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5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C28F"/>
    <a:srgbClr val="D6D6DE"/>
    <a:srgbClr val="EFEFC2"/>
    <a:srgbClr val="EAEAEA"/>
    <a:srgbClr val="FFFFFF"/>
    <a:srgbClr val="999999"/>
    <a:srgbClr val="FF9D2D"/>
    <a:srgbClr val="C2F2D4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66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63FA0-CFD2-47F8-B1B9-8741085C8152}" type="datetimeFigureOut">
              <a:rPr lang="ko-KR" altLang="en-US" smtClean="0"/>
              <a:t>2017-11-23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02CD9-0E0F-4914-AE4D-05785BDEAC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3256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2017-11-23</a:t>
            </a:fld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E50649B-2B3F-4B3F-B34C-B6165FFF26D5}" type="datetimeFigureOut">
              <a:rPr lang="ko-KR" altLang="en-US" smtClean="0"/>
              <a:t>2017-11-23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1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5-6. </a:t>
            </a:r>
            <a:r>
              <a:rPr lang="ko-KR" altLang="en-US" dirty="0" smtClean="0"/>
              <a:t>산성비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5-5-1. </a:t>
            </a:r>
            <a:r>
              <a:rPr lang="ko-KR" altLang="en-US" dirty="0" smtClean="0"/>
              <a:t>산성비란</a:t>
            </a:r>
            <a:r>
              <a:rPr lang="en-US" altLang="ko-KR" dirty="0" smtClean="0"/>
              <a:t>?</a:t>
            </a:r>
          </a:p>
          <a:p>
            <a:endParaRPr lang="en-US" altLang="ko-K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/>
              <a:t>정의</a:t>
            </a:r>
            <a:r>
              <a:rPr lang="en-US" altLang="ko-KR" dirty="0" smtClean="0"/>
              <a:t>: </a:t>
            </a:r>
            <a:r>
              <a:rPr lang="ko-KR" altLang="en-US" dirty="0" smtClean="0"/>
              <a:t>대기 </a:t>
            </a:r>
            <a:r>
              <a:rPr lang="ko-KR" altLang="en-US" dirty="0" err="1" smtClean="0"/>
              <a:t>오염물에</a:t>
            </a:r>
            <a:r>
              <a:rPr lang="ko-KR" altLang="en-US" dirty="0" smtClean="0"/>
              <a:t> 의해 산성을 띠게 된 비</a:t>
            </a:r>
            <a:endParaRPr lang="en-US" altLang="ko-K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/>
              <a:t>대기 중 물과 이산화 탄소와의 반응</a:t>
            </a:r>
            <a:endParaRPr lang="en-US" altLang="ko-KR" dirty="0" smtClean="0"/>
          </a:p>
          <a:p>
            <a:pPr marL="800100" lvl="1" indent="-342900"/>
            <a:r>
              <a:rPr lang="ko-KR" altLang="en-US" dirty="0" smtClean="0"/>
              <a:t>탄산 형성</a:t>
            </a:r>
            <a:r>
              <a:rPr lang="en-US" altLang="ko-KR" dirty="0" smtClean="0"/>
              <a:t>: CO</a:t>
            </a:r>
            <a:r>
              <a:rPr lang="en-US" altLang="ko-KR" baseline="-25000" dirty="0" smtClean="0"/>
              <a:t>2</a:t>
            </a:r>
            <a:r>
              <a:rPr lang="en-US" altLang="ko-KR" dirty="0"/>
              <a:t>(</a:t>
            </a:r>
            <a:r>
              <a:rPr lang="ko-KR" altLang="en-US" dirty="0"/>
              <a:t>이산화탄소</a:t>
            </a:r>
            <a:r>
              <a:rPr lang="en-US" altLang="ko-KR" dirty="0"/>
              <a:t>) + H</a:t>
            </a:r>
            <a:r>
              <a:rPr lang="en-US" altLang="ko-KR" baseline="-25000" dirty="0"/>
              <a:t>2</a:t>
            </a:r>
            <a:r>
              <a:rPr lang="en-US" altLang="ko-KR" dirty="0"/>
              <a:t>O (</a:t>
            </a:r>
            <a:r>
              <a:rPr lang="ko-KR" altLang="en-US" dirty="0"/>
              <a:t>빗물</a:t>
            </a:r>
            <a:r>
              <a:rPr lang="en-US" altLang="ko-KR" dirty="0"/>
              <a:t>) = H</a:t>
            </a:r>
            <a:r>
              <a:rPr lang="en-US" altLang="ko-KR" baseline="-25000" dirty="0"/>
              <a:t>2</a:t>
            </a:r>
            <a:r>
              <a:rPr lang="en-US" altLang="ko-KR" dirty="0"/>
              <a:t>CO</a:t>
            </a:r>
            <a:r>
              <a:rPr lang="en-US" altLang="ko-KR" baseline="-25000" dirty="0"/>
              <a:t>3</a:t>
            </a:r>
            <a:r>
              <a:rPr lang="en-US" altLang="ko-KR" dirty="0"/>
              <a:t>(</a:t>
            </a:r>
            <a:r>
              <a:rPr lang="ko-KR" altLang="en-US" dirty="0"/>
              <a:t>탄산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pPr marL="800100" lvl="1" indent="-342900"/>
            <a:r>
              <a:rPr lang="ko-KR" altLang="en-US" dirty="0" smtClean="0"/>
              <a:t>탄산의 해리</a:t>
            </a:r>
            <a:r>
              <a:rPr lang="en-US" altLang="ko-KR" dirty="0" smtClean="0"/>
              <a:t>: H</a:t>
            </a:r>
            <a:r>
              <a:rPr lang="en-US" altLang="ko-KR" baseline="-25000" dirty="0" smtClean="0"/>
              <a:t>2</a:t>
            </a:r>
            <a:r>
              <a:rPr lang="en-US" altLang="ko-KR" dirty="0" smtClean="0"/>
              <a:t>CO</a:t>
            </a:r>
            <a:r>
              <a:rPr lang="en-US" altLang="ko-KR" baseline="-25000" dirty="0" smtClean="0"/>
              <a:t>3</a:t>
            </a:r>
            <a:r>
              <a:rPr lang="en-US" altLang="ko-KR" dirty="0" smtClean="0"/>
              <a:t> </a:t>
            </a:r>
            <a:r>
              <a:rPr lang="en-US" altLang="ko-KR" dirty="0"/>
              <a:t>= H</a:t>
            </a:r>
            <a:r>
              <a:rPr lang="en-US" altLang="ko-KR" baseline="30000" dirty="0"/>
              <a:t>+</a:t>
            </a:r>
            <a:r>
              <a:rPr lang="en-US" altLang="ko-KR" dirty="0"/>
              <a:t> + </a:t>
            </a:r>
            <a:r>
              <a:rPr lang="en-US" altLang="ko-KR" dirty="0" smtClean="0"/>
              <a:t>CO32-</a:t>
            </a:r>
          </a:p>
          <a:p>
            <a:pPr marL="800100" lvl="1" indent="-342900"/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smtClean="0">
                <a:sym typeface="Wingdings" panose="05000000000000000000" pitchFamily="2" charset="2"/>
              </a:rPr>
              <a:t>평형을 이루면 빗물의</a:t>
            </a:r>
            <a:r>
              <a:rPr lang="en-US" altLang="ko-KR" dirty="0" smtClean="0">
                <a:sym typeface="Wingdings" panose="05000000000000000000" pitchFamily="2" charset="2"/>
              </a:rPr>
              <a:t> pH=5.6</a:t>
            </a:r>
          </a:p>
          <a:p>
            <a:pPr marL="800100" lvl="1" indent="-342900"/>
            <a:endParaRPr lang="en-US" altLang="ko-KR" dirty="0" smtClean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>
                <a:sym typeface="Wingdings" panose="05000000000000000000" pitchFamily="2" charset="2"/>
              </a:rPr>
              <a:t>빗물의 </a:t>
            </a:r>
            <a:r>
              <a:rPr lang="en-US" altLang="ko-KR" dirty="0" smtClean="0">
                <a:sym typeface="Wingdings" panose="05000000000000000000" pitchFamily="2" charset="2"/>
              </a:rPr>
              <a:t>pH&lt;5.6</a:t>
            </a:r>
            <a:endParaRPr lang="en-US" altLang="ko-KR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5333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620688"/>
            <a:ext cx="7236296" cy="54272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260648"/>
            <a:ext cx="6583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산성비로 훼손된 </a:t>
            </a:r>
            <a:r>
              <a:rPr lang="en-US" altLang="ko-KR" dirty="0" err="1" smtClean="0"/>
              <a:t>Jizera</a:t>
            </a:r>
            <a:r>
              <a:rPr lang="en-US" altLang="ko-KR" dirty="0" smtClean="0"/>
              <a:t> </a:t>
            </a:r>
            <a:r>
              <a:rPr lang="ko-KR" altLang="en-US" dirty="0" smtClean="0"/>
              <a:t>산의 숲 </a:t>
            </a:r>
            <a:r>
              <a:rPr lang="en-US" altLang="ko-KR" dirty="0" smtClean="0"/>
              <a:t>(</a:t>
            </a:r>
            <a:r>
              <a:rPr lang="ko-KR" altLang="en-US" dirty="0" smtClean="0"/>
              <a:t>독일</a:t>
            </a:r>
            <a:r>
              <a:rPr lang="en-US" altLang="ko-KR" dirty="0" smtClean="0"/>
              <a:t>, </a:t>
            </a:r>
            <a:r>
              <a:rPr lang="ko-KR" altLang="en-US" dirty="0" smtClean="0"/>
              <a:t>폴란드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체코 국경 부근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899592" y="6176337"/>
            <a:ext cx="65527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https://commons.wikimedia.org/wiki/File:Acid_rain_woods1.JPG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86482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37" y="381000"/>
            <a:ext cx="4581525" cy="6096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195736" y="11668"/>
            <a:ext cx="3914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보호 유리를 씌운 원각사지</a:t>
            </a:r>
            <a:r>
              <a:rPr lang="en-US" altLang="ko-KR" dirty="0"/>
              <a:t>10</a:t>
            </a:r>
            <a:r>
              <a:rPr lang="ko-KR" altLang="en-US" dirty="0" err="1"/>
              <a:t>층석탑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183376" y="64770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/>
              <a:t>http://ask.nate.com/popup/print_kh.html?num=169004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25227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5-6-5. </a:t>
            </a:r>
            <a:r>
              <a:rPr lang="ko-KR" altLang="en-US" dirty="0" smtClean="0"/>
              <a:t>산성비에 </a:t>
            </a:r>
            <a:r>
              <a:rPr lang="ko-KR" altLang="en-US" dirty="0" smtClean="0"/>
              <a:t>대한 대처</a:t>
            </a:r>
            <a:endParaRPr lang="en-US" altLang="ko-KR" dirty="0" smtClean="0"/>
          </a:p>
          <a:p>
            <a:endParaRPr lang="pt-BR" altLang="ko-K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/>
              <a:t>산성 가스 발생을 줄이려 노력</a:t>
            </a:r>
            <a:endParaRPr lang="en-US" altLang="ko-KR" dirty="0" smtClean="0"/>
          </a:p>
          <a:p>
            <a:pPr marL="800100" lvl="1" indent="-342900"/>
            <a:r>
              <a:rPr lang="ko-KR" altLang="en-US" dirty="0" smtClean="0"/>
              <a:t>화석 연료 사용량을 절감</a:t>
            </a:r>
            <a:endParaRPr lang="en-US" altLang="ko-KR" dirty="0" smtClean="0"/>
          </a:p>
          <a:p>
            <a:pPr marL="800100" lvl="1" indent="-342900"/>
            <a:r>
              <a:rPr lang="ko-KR" altLang="en-US" dirty="0" smtClean="0"/>
              <a:t>화석 연료 내 황 및 질소 제거</a:t>
            </a:r>
            <a:endParaRPr lang="en-US" altLang="ko-KR" dirty="0" smtClean="0"/>
          </a:p>
          <a:p>
            <a:pPr marL="800100" lvl="1" indent="-342900"/>
            <a:r>
              <a:rPr lang="ko-KR" altLang="en-US" dirty="0" smtClean="0"/>
              <a:t>화석 연료 사용 후 발생되는 산성 가스 제거</a:t>
            </a:r>
            <a:endParaRPr lang="en-US" altLang="ko-K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/>
              <a:t>국제 협력 필요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3543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ko-KR" dirty="0" smtClean="0"/>
              <a:t>5-6-2. </a:t>
            </a:r>
            <a:r>
              <a:rPr lang="ko-KR" altLang="en-US" dirty="0" smtClean="0"/>
              <a:t>산성비의 형성</a:t>
            </a:r>
            <a:endParaRPr lang="en-US" altLang="ko-KR" dirty="0"/>
          </a:p>
          <a:p>
            <a:endParaRPr lang="en-US" altLang="ko-KR" dirty="0" smtClean="0"/>
          </a:p>
          <a:p>
            <a:endParaRPr lang="pt-BR" altLang="ko-K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/>
              <a:t>반응 </a:t>
            </a:r>
            <a:r>
              <a:rPr lang="en-US" altLang="ko-KR" dirty="0" smtClean="0"/>
              <a:t>1</a:t>
            </a:r>
          </a:p>
          <a:p>
            <a:pPr marL="800100" lvl="1" indent="-342900"/>
            <a:r>
              <a:rPr lang="pt-BR" altLang="ko-KR" dirty="0" smtClean="0"/>
              <a:t>SO</a:t>
            </a:r>
            <a:r>
              <a:rPr lang="pt-BR" altLang="ko-KR" baseline="-25000" dirty="0" smtClean="0"/>
              <a:t>2</a:t>
            </a:r>
            <a:r>
              <a:rPr lang="pt-BR" altLang="ko-KR" dirty="0" smtClean="0"/>
              <a:t> </a:t>
            </a:r>
            <a:r>
              <a:rPr lang="pt-BR" altLang="ko-KR" dirty="0"/>
              <a:t>+ OH· → HOSO</a:t>
            </a:r>
            <a:r>
              <a:rPr lang="pt-BR" altLang="ko-KR" baseline="-25000" dirty="0"/>
              <a:t>2</a:t>
            </a:r>
            <a:r>
              <a:rPr lang="pt-BR" altLang="ko-KR" dirty="0" smtClean="0"/>
              <a:t>·</a:t>
            </a:r>
            <a:endParaRPr lang="pt-BR" altLang="ko-KR" dirty="0"/>
          </a:p>
          <a:p>
            <a:pPr marL="800100" lvl="1" indent="-342900"/>
            <a:r>
              <a:rPr lang="pt-BR" altLang="ko-KR" dirty="0"/>
              <a:t>HOSO</a:t>
            </a:r>
            <a:r>
              <a:rPr lang="pt-BR" altLang="ko-KR" baseline="-25000" dirty="0"/>
              <a:t>2</a:t>
            </a:r>
            <a:r>
              <a:rPr lang="pt-BR" altLang="ko-KR" dirty="0"/>
              <a:t>· + O</a:t>
            </a:r>
            <a:r>
              <a:rPr lang="pt-BR" altLang="ko-KR" baseline="-25000" dirty="0"/>
              <a:t>2</a:t>
            </a:r>
            <a:r>
              <a:rPr lang="pt-BR" altLang="ko-KR" dirty="0"/>
              <a:t> → HO2· + </a:t>
            </a:r>
            <a:r>
              <a:rPr lang="pt-BR" altLang="ko-KR" dirty="0" smtClean="0"/>
              <a:t>SO3</a:t>
            </a:r>
            <a:endParaRPr lang="pt-BR" altLang="ko-KR" dirty="0"/>
          </a:p>
          <a:p>
            <a:pPr marL="800100" lvl="1" indent="-342900"/>
            <a:r>
              <a:rPr lang="pt-BR" altLang="ko-KR" dirty="0"/>
              <a:t>SO3 (g) + H2O (l) → H</a:t>
            </a:r>
            <a:r>
              <a:rPr lang="pt-BR" altLang="ko-KR" baseline="-25000" dirty="0"/>
              <a:t>2</a:t>
            </a:r>
            <a:r>
              <a:rPr lang="pt-BR" altLang="ko-KR" dirty="0"/>
              <a:t>SO</a:t>
            </a:r>
            <a:r>
              <a:rPr lang="pt-BR" altLang="ko-KR" baseline="-25000" dirty="0"/>
              <a:t>4</a:t>
            </a:r>
            <a:r>
              <a:rPr lang="pt-BR" altLang="ko-KR" dirty="0"/>
              <a:t> (aq) </a:t>
            </a:r>
          </a:p>
          <a:p>
            <a:endParaRPr lang="en-US" altLang="ko-K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/>
              <a:t>반응 </a:t>
            </a:r>
            <a:r>
              <a:rPr lang="en-US" altLang="ko-KR" dirty="0" smtClean="0"/>
              <a:t>2</a:t>
            </a:r>
          </a:p>
          <a:p>
            <a:pPr marL="800100" lvl="1" indent="-342900"/>
            <a:r>
              <a:rPr lang="pt-BR" altLang="ko-KR" dirty="0" smtClean="0"/>
              <a:t>SO</a:t>
            </a:r>
            <a:r>
              <a:rPr lang="pt-BR" altLang="ko-KR" baseline="-25000" dirty="0" smtClean="0"/>
              <a:t>2</a:t>
            </a:r>
            <a:r>
              <a:rPr lang="pt-BR" altLang="ko-KR" dirty="0" smtClean="0"/>
              <a:t> </a:t>
            </a:r>
            <a:r>
              <a:rPr lang="pt-BR" altLang="ko-KR" dirty="0"/>
              <a:t>+ 0.5O</a:t>
            </a:r>
            <a:r>
              <a:rPr lang="pt-BR" altLang="ko-KR" baseline="-25000" dirty="0"/>
              <a:t>2</a:t>
            </a:r>
            <a:r>
              <a:rPr lang="pt-BR" altLang="ko-KR" dirty="0"/>
              <a:t> = </a:t>
            </a:r>
            <a:r>
              <a:rPr lang="pt-BR" altLang="ko-KR" dirty="0" smtClean="0"/>
              <a:t>SO</a:t>
            </a:r>
            <a:r>
              <a:rPr lang="pt-BR" altLang="ko-KR" baseline="-25000" dirty="0" smtClean="0"/>
              <a:t>3</a:t>
            </a:r>
            <a:endParaRPr lang="pt-BR" altLang="ko-KR" dirty="0"/>
          </a:p>
          <a:p>
            <a:pPr marL="800100" lvl="1" indent="-342900"/>
            <a:r>
              <a:rPr lang="pt-BR" altLang="ko-KR" dirty="0"/>
              <a:t>SO</a:t>
            </a:r>
            <a:r>
              <a:rPr lang="pt-BR" altLang="ko-KR" baseline="-25000" dirty="0"/>
              <a:t>3</a:t>
            </a:r>
            <a:r>
              <a:rPr lang="pt-BR" altLang="ko-KR" dirty="0"/>
              <a:t> (g) + H</a:t>
            </a:r>
            <a:r>
              <a:rPr lang="pt-BR" altLang="ko-KR" baseline="-25000" dirty="0"/>
              <a:t>2</a:t>
            </a:r>
            <a:r>
              <a:rPr lang="pt-BR" altLang="ko-KR" dirty="0"/>
              <a:t>O (l) → H</a:t>
            </a:r>
            <a:r>
              <a:rPr lang="pt-BR" altLang="ko-KR" baseline="-25000" dirty="0"/>
              <a:t>2</a:t>
            </a:r>
            <a:r>
              <a:rPr lang="pt-BR" altLang="ko-KR" dirty="0"/>
              <a:t>SO</a:t>
            </a:r>
            <a:r>
              <a:rPr lang="pt-BR" altLang="ko-KR" baseline="-25000" dirty="0"/>
              <a:t>4</a:t>
            </a:r>
            <a:r>
              <a:rPr lang="pt-BR" altLang="ko-KR" dirty="0"/>
              <a:t> (aq)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/>
              <a:t>반응 </a:t>
            </a:r>
            <a:r>
              <a:rPr lang="en-US" altLang="ko-KR" dirty="0" smtClean="0"/>
              <a:t>3</a:t>
            </a:r>
          </a:p>
          <a:p>
            <a:pPr marL="800100" lvl="1" indent="-342900"/>
            <a:r>
              <a:rPr lang="en-US" altLang="ko-KR" dirty="0"/>
              <a:t>NO</a:t>
            </a:r>
            <a:r>
              <a:rPr lang="en-US" altLang="ko-KR" baseline="-25000" dirty="0"/>
              <a:t>2</a:t>
            </a:r>
            <a:r>
              <a:rPr lang="en-US" altLang="ko-KR" dirty="0"/>
              <a:t> + H</a:t>
            </a:r>
            <a:r>
              <a:rPr lang="en-US" altLang="ko-KR" baseline="-25000" dirty="0"/>
              <a:t>2</a:t>
            </a:r>
            <a:r>
              <a:rPr lang="en-US" altLang="ko-KR" dirty="0"/>
              <a:t>O = </a:t>
            </a:r>
            <a:r>
              <a:rPr lang="en-US" altLang="ko-KR" dirty="0" smtClean="0"/>
              <a:t>HNO</a:t>
            </a:r>
            <a:r>
              <a:rPr lang="en-US" altLang="ko-KR" baseline="-25000" dirty="0" smtClean="0"/>
              <a:t>3</a:t>
            </a:r>
          </a:p>
          <a:p>
            <a:pPr marL="800100" lvl="1" indent="-342900"/>
            <a:endParaRPr lang="en-US" altLang="ko-KR" baseline="-25000" dirty="0"/>
          </a:p>
          <a:p>
            <a:pPr marL="342900" indent="-342900"/>
            <a:endParaRPr lang="en-US" altLang="ko-K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/>
              <a:t>“</a:t>
            </a:r>
            <a:r>
              <a:rPr lang="ko-KR" altLang="en-US" dirty="0"/>
              <a:t>대기 </a:t>
            </a:r>
            <a:r>
              <a:rPr lang="ko-KR" altLang="en-US" dirty="0" err="1"/>
              <a:t>오염물인</a:t>
            </a:r>
            <a:r>
              <a:rPr lang="ko-KR" altLang="en-US" dirty="0"/>
              <a:t> 황과 질소가 대기 중에서 산화 및 수화되어 황산 및 질산을 만들며</a:t>
            </a:r>
            <a:r>
              <a:rPr lang="en-US" altLang="ko-KR" dirty="0"/>
              <a:t>, </a:t>
            </a:r>
            <a:r>
              <a:rPr lang="ko-KR" altLang="en-US" dirty="0"/>
              <a:t>이 때문에 산성비가 </a:t>
            </a:r>
            <a:r>
              <a:rPr lang="ko-KR" altLang="en-US" dirty="0" smtClean="0"/>
              <a:t>만들어짐</a:t>
            </a:r>
            <a:endParaRPr lang="en-US" altLang="ko-KR" dirty="0"/>
          </a:p>
          <a:p>
            <a:pPr marL="800100" lvl="1" indent="-34290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356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5-6-3. </a:t>
            </a:r>
            <a:r>
              <a:rPr lang="ko-KR" altLang="en-US" dirty="0" smtClean="0"/>
              <a:t>산성 </a:t>
            </a:r>
            <a:r>
              <a:rPr lang="ko-KR" altLang="en-US" dirty="0" err="1" smtClean="0"/>
              <a:t>강하물</a:t>
            </a:r>
            <a:r>
              <a:rPr lang="en-US" altLang="ko-KR" dirty="0" smtClean="0"/>
              <a:t>(acid</a:t>
            </a:r>
            <a:r>
              <a:rPr lang="ko-KR" altLang="en-US" dirty="0" smtClean="0"/>
              <a:t> </a:t>
            </a:r>
            <a:r>
              <a:rPr lang="en-US" altLang="ko-KR" dirty="0" smtClean="0"/>
              <a:t>deposition)</a:t>
            </a:r>
            <a:endParaRPr lang="en-US" altLang="ko-KR" dirty="0"/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산을 만드는 황산가스 및 질산가스의 </a:t>
            </a:r>
            <a:r>
              <a:rPr lang="ko-KR" altLang="en-US" dirty="0" err="1" smtClean="0"/>
              <a:t>강하물</a:t>
            </a:r>
            <a:endParaRPr lang="en-US" altLang="ko-KR" dirty="0" smtClean="0"/>
          </a:p>
          <a:p>
            <a:endParaRPr lang="pt-BR" altLang="ko-K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/>
              <a:t>습성 </a:t>
            </a:r>
            <a:r>
              <a:rPr lang="ko-KR" altLang="en-US" dirty="0" err="1" smtClean="0"/>
              <a:t>강하물</a:t>
            </a:r>
            <a:r>
              <a:rPr lang="en-US" altLang="ko-KR" dirty="0" smtClean="0"/>
              <a:t>(wet deposition)</a:t>
            </a:r>
          </a:p>
          <a:p>
            <a:pPr marL="800100" lvl="1" indent="-342900"/>
            <a:r>
              <a:rPr lang="ko-KR" altLang="en-US" dirty="0" smtClean="0"/>
              <a:t>물에 녹아 산이 되어 떨어짐</a:t>
            </a:r>
            <a:endParaRPr lang="en-US" altLang="ko-KR" dirty="0" smtClean="0"/>
          </a:p>
          <a:p>
            <a:pPr marL="800100" lvl="1" indent="-342900"/>
            <a:r>
              <a:rPr lang="ko-KR" altLang="en-US" dirty="0" smtClean="0"/>
              <a:t>빗물</a:t>
            </a:r>
            <a:r>
              <a:rPr lang="en-US" altLang="ko-KR" dirty="0" smtClean="0"/>
              <a:t>, </a:t>
            </a:r>
            <a:r>
              <a:rPr lang="ko-KR" altLang="en-US" dirty="0" smtClean="0"/>
              <a:t>눈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안개의 형태로 떨어짐</a:t>
            </a:r>
            <a:endParaRPr lang="en-US" altLang="ko-KR" dirty="0" smtClean="0"/>
          </a:p>
          <a:p>
            <a:pPr marL="800100" lvl="1" indent="-342900"/>
            <a:endParaRPr lang="en-US" altLang="ko-K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/>
              <a:t>건성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강하물</a:t>
            </a:r>
            <a:r>
              <a:rPr lang="en-US" altLang="ko-KR" dirty="0" smtClean="0"/>
              <a:t>(dry deposition)</a:t>
            </a:r>
          </a:p>
          <a:p>
            <a:pPr marL="800100" lvl="1" indent="-342900"/>
            <a:r>
              <a:rPr lang="ko-KR" altLang="en-US" dirty="0" smtClean="0"/>
              <a:t>대기 중 부유물에 흡착되어 떨어짐</a:t>
            </a:r>
            <a:endParaRPr lang="en-US" altLang="ko-KR" dirty="0" smtClean="0"/>
          </a:p>
          <a:p>
            <a:pPr marL="800100" lvl="1" indent="-342900"/>
            <a:r>
              <a:rPr lang="ko-KR" altLang="en-US" dirty="0" smtClean="0"/>
              <a:t>지표면에 흡착되어 제거됨</a:t>
            </a:r>
            <a:endParaRPr lang="pt-BR" altLang="ko-K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dirty="0" smtClean="0"/>
          </a:p>
          <a:p>
            <a:pPr marL="800100" lvl="1" indent="-34290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3950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124744"/>
            <a:ext cx="5993057" cy="403532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907704" y="5877272"/>
            <a:ext cx="51125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https://commons.wikimedia.org/wiki/File:Origins_of_acid_rain.svg</a:t>
            </a:r>
            <a:endParaRPr lang="ko-KR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979712" y="548680"/>
            <a:ext cx="3594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산의 생성 및 산성 강하물의 종류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4904232" y="1484784"/>
            <a:ext cx="1035920" cy="792088"/>
          </a:xfrm>
          <a:prstGeom prst="rect">
            <a:avLst/>
          </a:prstGeom>
          <a:solidFill>
            <a:srgbClr val="EFE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가스 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err="1" smtClean="0">
                <a:solidFill>
                  <a:schemeClr val="tx1"/>
                </a:solidFill>
              </a:rPr>
              <a:t>오염물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588224" y="1484784"/>
            <a:ext cx="1035920" cy="792088"/>
          </a:xfrm>
          <a:prstGeom prst="rect">
            <a:avLst/>
          </a:prstGeom>
          <a:solidFill>
            <a:srgbClr val="EFE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분진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err="1" smtClean="0">
                <a:solidFill>
                  <a:schemeClr val="tx1"/>
                </a:solidFill>
              </a:rPr>
              <a:t>오염물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796136" y="2746362"/>
            <a:ext cx="1035920" cy="792088"/>
          </a:xfrm>
          <a:prstGeom prst="rect">
            <a:avLst/>
          </a:prstGeom>
          <a:solidFill>
            <a:srgbClr val="EFE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</a:rPr>
              <a:t>빗물 내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오염물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600" dirty="0" smtClean="0">
                <a:solidFill>
                  <a:schemeClr val="tx1"/>
                </a:solidFill>
              </a:rPr>
              <a:t>강수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915816" y="2746362"/>
            <a:ext cx="1152128" cy="250590"/>
          </a:xfrm>
          <a:prstGeom prst="rect">
            <a:avLst/>
          </a:prstGeom>
          <a:solidFill>
            <a:srgbClr val="D6D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 smtClean="0">
                <a:solidFill>
                  <a:schemeClr val="tx1"/>
                </a:solidFill>
              </a:rPr>
              <a:t>오염물</a:t>
            </a:r>
            <a:r>
              <a:rPr lang="ko-KR" altLang="en-US" sz="1400" dirty="0" smtClean="0">
                <a:solidFill>
                  <a:schemeClr val="tx1"/>
                </a:solidFill>
              </a:rPr>
              <a:t> 이동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339752" y="4869160"/>
            <a:ext cx="1152128" cy="253467"/>
          </a:xfrm>
          <a:prstGeom prst="rect">
            <a:avLst/>
          </a:prstGeom>
          <a:solidFill>
            <a:srgbClr val="BDC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smtClean="0">
                <a:solidFill>
                  <a:schemeClr val="tx1"/>
                </a:solidFill>
              </a:rPr>
              <a:t>오염원</a:t>
            </a:r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958785" y="4618570"/>
            <a:ext cx="1152128" cy="253467"/>
          </a:xfrm>
          <a:prstGeom prst="rect">
            <a:avLst/>
          </a:prstGeom>
          <a:solidFill>
            <a:srgbClr val="BDC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자연 발생원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220072" y="4615693"/>
            <a:ext cx="1512168" cy="253467"/>
          </a:xfrm>
          <a:prstGeom prst="rect">
            <a:avLst/>
          </a:prstGeom>
          <a:solidFill>
            <a:srgbClr val="BDC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 rot="5400000">
            <a:off x="4518713" y="2917918"/>
            <a:ext cx="1152128" cy="250590"/>
          </a:xfrm>
          <a:prstGeom prst="rect">
            <a:avLst/>
          </a:prstGeom>
          <a:solidFill>
            <a:srgbClr val="D6D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smtClean="0">
                <a:solidFill>
                  <a:schemeClr val="tx1"/>
                </a:solidFill>
              </a:rPr>
              <a:t>건성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강하물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 rot="5400000">
            <a:off x="6444208" y="2978948"/>
            <a:ext cx="1152128" cy="250590"/>
          </a:xfrm>
          <a:prstGeom prst="rect">
            <a:avLst/>
          </a:prstGeom>
          <a:solidFill>
            <a:srgbClr val="D6D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smtClean="0">
                <a:solidFill>
                  <a:schemeClr val="tx1"/>
                </a:solidFill>
              </a:rPr>
              <a:t>건성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강하물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504224" y="3711328"/>
            <a:ext cx="723960" cy="448366"/>
          </a:xfrm>
          <a:prstGeom prst="rect">
            <a:avLst/>
          </a:prstGeom>
          <a:solidFill>
            <a:srgbClr val="D6D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습성 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err="1" smtClean="0">
                <a:solidFill>
                  <a:schemeClr val="tx1"/>
                </a:solidFill>
              </a:rPr>
              <a:t>강하물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8" name="이등변 삼각형 17"/>
          <p:cNvSpPr/>
          <p:nvPr/>
        </p:nvSpPr>
        <p:spPr>
          <a:xfrm>
            <a:off x="4067944" y="4055473"/>
            <a:ext cx="829530" cy="53862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4260810" y="2798045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SO</a:t>
            </a:r>
            <a:r>
              <a:rPr lang="en-US" altLang="ko-KR" sz="1200" baseline="-25000" dirty="0" smtClean="0"/>
              <a:t>2</a:t>
            </a:r>
          </a:p>
          <a:p>
            <a:r>
              <a:rPr lang="en-US" altLang="ko-KR" sz="1200" dirty="0" smtClean="0"/>
              <a:t>H</a:t>
            </a:r>
            <a:r>
              <a:rPr lang="en-US" altLang="ko-KR" sz="1200" baseline="-25000" dirty="0" smtClean="0"/>
              <a:t>2</a:t>
            </a:r>
            <a:r>
              <a:rPr lang="en-US" altLang="ko-KR" sz="1200" dirty="0" smtClean="0"/>
              <a:t>S</a:t>
            </a:r>
            <a:endParaRPr lang="ko-KR" altLang="en-US" sz="1200" dirty="0"/>
          </a:p>
        </p:txBody>
      </p:sp>
      <p:sp>
        <p:nvSpPr>
          <p:cNvPr id="23" name="직사각형 22"/>
          <p:cNvSpPr/>
          <p:nvPr/>
        </p:nvSpPr>
        <p:spPr>
          <a:xfrm>
            <a:off x="4283968" y="3289955"/>
            <a:ext cx="396434" cy="304922"/>
          </a:xfrm>
          <a:prstGeom prst="rect">
            <a:avLst/>
          </a:prstGeom>
          <a:solidFill>
            <a:srgbClr val="D6D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1" name="자유형 20"/>
          <p:cNvSpPr/>
          <p:nvPr/>
        </p:nvSpPr>
        <p:spPr>
          <a:xfrm>
            <a:off x="4383199" y="3289955"/>
            <a:ext cx="226935" cy="707689"/>
          </a:xfrm>
          <a:custGeom>
            <a:avLst/>
            <a:gdLst>
              <a:gd name="connsiteX0" fmla="*/ 103695 w 226935"/>
              <a:gd name="connsiteY0" fmla="*/ 631596 h 707689"/>
              <a:gd name="connsiteX1" fmla="*/ 56561 w 226935"/>
              <a:gd name="connsiteY1" fmla="*/ 641022 h 707689"/>
              <a:gd name="connsiteX2" fmla="*/ 37707 w 226935"/>
              <a:gd name="connsiteY2" fmla="*/ 546754 h 707689"/>
              <a:gd name="connsiteX3" fmla="*/ 28281 w 226935"/>
              <a:gd name="connsiteY3" fmla="*/ 405352 h 707689"/>
              <a:gd name="connsiteX4" fmla="*/ 9427 w 226935"/>
              <a:gd name="connsiteY4" fmla="*/ 348791 h 707689"/>
              <a:gd name="connsiteX5" fmla="*/ 18854 w 226935"/>
              <a:gd name="connsiteY5" fmla="*/ 273377 h 707689"/>
              <a:gd name="connsiteX6" fmla="*/ 37707 w 226935"/>
              <a:gd name="connsiteY6" fmla="*/ 245097 h 707689"/>
              <a:gd name="connsiteX7" fmla="*/ 47134 w 226935"/>
              <a:gd name="connsiteY7" fmla="*/ 216816 h 707689"/>
              <a:gd name="connsiteX8" fmla="*/ 37707 w 226935"/>
              <a:gd name="connsiteY8" fmla="*/ 188536 h 707689"/>
              <a:gd name="connsiteX9" fmla="*/ 0 w 226935"/>
              <a:gd name="connsiteY9" fmla="*/ 131975 h 707689"/>
              <a:gd name="connsiteX10" fmla="*/ 9427 w 226935"/>
              <a:gd name="connsiteY10" fmla="*/ 56560 h 707689"/>
              <a:gd name="connsiteX11" fmla="*/ 65988 w 226935"/>
              <a:gd name="connsiteY11" fmla="*/ 0 h 707689"/>
              <a:gd name="connsiteX12" fmla="*/ 131976 w 226935"/>
              <a:gd name="connsiteY12" fmla="*/ 75414 h 707689"/>
              <a:gd name="connsiteX13" fmla="*/ 150829 w 226935"/>
              <a:gd name="connsiteY13" fmla="*/ 103694 h 707689"/>
              <a:gd name="connsiteX14" fmla="*/ 188536 w 226935"/>
              <a:gd name="connsiteY14" fmla="*/ 235670 h 707689"/>
              <a:gd name="connsiteX15" fmla="*/ 216817 w 226935"/>
              <a:gd name="connsiteY15" fmla="*/ 254523 h 707689"/>
              <a:gd name="connsiteX16" fmla="*/ 216817 w 226935"/>
              <a:gd name="connsiteY16" fmla="*/ 311084 h 707689"/>
              <a:gd name="connsiteX17" fmla="*/ 179110 w 226935"/>
              <a:gd name="connsiteY17" fmla="*/ 320511 h 707689"/>
              <a:gd name="connsiteX18" fmla="*/ 113122 w 226935"/>
              <a:gd name="connsiteY18" fmla="*/ 386499 h 707689"/>
              <a:gd name="connsiteX19" fmla="*/ 122549 w 226935"/>
              <a:gd name="connsiteY19" fmla="*/ 433633 h 707689"/>
              <a:gd name="connsiteX20" fmla="*/ 150829 w 226935"/>
              <a:gd name="connsiteY20" fmla="*/ 461913 h 707689"/>
              <a:gd name="connsiteX21" fmla="*/ 113122 w 226935"/>
              <a:gd name="connsiteY21" fmla="*/ 518474 h 707689"/>
              <a:gd name="connsiteX22" fmla="*/ 122549 w 226935"/>
              <a:gd name="connsiteY22" fmla="*/ 565608 h 707689"/>
              <a:gd name="connsiteX23" fmla="*/ 160256 w 226935"/>
              <a:gd name="connsiteY23" fmla="*/ 622169 h 707689"/>
              <a:gd name="connsiteX24" fmla="*/ 122549 w 226935"/>
              <a:gd name="connsiteY24" fmla="*/ 678730 h 707689"/>
              <a:gd name="connsiteX25" fmla="*/ 103695 w 226935"/>
              <a:gd name="connsiteY25" fmla="*/ 707010 h 707689"/>
              <a:gd name="connsiteX26" fmla="*/ 103695 w 226935"/>
              <a:gd name="connsiteY26" fmla="*/ 631596 h 70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6935" h="707689">
                <a:moveTo>
                  <a:pt x="103695" y="631596"/>
                </a:moveTo>
                <a:cubicBezTo>
                  <a:pt x="95839" y="620598"/>
                  <a:pt x="72460" y="643009"/>
                  <a:pt x="56561" y="641022"/>
                </a:cubicBezTo>
                <a:cubicBezTo>
                  <a:pt x="3912" y="634441"/>
                  <a:pt x="34233" y="574547"/>
                  <a:pt x="37707" y="546754"/>
                </a:cubicBezTo>
                <a:cubicBezTo>
                  <a:pt x="34565" y="499620"/>
                  <a:pt x="34961" y="452116"/>
                  <a:pt x="28281" y="405352"/>
                </a:cubicBezTo>
                <a:cubicBezTo>
                  <a:pt x="25470" y="385678"/>
                  <a:pt x="9427" y="348791"/>
                  <a:pt x="9427" y="348791"/>
                </a:cubicBezTo>
                <a:cubicBezTo>
                  <a:pt x="12569" y="323653"/>
                  <a:pt x="12188" y="297818"/>
                  <a:pt x="18854" y="273377"/>
                </a:cubicBezTo>
                <a:cubicBezTo>
                  <a:pt x="21835" y="262447"/>
                  <a:pt x="32640" y="255230"/>
                  <a:pt x="37707" y="245097"/>
                </a:cubicBezTo>
                <a:cubicBezTo>
                  <a:pt x="42151" y="236209"/>
                  <a:pt x="43992" y="226243"/>
                  <a:pt x="47134" y="216816"/>
                </a:cubicBezTo>
                <a:cubicBezTo>
                  <a:pt x="43992" y="207389"/>
                  <a:pt x="42533" y="197222"/>
                  <a:pt x="37707" y="188536"/>
                </a:cubicBezTo>
                <a:cubicBezTo>
                  <a:pt x="26703" y="168728"/>
                  <a:pt x="0" y="131975"/>
                  <a:pt x="0" y="131975"/>
                </a:cubicBezTo>
                <a:cubicBezTo>
                  <a:pt x="3142" y="106837"/>
                  <a:pt x="-1903" y="79219"/>
                  <a:pt x="9427" y="56560"/>
                </a:cubicBezTo>
                <a:cubicBezTo>
                  <a:pt x="21351" y="32712"/>
                  <a:pt x="65988" y="0"/>
                  <a:pt x="65988" y="0"/>
                </a:cubicBezTo>
                <a:cubicBezTo>
                  <a:pt x="113121" y="31422"/>
                  <a:pt x="87984" y="9427"/>
                  <a:pt x="131976" y="75414"/>
                </a:cubicBezTo>
                <a:lnTo>
                  <a:pt x="150829" y="103694"/>
                </a:lnTo>
                <a:cubicBezTo>
                  <a:pt x="159208" y="195862"/>
                  <a:pt x="136581" y="192374"/>
                  <a:pt x="188536" y="235670"/>
                </a:cubicBezTo>
                <a:cubicBezTo>
                  <a:pt x="197240" y="242923"/>
                  <a:pt x="207390" y="248239"/>
                  <a:pt x="216817" y="254523"/>
                </a:cubicBezTo>
                <a:cubicBezTo>
                  <a:pt x="222109" y="270400"/>
                  <a:pt x="236663" y="295207"/>
                  <a:pt x="216817" y="311084"/>
                </a:cubicBezTo>
                <a:cubicBezTo>
                  <a:pt x="206700" y="319177"/>
                  <a:pt x="191679" y="317369"/>
                  <a:pt x="179110" y="320511"/>
                </a:cubicBezTo>
                <a:cubicBezTo>
                  <a:pt x="114281" y="363730"/>
                  <a:pt x="129714" y="336722"/>
                  <a:pt x="113122" y="386499"/>
                </a:cubicBezTo>
                <a:cubicBezTo>
                  <a:pt x="116264" y="402210"/>
                  <a:pt x="115384" y="419302"/>
                  <a:pt x="122549" y="433633"/>
                </a:cubicBezTo>
                <a:cubicBezTo>
                  <a:pt x="128511" y="445557"/>
                  <a:pt x="147167" y="449095"/>
                  <a:pt x="150829" y="461913"/>
                </a:cubicBezTo>
                <a:cubicBezTo>
                  <a:pt x="160568" y="496001"/>
                  <a:pt x="133018" y="505209"/>
                  <a:pt x="113122" y="518474"/>
                </a:cubicBezTo>
                <a:cubicBezTo>
                  <a:pt x="116264" y="534185"/>
                  <a:pt x="115919" y="551022"/>
                  <a:pt x="122549" y="565608"/>
                </a:cubicBezTo>
                <a:cubicBezTo>
                  <a:pt x="131925" y="586236"/>
                  <a:pt x="160256" y="622169"/>
                  <a:pt x="160256" y="622169"/>
                </a:cubicBezTo>
                <a:cubicBezTo>
                  <a:pt x="143689" y="671867"/>
                  <a:pt x="161778" y="631655"/>
                  <a:pt x="122549" y="678730"/>
                </a:cubicBezTo>
                <a:cubicBezTo>
                  <a:pt x="115296" y="687434"/>
                  <a:pt x="113828" y="712077"/>
                  <a:pt x="103695" y="707010"/>
                </a:cubicBezTo>
                <a:cubicBezTo>
                  <a:pt x="92453" y="701389"/>
                  <a:pt x="111551" y="642594"/>
                  <a:pt x="103695" y="631596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4904232" y="4458240"/>
            <a:ext cx="1217378" cy="15745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4844394" y="3975447"/>
            <a:ext cx="519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DMS</a:t>
            </a:r>
          </a:p>
          <a:p>
            <a:r>
              <a:rPr lang="en-US" altLang="ko-KR" sz="1200" dirty="0" smtClean="0"/>
              <a:t>NH</a:t>
            </a:r>
            <a:r>
              <a:rPr lang="en-US" altLang="ko-KR" sz="1200" baseline="-25000" dirty="0" smtClean="0"/>
              <a:t>3</a:t>
            </a:r>
            <a:endParaRPr lang="ko-KR" altLang="en-US" sz="1200" baseline="-25000" dirty="0"/>
          </a:p>
        </p:txBody>
      </p:sp>
    </p:spTree>
    <p:extLst>
      <p:ext uri="{BB962C8B-B14F-4D97-AF65-F5344CB8AC3E}">
        <p14:creationId xmlns:p14="http://schemas.microsoft.com/office/powerpoint/2010/main" val="589418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5-6-4. </a:t>
            </a:r>
            <a:r>
              <a:rPr lang="ko-KR" altLang="en-US" dirty="0" smtClean="0"/>
              <a:t>산성 </a:t>
            </a:r>
            <a:r>
              <a:rPr lang="ko-KR" altLang="en-US" dirty="0" smtClean="0"/>
              <a:t>강하물의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원인</a:t>
            </a:r>
            <a:endParaRPr lang="en-US" altLang="ko-KR" dirty="0" smtClean="0"/>
          </a:p>
          <a:p>
            <a:endParaRPr lang="pt-BR" altLang="ko-K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/>
              <a:t>자연발생원</a:t>
            </a:r>
            <a:endParaRPr lang="en-US" altLang="ko-KR" dirty="0" smtClean="0"/>
          </a:p>
          <a:p>
            <a:pPr marL="800100" lvl="1" indent="-342900"/>
            <a:r>
              <a:rPr lang="ko-KR" altLang="en-US" dirty="0" smtClean="0"/>
              <a:t>화산</a:t>
            </a:r>
            <a:r>
              <a:rPr lang="en-US" altLang="ko-KR" dirty="0" smtClean="0"/>
              <a:t>: </a:t>
            </a:r>
            <a:r>
              <a:rPr lang="en-US" altLang="ko-KR" dirty="0" smtClean="0"/>
              <a:t>SO</a:t>
            </a:r>
            <a:r>
              <a:rPr lang="en-US" altLang="ko-KR" baseline="-25000" dirty="0" smtClean="0"/>
              <a:t>2 </a:t>
            </a:r>
            <a:r>
              <a:rPr lang="en-US" altLang="ko-KR" dirty="0" smtClean="0"/>
              <a:t>H</a:t>
            </a:r>
            <a:r>
              <a:rPr lang="en-US" altLang="ko-KR" baseline="-25000" dirty="0" smtClean="0"/>
              <a:t>2</a:t>
            </a:r>
            <a:r>
              <a:rPr lang="en-US" altLang="ko-KR" dirty="0" smtClean="0"/>
              <a:t>S</a:t>
            </a:r>
          </a:p>
          <a:p>
            <a:pPr marL="800100" lvl="1" indent="-342900"/>
            <a:r>
              <a:rPr lang="ko-KR" altLang="en-US" dirty="0" smtClean="0"/>
              <a:t>식물성 플랑크톤</a:t>
            </a:r>
            <a:r>
              <a:rPr lang="en-US" altLang="ko-KR" dirty="0" smtClean="0"/>
              <a:t>: DMS, dimethyl sulfide</a:t>
            </a:r>
          </a:p>
          <a:p>
            <a:pPr marL="800100" lvl="1" indent="-342900"/>
            <a:r>
              <a:rPr lang="ko-KR" altLang="en-US" dirty="0" smtClean="0"/>
              <a:t>박테리아</a:t>
            </a:r>
            <a:r>
              <a:rPr lang="en-US" altLang="ko-KR" dirty="0" smtClean="0"/>
              <a:t>: </a:t>
            </a:r>
            <a:r>
              <a:rPr lang="ko-KR" altLang="en-US" dirty="0" smtClean="0"/>
              <a:t>암모니아 </a:t>
            </a:r>
            <a:r>
              <a:rPr lang="en-US" altLang="ko-KR" dirty="0" smtClean="0"/>
              <a:t>NH</a:t>
            </a:r>
            <a:r>
              <a:rPr lang="en-US" altLang="ko-KR" baseline="-25000" dirty="0" smtClean="0"/>
              <a:t>3</a:t>
            </a:r>
            <a:endParaRPr lang="ko-KR" altLang="en-US" baseline="-25000" dirty="0"/>
          </a:p>
          <a:p>
            <a:pPr marL="800100" lvl="1" indent="-342900"/>
            <a:endParaRPr lang="en-US" altLang="ko-K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/>
              <a:t>오염원</a:t>
            </a:r>
            <a:endParaRPr lang="en-US" altLang="ko-KR" dirty="0" smtClean="0"/>
          </a:p>
          <a:p>
            <a:pPr marL="800100" lvl="1" indent="-342900"/>
            <a:r>
              <a:rPr lang="ko-KR" altLang="en-US" dirty="0" smtClean="0"/>
              <a:t>화석연료</a:t>
            </a:r>
            <a:endParaRPr lang="en-US" altLang="ko-KR" dirty="0" smtClean="0"/>
          </a:p>
          <a:p>
            <a:pPr marL="800100" lvl="1" indent="-342900"/>
            <a:r>
              <a:rPr lang="ko-KR" altLang="en-US" dirty="0" smtClean="0"/>
              <a:t>금속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제지 산업 등 기타 산업</a:t>
            </a:r>
            <a:endParaRPr lang="en-US" altLang="ko-KR" dirty="0" smtClean="0"/>
          </a:p>
          <a:p>
            <a:pPr marL="800100" lvl="1" indent="-342900"/>
            <a:r>
              <a:rPr lang="ko-KR" altLang="en-US" dirty="0" smtClean="0"/>
              <a:t>기타</a:t>
            </a:r>
            <a:endParaRPr lang="pt-BR" altLang="ko-K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dirty="0" smtClean="0"/>
          </a:p>
          <a:p>
            <a:pPr marL="800100" lvl="1" indent="-34290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8170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096" y="1340768"/>
            <a:ext cx="6294205" cy="45692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7744" y="6021288"/>
            <a:ext cx="40729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John A. Dutton, e-Education Institute</a:t>
            </a:r>
          </a:p>
          <a:p>
            <a:r>
              <a:rPr lang="en-US" altLang="ko-KR" sz="1200" dirty="0"/>
              <a:t>https://www.e-education.psu.edu/egee102/node/1951</a:t>
            </a:r>
            <a:endParaRPr lang="ko-KR" alt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131840" y="1124744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아황산</a:t>
            </a:r>
            <a:r>
              <a:rPr lang="en-US" altLang="ko-KR" dirty="0"/>
              <a:t> </a:t>
            </a:r>
            <a:r>
              <a:rPr lang="ko-KR" altLang="en-US" dirty="0" smtClean="0"/>
              <a:t>가스 </a:t>
            </a:r>
            <a:r>
              <a:rPr lang="ko-KR" altLang="en-US" dirty="0" err="1" smtClean="0"/>
              <a:t>배출원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16155" y="315200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발전용</a:t>
            </a:r>
            <a:endParaRPr lang="en-US" altLang="ko-KR" dirty="0" smtClean="0"/>
          </a:p>
          <a:p>
            <a:r>
              <a:rPr lang="ko-KR" altLang="en-US" dirty="0" smtClean="0"/>
              <a:t>연료소비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75856" y="34290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산업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263691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고속도로</a:t>
            </a:r>
            <a:endParaRPr lang="en-US" altLang="ko-KR" dirty="0" smtClean="0"/>
          </a:p>
          <a:p>
            <a:r>
              <a:rPr lang="ko-KR" altLang="en-US" dirty="0" smtClean="0"/>
              <a:t>자동차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71654" y="1494076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기타 운송수단</a:t>
            </a:r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824338" y="1580445"/>
            <a:ext cx="1502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산업 및 기타</a:t>
            </a:r>
            <a:endParaRPr lang="en-US" altLang="ko-KR" dirty="0" smtClean="0"/>
          </a:p>
          <a:p>
            <a:r>
              <a:rPr lang="ko-KR" altLang="en-US" dirty="0" smtClean="0"/>
              <a:t>연료 연소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9726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558" y="980728"/>
            <a:ext cx="5811618" cy="4353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7824" y="764704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질산 가스 </a:t>
            </a:r>
            <a:r>
              <a:rPr lang="ko-KR" altLang="en-US" dirty="0" err="1" smtClean="0"/>
              <a:t>배출원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99992" y="1988840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연료 소비</a:t>
            </a:r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771800" y="285293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운송수단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89741" y="443711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기타</a:t>
            </a: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364088" y="515719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산업</a:t>
            </a:r>
            <a:r>
              <a:rPr lang="en-US" altLang="ko-KR" dirty="0" smtClean="0"/>
              <a:t>	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67744" y="6021288"/>
            <a:ext cx="40729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John A. Dutton, e-Education Institute</a:t>
            </a:r>
          </a:p>
          <a:p>
            <a:r>
              <a:rPr lang="en-US" altLang="ko-KR" sz="1200" dirty="0"/>
              <a:t>https://www.e-education.psu.edu/egee102/node/1951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25814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5-6-5. </a:t>
            </a:r>
            <a:r>
              <a:rPr lang="ko-KR" altLang="en-US" dirty="0" smtClean="0"/>
              <a:t>산성비에 </a:t>
            </a:r>
            <a:r>
              <a:rPr lang="ko-KR" altLang="en-US" dirty="0" smtClean="0"/>
              <a:t>의한 피해</a:t>
            </a:r>
            <a:endParaRPr lang="en-US" altLang="ko-KR" dirty="0" smtClean="0"/>
          </a:p>
          <a:p>
            <a:endParaRPr lang="pt-BR" altLang="ko-K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/>
              <a:t>수서생태계 파괴</a:t>
            </a:r>
            <a:endParaRPr lang="en-US" altLang="ko-K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/>
              <a:t>토양 산성화</a:t>
            </a:r>
            <a:endParaRPr lang="en-US" altLang="ko-K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/>
              <a:t>산림훼손</a:t>
            </a:r>
            <a:endParaRPr lang="en-US" altLang="ko-K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/>
              <a:t>구조물 및 자연 문화 유산의 훼손</a:t>
            </a:r>
            <a:endParaRPr lang="en-US" altLang="ko-K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/>
              <a:t>인간의 건강 위협</a:t>
            </a:r>
            <a:endParaRPr lang="en-US" altLang="ko-KR" dirty="0" smtClean="0"/>
          </a:p>
          <a:p>
            <a:pPr marL="800100" lvl="1" indent="-34290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9814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340768"/>
            <a:ext cx="5448551" cy="354669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835696" y="805215"/>
            <a:ext cx="3206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수서 생물들의 </a:t>
            </a:r>
            <a:r>
              <a:rPr lang="en-US" altLang="ko-KR" dirty="0"/>
              <a:t>pH </a:t>
            </a:r>
            <a:r>
              <a:rPr lang="ko-KR" altLang="en-US" dirty="0"/>
              <a:t>생존 한계 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907704" y="5312241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 smtClean="0"/>
              <a:t>미국 환경보호국</a:t>
            </a:r>
            <a:endParaRPr lang="en-US" altLang="ko-KR" dirty="0" smtClean="0"/>
          </a:p>
          <a:p>
            <a:endParaRPr lang="en-US" altLang="ko-KR" sz="1200" dirty="0"/>
          </a:p>
          <a:p>
            <a:r>
              <a:rPr lang="en-US" altLang="ko-KR" sz="1200" dirty="0" smtClean="0"/>
              <a:t>http</a:t>
            </a:r>
            <a:r>
              <a:rPr lang="en-US" altLang="ko-KR" sz="1200" dirty="0"/>
              <a:t>://</a:t>
            </a:r>
            <a:r>
              <a:rPr lang="en-US" altLang="ko-KR" sz="1200" dirty="0" smtClean="0"/>
              <a:t>www.epa.gov/acidrain/effects/surface_water.html</a:t>
            </a:r>
          </a:p>
          <a:p>
            <a:r>
              <a:rPr lang="en-US" altLang="ko-KR" sz="1200" dirty="0"/>
              <a:t>https://commons.wikimedia.org/wiki/File:Waterspecies.gif</a:t>
            </a:r>
            <a:endParaRPr lang="ko-KR" altLang="en-US" sz="1200" dirty="0"/>
          </a:p>
          <a:p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771317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필수">
  <a:themeElements>
    <a:clrScheme name="필수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필수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2962</TotalTime>
  <Words>381</Words>
  <Application>Microsoft Office PowerPoint</Application>
  <PresentationFormat>화면 슬라이드 쇼(4:3)</PresentationFormat>
  <Paragraphs>109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6" baseType="lpstr">
      <vt:lpstr>맑은 고딕</vt:lpstr>
      <vt:lpstr>Arial</vt:lpstr>
      <vt:lpstr>Wingdings</vt:lpstr>
      <vt:lpstr>필수</vt:lpstr>
      <vt:lpstr>5-6. 산성비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지구의 선물, 그 빛과 그림자 제 1장 행성 지구</dc:title>
  <dc:creator>jyy</dc:creator>
  <cp:lastModifiedBy>jyu</cp:lastModifiedBy>
  <cp:revision>146</cp:revision>
  <dcterms:created xsi:type="dcterms:W3CDTF">2013-09-03T00:41:18Z</dcterms:created>
  <dcterms:modified xsi:type="dcterms:W3CDTF">2017-11-23T06:04:14Z</dcterms:modified>
</cp:coreProperties>
</file>