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89" r:id="rId3"/>
    <p:sldId id="286" r:id="rId4"/>
    <p:sldId id="291" r:id="rId5"/>
    <p:sldId id="292" r:id="rId6"/>
    <p:sldId id="293" r:id="rId7"/>
    <p:sldId id="290" r:id="rId8"/>
    <p:sldId id="294" r:id="rId9"/>
    <p:sldId id="295" r:id="rId10"/>
    <p:sldId id="298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1.bp.blogspot.com/_Y9ucDp_oGA8/SAejGbW-_eI/AAAAAAAABjA/F3rAo_hX1vI/s1600-h/Sunset-on-Seascale-Beach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sp.edu/geo/faculty/ritter/glossary/a_d/asthenosphere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Ch.2.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39695"/>
            <a:ext cx="8229600" cy="4625609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Earth: The planet of water &amp; life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619672" y="6165304"/>
            <a:ext cx="73448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</a:t>
            </a:r>
            <a:r>
              <a:rPr lang="en-US" altLang="ko-KR" sz="1000" dirty="0" smtClean="0">
                <a:hlinkClick r:id="rId2"/>
              </a:rPr>
              <a:t>http://1.bp.blogspot.com/_Y9ucDp_oGA8/SAejGbW-_eI/AAAAAAAABjA/F3rAo_hX1vI/s1600-h/Sunset-on-Seascale-Beach.jpg</a:t>
            </a:r>
            <a:endParaRPr lang="ko-KR" altLang="en-US" sz="1000" dirty="0"/>
          </a:p>
        </p:txBody>
      </p:sp>
      <p:pic>
        <p:nvPicPr>
          <p:cNvPr id="11266" name="Picture 2" descr="http://www.korearth.net/lecture/gen_geo/earth_present/ch01/s_Sunset-Bea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276872"/>
            <a:ext cx="6004166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/>
              <a:t>The hypotheses of the origin of the Moon</a:t>
            </a:r>
            <a:endParaRPr lang="en-US" altLang="ko-KR" sz="28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Fission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Capture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Co-accretion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Gigantic impact</a:t>
            </a:r>
            <a:endParaRPr kumimoji="0" lang="en-US" altLang="ko-KR" sz="24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1506" name="Picture 2" descr="Giant Impact theory for the formation of the M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924944"/>
            <a:ext cx="4876800" cy="3324226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2699792" y="652534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://www.astronomynotes.com/solarsys/s13.htm</a:t>
            </a:r>
            <a:endParaRPr lang="ko-KR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548680"/>
            <a:ext cx="2167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Earth’s structure</a:t>
            </a:r>
            <a:endParaRPr lang="ko-KR" altLang="en-US" dirty="0"/>
          </a:p>
        </p:txBody>
      </p:sp>
      <p:pic>
        <p:nvPicPr>
          <p:cNvPr id="9218" name="Picture 2" descr="http://www.korearth.net/lecture/gen_geo/earth_present/ch01/earth_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40768"/>
            <a:ext cx="5114925" cy="3533776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>
            <a:off x="2483768" y="5157192"/>
            <a:ext cx="619268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>
                <a:hlinkClick r:id="rId3"/>
              </a:rPr>
              <a:t>From http://www.uwsp.edu/geo/faculty/ritter/glossary/a_d/asthenosphere.html</a:t>
            </a:r>
            <a:endParaRPr lang="ko-KR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/>
              <a:t>The Earth’s evolution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Origin: homogeneous vs</a:t>
            </a:r>
            <a:r>
              <a:rPr lang="en-US" altLang="ko-KR" sz="2400" dirty="0" smtClean="0"/>
              <a:t>. </a:t>
            </a:r>
            <a:r>
              <a:rPr lang="en-US" altLang="ko-KR" sz="2400" dirty="0" smtClean="0"/>
              <a:t>sequentially aggregated Earth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Origin of water and air </a:t>
            </a:r>
            <a:r>
              <a:rPr lang="en-US" altLang="ko-KR" sz="2400" dirty="0" smtClean="0"/>
              <a:t>: from self evolution vs. grabbing </a:t>
            </a:r>
            <a:r>
              <a:rPr lang="en-US" altLang="ko-KR" sz="2400" dirty="0" err="1" smtClean="0"/>
              <a:t>planetesimal</a:t>
            </a:r>
            <a:r>
              <a:rPr lang="en-US" altLang="ko-KR" sz="2400" dirty="0" smtClean="0"/>
              <a:t>/</a:t>
            </a:r>
            <a:r>
              <a:rPr lang="en-US" altLang="ko-KR" sz="2400" dirty="0" err="1" smtClean="0"/>
              <a:t>cometesimal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Appearance of </a:t>
            </a:r>
            <a:r>
              <a:rPr lang="en-US" altLang="ko-KR" sz="2400" dirty="0" smtClean="0"/>
              <a:t>life: </a:t>
            </a:r>
            <a:r>
              <a:rPr lang="en-US" altLang="ko-KR" sz="2400" dirty="0" err="1" smtClean="0"/>
              <a:t>abiotic</a:t>
            </a:r>
            <a:r>
              <a:rPr lang="en-US" altLang="ko-KR" sz="2400" dirty="0" smtClean="0"/>
              <a:t> spontaneous generation? </a:t>
            </a:r>
            <a:r>
              <a:rPr lang="en-US" altLang="ko-KR" sz="2400" dirty="0" err="1" smtClean="0"/>
              <a:t>Cosmogenic</a:t>
            </a:r>
            <a:r>
              <a:rPr lang="en-US" altLang="ko-KR" sz="2400" dirty="0" smtClean="0"/>
              <a:t>?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Oxygen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Present Earth</a:t>
            </a:r>
            <a:endParaRPr kumimoji="0" lang="en-US" altLang="ko-KR" sz="24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geodynamics.rice.edu/tobias.hoeink/magmaocean-sketch3b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836712"/>
            <a:ext cx="5972175" cy="4657725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1979712" y="551723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http://geodynamics.rice.edu/tobias.hoeink/index.php?page=research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sciencephoto.com/image/168543/large/E4020056-Early_Earth-SP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12776"/>
            <a:ext cx="5048250" cy="3248026"/>
          </a:xfrm>
          <a:prstGeom prst="rect">
            <a:avLst/>
          </a:prstGeom>
          <a:noFill/>
        </p:spPr>
      </p:pic>
      <p:sp>
        <p:nvSpPr>
          <p:cNvPr id="4" name="직사각형 3"/>
          <p:cNvSpPr/>
          <p:nvPr/>
        </p:nvSpPr>
        <p:spPr>
          <a:xfrm>
            <a:off x="2195736" y="486916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http://www.sciencephoto.com/media/168543/enlarge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astrobiologia.pl/eana/originoflife_files/ESA_image.j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836712"/>
            <a:ext cx="5029200" cy="5029201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1979712" y="593467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i="1" dirty="0" smtClean="0"/>
              <a:t>Figure: Amino acids, the 'building blocks' of life, may form in dust grains in the space between the stars. (c) ESA 2002.</a:t>
            </a:r>
            <a:endParaRPr lang="en-US" altLang="ko-KR" sz="1000" dirty="0"/>
          </a:p>
        </p:txBody>
      </p:sp>
      <p:sp>
        <p:nvSpPr>
          <p:cNvPr id="4" name="직사각형 3"/>
          <p:cNvSpPr/>
          <p:nvPr/>
        </p:nvSpPr>
        <p:spPr>
          <a:xfrm>
            <a:off x="1979712" y="638132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http://www.astrobiologia.pl/eana/originoflife.html</a:t>
            </a:r>
            <a:endParaRPr lang="ko-KR" alt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260648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origin of life?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astro.wisc.edu/~townsend/resource/teaching/diploma/earth-atmosphe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80728"/>
            <a:ext cx="6048375" cy="4600576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2195736" y="580526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http://www.astro.wisc.edu/~townsend/static.php?ref=diploma-9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Ch.2.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39695"/>
            <a:ext cx="8229600" cy="4625609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Moon: The only satellite of the Earth</a:t>
            </a:r>
            <a:endParaRPr lang="en-US" altLang="ko-KR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2699792" y="6309320"/>
            <a:ext cx="367240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</a:t>
            </a:r>
            <a:r>
              <a:rPr lang="en-US" altLang="ko-KR" sz="1000" dirty="0" smtClean="0"/>
              <a:t>http://sos.noaa.gov/datasets/solar_system/moon.html</a:t>
            </a:r>
            <a:endParaRPr lang="ko-KR" altLang="en-US" sz="1000" dirty="0"/>
          </a:p>
        </p:txBody>
      </p:sp>
      <p:pic>
        <p:nvPicPr>
          <p:cNvPr id="1026" name="Picture 2" descr="http://sos.noaa.gov/images/Solar_System/m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04864"/>
            <a:ext cx="4019600" cy="40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/>
              <a:t>The comparison of Moon with Earth</a:t>
            </a:r>
          </a:p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endParaRPr lang="en-US" altLang="ko-KR" sz="2800" dirty="0" smtClean="0"/>
          </a:p>
          <a:p>
            <a:pPr marL="1645920" lvl="3" indent="-27432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altLang="ko-KR" b="1" dirty="0" smtClean="0"/>
              <a:t>	</a:t>
            </a:r>
            <a:r>
              <a:rPr lang="en-US" altLang="ko-KR" b="1" dirty="0" smtClean="0"/>
              <a:t>			Earth</a:t>
            </a:r>
            <a:r>
              <a:rPr lang="en-US" altLang="ko-KR" dirty="0" smtClean="0"/>
              <a:t> 		</a:t>
            </a:r>
            <a:r>
              <a:rPr lang="en-US" altLang="ko-KR" b="1" dirty="0" smtClean="0"/>
              <a:t>Moon</a:t>
            </a:r>
            <a:r>
              <a:rPr lang="en-US" altLang="ko-KR" dirty="0" smtClean="0"/>
              <a:t> </a:t>
            </a:r>
          </a:p>
          <a:p>
            <a:pPr marL="1645920" lvl="3" indent="-27432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altLang="ko-KR" dirty="0" smtClean="0"/>
              <a:t>Mean </a:t>
            </a:r>
            <a:r>
              <a:rPr lang="en-US" altLang="ko-KR" dirty="0" smtClean="0"/>
              <a:t>diameter </a:t>
            </a:r>
            <a:r>
              <a:rPr lang="en-US" altLang="ko-KR" dirty="0" smtClean="0"/>
              <a:t>	12,742 </a:t>
            </a:r>
            <a:r>
              <a:rPr lang="en-US" altLang="ko-KR" dirty="0" smtClean="0"/>
              <a:t>km </a:t>
            </a:r>
            <a:r>
              <a:rPr lang="en-US" altLang="ko-KR" dirty="0" smtClean="0"/>
              <a:t>	3,476 km</a:t>
            </a:r>
          </a:p>
          <a:p>
            <a:pPr marL="1645920" lvl="3" indent="-27432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altLang="ko-KR" dirty="0" smtClean="0"/>
              <a:t>Volume 		1.08321 </a:t>
            </a:r>
            <a:r>
              <a:rPr lang="en-US" altLang="ko-KR" dirty="0" smtClean="0"/>
              <a:t>x 10</a:t>
            </a:r>
            <a:r>
              <a:rPr lang="en-US" altLang="ko-KR" baseline="30000" dirty="0" smtClean="0"/>
              <a:t>12</a:t>
            </a:r>
            <a:r>
              <a:rPr lang="en-US" altLang="ko-KR" dirty="0" smtClean="0"/>
              <a:t> km</a:t>
            </a:r>
            <a:r>
              <a:rPr lang="en-US" altLang="ko-KR" baseline="30000" dirty="0" smtClean="0"/>
              <a:t>3</a:t>
            </a:r>
            <a:r>
              <a:rPr lang="en-US" altLang="ko-KR" dirty="0" smtClean="0"/>
              <a:t>   </a:t>
            </a:r>
            <a:r>
              <a:rPr lang="en-US" altLang="ko-KR" dirty="0" smtClean="0"/>
              <a:t>2.199 </a:t>
            </a:r>
            <a:r>
              <a:rPr lang="en-US" altLang="ko-KR" dirty="0" smtClean="0"/>
              <a:t>x 10</a:t>
            </a:r>
            <a:r>
              <a:rPr lang="en-US" altLang="ko-KR" baseline="30000" dirty="0" smtClean="0"/>
              <a:t>10</a:t>
            </a:r>
            <a:r>
              <a:rPr lang="en-US" altLang="ko-KR" dirty="0" smtClean="0"/>
              <a:t> km</a:t>
            </a:r>
            <a:r>
              <a:rPr lang="en-US" altLang="ko-KR" baseline="30000" dirty="0" smtClean="0"/>
              <a:t>3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pPr marL="1645920" lvl="3" indent="-27432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altLang="ko-KR" dirty="0" smtClean="0"/>
              <a:t>Mass 		5.9736 </a:t>
            </a:r>
            <a:r>
              <a:rPr lang="en-US" altLang="ko-KR" dirty="0" smtClean="0"/>
              <a:t>x 10</a:t>
            </a:r>
            <a:r>
              <a:rPr lang="en-US" altLang="ko-KR" baseline="30000" dirty="0" smtClean="0"/>
              <a:t>24</a:t>
            </a:r>
            <a:r>
              <a:rPr lang="en-US" altLang="ko-KR" dirty="0" smtClean="0"/>
              <a:t> kg </a:t>
            </a:r>
            <a:r>
              <a:rPr lang="en-US" altLang="ko-KR" dirty="0" smtClean="0"/>
              <a:t>	7.349 </a:t>
            </a:r>
            <a:r>
              <a:rPr lang="en-US" altLang="ko-KR" dirty="0" smtClean="0"/>
              <a:t>x 10</a:t>
            </a:r>
            <a:r>
              <a:rPr lang="en-US" altLang="ko-KR" baseline="30000" dirty="0" smtClean="0"/>
              <a:t>22</a:t>
            </a:r>
            <a:r>
              <a:rPr lang="en-US" altLang="ko-KR" dirty="0" smtClean="0"/>
              <a:t> kg </a:t>
            </a:r>
            <a:endParaRPr lang="en-US" altLang="ko-KR" dirty="0" smtClean="0"/>
          </a:p>
          <a:p>
            <a:pPr marL="1645920" lvl="3" indent="-27432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altLang="ko-KR" dirty="0" smtClean="0"/>
              <a:t>Mean </a:t>
            </a:r>
            <a:r>
              <a:rPr lang="en-US" altLang="ko-KR" dirty="0" smtClean="0"/>
              <a:t>density </a:t>
            </a:r>
            <a:r>
              <a:rPr lang="en-US" altLang="ko-KR" dirty="0" smtClean="0"/>
              <a:t>		5.515 		3.342 </a:t>
            </a:r>
          </a:p>
          <a:p>
            <a:pPr marL="1645920" lvl="3" indent="-27432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altLang="ko-KR" dirty="0" smtClean="0"/>
              <a:t>Surface </a:t>
            </a:r>
            <a:r>
              <a:rPr lang="en-US" altLang="ko-KR" dirty="0" smtClean="0"/>
              <a:t>gravity </a:t>
            </a:r>
            <a:r>
              <a:rPr lang="en-US" altLang="ko-KR" dirty="0" smtClean="0"/>
              <a:t>	9.78 </a:t>
            </a:r>
            <a:r>
              <a:rPr lang="en-US" altLang="ko-KR" dirty="0" smtClean="0"/>
              <a:t>m/s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 </a:t>
            </a:r>
            <a:r>
              <a:rPr lang="en-US" altLang="ko-KR" dirty="0" smtClean="0"/>
              <a:t>		1.62 </a:t>
            </a:r>
            <a:r>
              <a:rPr lang="en-US" altLang="ko-KR" dirty="0" smtClean="0"/>
              <a:t>m/s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pPr marL="1645920" lvl="3" indent="-27432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altLang="ko-KR" dirty="0" smtClean="0"/>
              <a:t>Escape </a:t>
            </a:r>
            <a:r>
              <a:rPr lang="en-US" altLang="ko-KR" dirty="0" smtClean="0"/>
              <a:t>velocity </a:t>
            </a:r>
            <a:r>
              <a:rPr lang="en-US" altLang="ko-KR" dirty="0" smtClean="0"/>
              <a:t>	11.2 </a:t>
            </a:r>
            <a:r>
              <a:rPr lang="en-US" altLang="ko-KR" dirty="0" smtClean="0"/>
              <a:t>km/s </a:t>
            </a:r>
            <a:r>
              <a:rPr lang="en-US" altLang="ko-KR" dirty="0" smtClean="0"/>
              <a:t>	2.38 </a:t>
            </a:r>
            <a:r>
              <a:rPr lang="en-US" altLang="ko-KR" dirty="0" smtClean="0"/>
              <a:t>km/s </a:t>
            </a:r>
            <a:endParaRPr lang="en-US" altLang="ko-KR" dirty="0" smtClean="0"/>
          </a:p>
          <a:p>
            <a:pPr marL="1645920" lvl="3" indent="-27432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altLang="ko-KR" dirty="0" smtClean="0"/>
              <a:t>Visual </a:t>
            </a:r>
            <a:r>
              <a:rPr lang="en-US" altLang="ko-KR" dirty="0" err="1" smtClean="0"/>
              <a:t>albedo</a:t>
            </a:r>
            <a:r>
              <a:rPr lang="en-US" altLang="ko-KR" dirty="0" smtClean="0"/>
              <a:t> </a:t>
            </a:r>
            <a:r>
              <a:rPr lang="en-US" altLang="ko-KR" dirty="0" smtClean="0"/>
              <a:t>		0.367 		0.12 </a:t>
            </a:r>
          </a:p>
          <a:p>
            <a:pPr marL="1645920" lvl="3" indent="-27432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altLang="ko-KR" dirty="0" smtClean="0"/>
              <a:t>Visual </a:t>
            </a:r>
            <a:r>
              <a:rPr lang="en-US" altLang="ko-KR" dirty="0" smtClean="0"/>
              <a:t>magnitude     </a:t>
            </a:r>
            <a:r>
              <a:rPr lang="en-US" altLang="ko-KR" dirty="0" smtClean="0"/>
              <a:t>	-</a:t>
            </a:r>
            <a:r>
              <a:rPr lang="en-US" altLang="ko-KR" dirty="0" smtClean="0"/>
              <a:t>3.86 </a:t>
            </a:r>
            <a:r>
              <a:rPr lang="en-US" altLang="ko-KR" dirty="0" smtClean="0"/>
              <a:t>		+</a:t>
            </a:r>
            <a:r>
              <a:rPr lang="en-US" altLang="ko-KR" dirty="0" smtClean="0"/>
              <a:t>0.21</a:t>
            </a:r>
            <a:endParaRPr lang="en-US" altLang="ko-KR" dirty="0" smtClean="0"/>
          </a:p>
          <a:p>
            <a:pPr marL="2343150" lvl="4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endParaRPr kumimoji="0" lang="en-US" altLang="ko-KR" sz="24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881</TotalTime>
  <Words>152</Words>
  <Application>Microsoft Office PowerPoint</Application>
  <PresentationFormat>화면 슬라이드 쇼(4:3)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모듈</vt:lpstr>
      <vt:lpstr>Ch.2. 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Ch.2. </vt:lpstr>
      <vt:lpstr>슬라이드 9</vt:lpstr>
      <vt:lpstr>슬라이드 10</vt:lpstr>
    </vt:vector>
  </TitlesOfParts>
  <Company>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my</cp:lastModifiedBy>
  <cp:revision>98</cp:revision>
  <dcterms:created xsi:type="dcterms:W3CDTF">2012-03-04T11:34:30Z</dcterms:created>
  <dcterms:modified xsi:type="dcterms:W3CDTF">2012-03-27T16:16:47Z</dcterms:modified>
</cp:coreProperties>
</file>