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0" r:id="rId4"/>
    <p:sldId id="257" r:id="rId5"/>
    <p:sldId id="273" r:id="rId6"/>
    <p:sldId id="271" r:id="rId7"/>
    <p:sldId id="272" r:id="rId8"/>
    <p:sldId id="276" r:id="rId9"/>
    <p:sldId id="277" r:id="rId10"/>
    <p:sldId id="278" r:id="rId11"/>
    <p:sldId id="274" r:id="rId12"/>
    <p:sldId id="280" r:id="rId13"/>
    <p:sldId id="281" r:id="rId14"/>
    <p:sldId id="284" r:id="rId15"/>
    <p:sldId id="285" r:id="rId16"/>
    <p:sldId id="282" r:id="rId17"/>
    <p:sldId id="283" r:id="rId1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자유형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날짜 개체 틀 29"/>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19" name="바닥글 개체 틀 18"/>
          <p:cNvSpPr>
            <a:spLocks noGrp="1"/>
          </p:cNvSpPr>
          <p:nvPr>
            <p:ph type="ftr" sz="quarter" idx="11"/>
          </p:nvPr>
        </p:nvSpPr>
        <p:spPr/>
        <p:txBody>
          <a:bodyPr/>
          <a:lstStyle/>
          <a:p>
            <a:endParaRPr lang="ko-KR" altLang="en-US"/>
          </a:p>
        </p:txBody>
      </p:sp>
      <p:sp>
        <p:nvSpPr>
          <p:cNvPr id="27" name="슬라이드 번호 개체 틀 2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lgn="l">
              <a:defRPr/>
            </a:lvl1p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자유형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제목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7467600" cy="1143000"/>
          </a:xfrm>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320"/>
            <a:ext cx="7470648" cy="1143000"/>
          </a:xfrm>
        </p:spPr>
        <p:txBody>
          <a:bodyPr anchor="ctr"/>
          <a:lstStyle>
            <a:lvl1pPr algn="l">
              <a:defRPr sz="460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8" name="슬라이드 번호 개체 틀 7"/>
          <p:cNvSpPr>
            <a:spLocks noGrp="1"/>
          </p:cNvSpPr>
          <p:nvPr>
            <p:ph type="sldNum" sz="quarter" idx="11"/>
          </p:nvPr>
        </p:nvSpPr>
        <p:spPr/>
        <p:txBody>
          <a:bodyPr/>
          <a:lstStyle/>
          <a:p>
            <a:fld id="{3EFA4FC9-8125-412F-9E05-5BA08FB0660C}" type="slidenum">
              <a:rPr lang="ko-KR" altLang="en-US" smtClean="0"/>
              <a:pPr/>
              <a:t>‹#›</a:t>
            </a:fld>
            <a:endParaRPr lang="ko-KR" altLang="en-US"/>
          </a:p>
        </p:txBody>
      </p:sp>
      <p:sp>
        <p:nvSpPr>
          <p:cNvPr id="9" name="바닥글 개체 틀 8"/>
          <p:cNvSpPr>
            <a:spLocks noGrp="1"/>
          </p:cNvSpPr>
          <p:nvPr>
            <p:ph type="ftr" sz="quarter" idx="12"/>
          </p:nvPr>
        </p:nvSpPr>
        <p:spPr/>
        <p:txBody>
          <a:bodyPr/>
          <a:lstStyle/>
          <a:p>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2012-03-30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a:xfrm>
            <a:off x="8156448" y="6422064"/>
            <a:ext cx="762000" cy="365125"/>
          </a:xfrm>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a:xfrm>
            <a:off x="457200" y="6422064"/>
            <a:ext cx="2133600" cy="365125"/>
          </a:xfrm>
        </p:spPr>
        <p:txBody>
          <a:bodyPr/>
          <a:lstStyle/>
          <a:p>
            <a:fld id="{63919582-F3C0-4667-B17A-E0329B089A3B}" type="datetimeFigureOut">
              <a:rPr lang="ko-KR" altLang="en-US" smtClean="0"/>
              <a:pPr/>
              <a:t>2012-03-30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자유형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자유형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개체 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3919582-F3C0-4667-B17A-E0329B089A3B}" type="datetimeFigureOut">
              <a:rPr lang="ko-KR" altLang="en-US" smtClean="0"/>
              <a:pPr/>
              <a:t>2012-03-30</a:t>
            </a:fld>
            <a:endParaRPr lang="ko-KR" altLang="en-US"/>
          </a:p>
        </p:txBody>
      </p:sp>
      <p:sp>
        <p:nvSpPr>
          <p:cNvPr id="22" name="바닥글 개체 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ko-KR" altLang="en-US"/>
          </a:p>
        </p:txBody>
      </p:sp>
      <p:sp>
        <p:nvSpPr>
          <p:cNvPr id="18" name="슬라이드 번호 개체 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FA4FC9-8125-412F-9E05-5BA08FB0660C}" type="slidenum">
              <a:rPr lang="ko-KR" altLang="en-US" smtClean="0"/>
              <a:pPr/>
              <a:t>‹#›</a:t>
            </a:fld>
            <a:endParaRPr lang="ko-KR"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1"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1"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1"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1"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1"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1"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1"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1"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normAutofit fontScale="90000"/>
          </a:bodyPr>
          <a:lstStyle/>
          <a:p>
            <a:r>
              <a:rPr lang="en-US" altLang="ko-KR" dirty="0" smtClean="0"/>
              <a:t>Ch.2. Tracing the Hydrological Cycle</a:t>
            </a:r>
            <a:endParaRPr lang="ko-KR" altLang="en-US" dirty="0"/>
          </a:p>
        </p:txBody>
      </p:sp>
      <p:sp>
        <p:nvSpPr>
          <p:cNvPr id="5" name="내용 개체 틀 4"/>
          <p:cNvSpPr>
            <a:spLocks noGrp="1"/>
          </p:cNvSpPr>
          <p:nvPr>
            <p:ph idx="1"/>
          </p:nvPr>
        </p:nvSpPr>
        <p:spPr/>
        <p:txBody>
          <a:bodyPr/>
          <a:lstStyle/>
          <a:p>
            <a:r>
              <a:rPr lang="en-US" altLang="ko-KR" dirty="0" smtClean="0"/>
              <a:t>Craig’s </a:t>
            </a:r>
            <a:r>
              <a:rPr lang="en-US" altLang="ko-KR" dirty="0" err="1" smtClean="0"/>
              <a:t>meteroic</a:t>
            </a:r>
            <a:r>
              <a:rPr lang="en-US" altLang="ko-KR" dirty="0" smtClean="0"/>
              <a:t> relationship in global fresh water</a:t>
            </a:r>
          </a:p>
          <a:p>
            <a:pPr lvl="1"/>
            <a:r>
              <a:rPr lang="en-US" altLang="ko-KR" dirty="0" err="1" smtClean="0">
                <a:latin typeface="Symbol" pitchFamily="18" charset="2"/>
              </a:rPr>
              <a:t>d</a:t>
            </a:r>
            <a:r>
              <a:rPr lang="en-US" altLang="ko-KR" dirty="0" err="1" smtClean="0"/>
              <a:t>D</a:t>
            </a:r>
            <a:r>
              <a:rPr lang="en-US" altLang="ko-KR" dirty="0" smtClean="0"/>
              <a:t> = 8</a:t>
            </a:r>
            <a:r>
              <a:rPr lang="en-US" altLang="ko-KR" dirty="0" smtClean="0">
                <a:latin typeface="Symbol" pitchFamily="18" charset="2"/>
              </a:rPr>
              <a:t>d</a:t>
            </a:r>
            <a:r>
              <a:rPr lang="en-US" altLang="ko-KR" baseline="30000" dirty="0" smtClean="0"/>
              <a:t>18</a:t>
            </a:r>
            <a:r>
              <a:rPr lang="en-US" altLang="ko-KR" dirty="0" smtClean="0"/>
              <a:t>O + 10 ‰ SMOW (Craig, 1961)</a:t>
            </a:r>
          </a:p>
          <a:p>
            <a:pPr lvl="1"/>
            <a:endParaRPr lang="en-US" altLang="ko-KR" dirty="0" smtClean="0">
              <a:latin typeface="Symbol" pitchFamily="18" charset="2"/>
            </a:endParaRPr>
          </a:p>
          <a:p>
            <a:r>
              <a:rPr lang="en-US" altLang="ko-KR" dirty="0" smtClean="0"/>
              <a:t>From IAEA-GNIP</a:t>
            </a:r>
          </a:p>
          <a:p>
            <a:pPr lvl="1"/>
            <a:r>
              <a:rPr lang="en-US" altLang="ko-KR" dirty="0" err="1" smtClean="0">
                <a:latin typeface="Symbol" pitchFamily="18" charset="2"/>
              </a:rPr>
              <a:t>d</a:t>
            </a:r>
            <a:r>
              <a:rPr lang="en-US" altLang="ko-KR" dirty="0" err="1" smtClean="0"/>
              <a:t>D</a:t>
            </a:r>
            <a:r>
              <a:rPr lang="en-US" altLang="ko-KR" dirty="0" smtClean="0"/>
              <a:t> = 8.13</a:t>
            </a:r>
            <a:r>
              <a:rPr lang="en-US" altLang="ko-KR" dirty="0" smtClean="0">
                <a:latin typeface="Symbol" pitchFamily="18" charset="2"/>
              </a:rPr>
              <a:t>d</a:t>
            </a:r>
            <a:r>
              <a:rPr lang="en-US" altLang="ko-KR" baseline="30000" dirty="0" smtClean="0"/>
              <a:t>18</a:t>
            </a:r>
            <a:r>
              <a:rPr lang="en-US" altLang="ko-KR" dirty="0" smtClean="0"/>
              <a:t>O + 10.8 ‰ VSMOW</a:t>
            </a:r>
          </a:p>
          <a:p>
            <a:pPr lvl="1"/>
            <a:endParaRPr lang="en-US" altLang="ko-KR" dirty="0" smtClean="0"/>
          </a:p>
          <a:p>
            <a:pPr lvl="1"/>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mhtml:file://D:\JYU-MISC\geochemistry\EIGC\Ch2.mht!http://www.science.uottawa.ca/eih/ch2/Image326.gif"/>
          <p:cNvPicPr>
            <a:picLocks noChangeAspect="1" noChangeArrowheads="1"/>
          </p:cNvPicPr>
          <p:nvPr/>
        </p:nvPicPr>
        <p:blipFill>
          <a:blip r:embed="rId2" cstate="print"/>
          <a:srcRect/>
          <a:stretch>
            <a:fillRect/>
          </a:stretch>
        </p:blipFill>
        <p:spPr bwMode="auto">
          <a:xfrm>
            <a:off x="2267744" y="1556792"/>
            <a:ext cx="2238375" cy="581025"/>
          </a:xfrm>
          <a:prstGeom prst="rect">
            <a:avLst/>
          </a:prstGeom>
          <a:noFill/>
        </p:spPr>
      </p:pic>
      <p:sp>
        <p:nvSpPr>
          <p:cNvPr id="5" name="직사각형 4"/>
          <p:cNvSpPr/>
          <p:nvPr/>
        </p:nvSpPr>
        <p:spPr>
          <a:xfrm>
            <a:off x="539552" y="188640"/>
            <a:ext cx="8280920" cy="1200329"/>
          </a:xfrm>
          <a:prstGeom prst="rect">
            <a:avLst/>
          </a:prstGeom>
        </p:spPr>
        <p:txBody>
          <a:bodyPr wrap="square">
            <a:spAutoFit/>
          </a:bodyPr>
          <a:lstStyle/>
          <a:p>
            <a:r>
              <a:rPr lang="en-US" altLang="ko-KR" dirty="0" smtClean="0"/>
              <a:t>The maximum kinetic enrichment that this diffusive effect can impart is calculated from our formula for diffusive fractionation of a gas in air (Chapter 1). In this case it is calculated for </a:t>
            </a:r>
            <a:r>
              <a:rPr lang="en-US" altLang="ko-KR" baseline="30000" dirty="0" smtClean="0"/>
              <a:t>18</a:t>
            </a:r>
            <a:r>
              <a:rPr lang="en-US" altLang="ko-KR" dirty="0" smtClean="0"/>
              <a:t>O in H</a:t>
            </a:r>
            <a:r>
              <a:rPr lang="en-US" altLang="ko-KR" baseline="-25000" dirty="0" smtClean="0"/>
              <a:t>2</a:t>
            </a:r>
            <a:r>
              <a:rPr lang="en-US" altLang="ko-KR" dirty="0" smtClean="0"/>
              <a:t>O</a:t>
            </a:r>
            <a:r>
              <a:rPr lang="en-US" altLang="ko-KR" baseline="-25000" dirty="0" smtClean="0"/>
              <a:t>v</a:t>
            </a:r>
            <a:r>
              <a:rPr lang="en-US" altLang="ko-KR" dirty="0" smtClean="0"/>
              <a:t> from the boundary layer (</a:t>
            </a:r>
            <a:r>
              <a:rPr lang="en-US" altLang="ko-KR" dirty="0" err="1" smtClean="0"/>
              <a:t>bl</a:t>
            </a:r>
            <a:r>
              <a:rPr lang="en-US" altLang="ko-KR" dirty="0" smtClean="0"/>
              <a:t>) to the </a:t>
            </a:r>
            <a:r>
              <a:rPr lang="en-US" altLang="ko-KR" dirty="0" err="1" smtClean="0"/>
              <a:t>vapour</a:t>
            </a:r>
            <a:r>
              <a:rPr lang="en-US" altLang="ko-KR" dirty="0" smtClean="0"/>
              <a:t> reservoir of the open air water </a:t>
            </a:r>
            <a:r>
              <a:rPr lang="en-US" altLang="ko-KR" dirty="0" err="1" smtClean="0"/>
              <a:t>vapour</a:t>
            </a:r>
            <a:r>
              <a:rPr lang="en-US" altLang="ko-KR" dirty="0" smtClean="0"/>
              <a:t> (v): </a:t>
            </a:r>
            <a:endParaRPr lang="ko-KR" altLang="en-US" dirty="0"/>
          </a:p>
        </p:txBody>
      </p:sp>
      <p:sp>
        <p:nvSpPr>
          <p:cNvPr id="6" name="직사각형 5"/>
          <p:cNvSpPr/>
          <p:nvPr/>
        </p:nvSpPr>
        <p:spPr>
          <a:xfrm>
            <a:off x="539552" y="2492896"/>
            <a:ext cx="7920880" cy="646331"/>
          </a:xfrm>
          <a:prstGeom prst="rect">
            <a:avLst/>
          </a:prstGeom>
        </p:spPr>
        <p:txBody>
          <a:bodyPr wrap="square">
            <a:spAutoFit/>
          </a:bodyPr>
          <a:lstStyle/>
          <a:p>
            <a:r>
              <a:rPr lang="en-US" altLang="ko-KR" dirty="0" smtClean="0"/>
              <a:t>Using the molecular mass of H</a:t>
            </a:r>
            <a:r>
              <a:rPr lang="en-US" altLang="ko-KR" baseline="-25000" dirty="0" smtClean="0"/>
              <a:t>2</a:t>
            </a:r>
            <a:r>
              <a:rPr lang="en-US" altLang="ko-KR" baseline="30000" dirty="0" smtClean="0"/>
              <a:t>18</a:t>
            </a:r>
            <a:r>
              <a:rPr lang="en-US" altLang="ko-KR" dirty="0" smtClean="0"/>
              <a:t>O (20), H</a:t>
            </a:r>
            <a:r>
              <a:rPr lang="en-US" altLang="ko-KR" baseline="-25000" dirty="0" smtClean="0"/>
              <a:t>2</a:t>
            </a:r>
            <a:r>
              <a:rPr lang="en-US" altLang="ko-KR" baseline="30000" dirty="0" smtClean="0"/>
              <a:t>16</a:t>
            </a:r>
            <a:r>
              <a:rPr lang="en-US" altLang="ko-KR" dirty="0" smtClean="0"/>
              <a:t>O (18), and air (</a:t>
            </a:r>
            <a:r>
              <a:rPr lang="en-US" altLang="ko-KR" dirty="0" err="1" smtClean="0"/>
              <a:t>m</a:t>
            </a:r>
            <a:r>
              <a:rPr lang="en-US" altLang="ko-KR" baseline="-25000" dirty="0" err="1" smtClean="0"/>
              <a:t>air</a:t>
            </a:r>
            <a:r>
              <a:rPr lang="en-US" altLang="ko-KR" dirty="0" smtClean="0"/>
              <a:t> = 28.8 for 79% N</a:t>
            </a:r>
            <a:r>
              <a:rPr lang="en-US" altLang="ko-KR" baseline="-25000" dirty="0" smtClean="0"/>
              <a:t>2</a:t>
            </a:r>
            <a:r>
              <a:rPr lang="en-US" altLang="ko-KR" dirty="0" smtClean="0"/>
              <a:t> and 21% O</a:t>
            </a:r>
            <a:r>
              <a:rPr lang="en-US" altLang="ko-KR" baseline="-25000" dirty="0" smtClean="0"/>
              <a:t>2</a:t>
            </a:r>
            <a:r>
              <a:rPr lang="en-US" altLang="ko-KR" dirty="0" smtClean="0"/>
              <a:t>), gives De</a:t>
            </a:r>
            <a:r>
              <a:rPr lang="en-US" altLang="ko-KR" baseline="30000" dirty="0" smtClean="0"/>
              <a:t>18</a:t>
            </a:r>
            <a:r>
              <a:rPr lang="en-US" altLang="ko-KR" dirty="0" smtClean="0"/>
              <a:t>O</a:t>
            </a:r>
            <a:r>
              <a:rPr lang="en-US" altLang="ko-KR" baseline="-25000" dirty="0" smtClean="0"/>
              <a:t>bl-v</a:t>
            </a:r>
            <a:r>
              <a:rPr lang="en-US" altLang="ko-KR" dirty="0" smtClean="0"/>
              <a:t> = 1.0323.</a:t>
            </a:r>
            <a:endParaRPr lang="ko-KR" altLang="en-US" dirty="0"/>
          </a:p>
        </p:txBody>
      </p:sp>
      <p:sp>
        <p:nvSpPr>
          <p:cNvPr id="7" name="직사각형 6"/>
          <p:cNvSpPr/>
          <p:nvPr/>
        </p:nvSpPr>
        <p:spPr>
          <a:xfrm>
            <a:off x="2483768" y="3284984"/>
            <a:ext cx="4078361" cy="369332"/>
          </a:xfrm>
          <a:prstGeom prst="rect">
            <a:avLst/>
          </a:prstGeom>
        </p:spPr>
        <p:txBody>
          <a:bodyPr wrap="none">
            <a:spAutoFit/>
          </a:bodyPr>
          <a:lstStyle/>
          <a:p>
            <a:r>
              <a:rPr lang="es-ES" altLang="ko-KR" dirty="0" smtClean="0">
                <a:latin typeface="Symbol" pitchFamily="18" charset="2"/>
              </a:rPr>
              <a:t>De</a:t>
            </a:r>
            <a:r>
              <a:rPr lang="es-ES" altLang="ko-KR" baseline="30000" dirty="0" smtClean="0"/>
              <a:t>18</a:t>
            </a:r>
            <a:r>
              <a:rPr lang="es-ES" altLang="ko-KR" dirty="0" smtClean="0"/>
              <a:t>O</a:t>
            </a:r>
            <a:r>
              <a:rPr lang="es-ES" altLang="ko-KR" baseline="-25000" dirty="0" smtClean="0"/>
              <a:t>bl-v</a:t>
            </a:r>
            <a:r>
              <a:rPr lang="es-ES" altLang="ko-KR" dirty="0" smtClean="0"/>
              <a:t> = (</a:t>
            </a:r>
            <a:r>
              <a:rPr lang="es-ES" altLang="ko-KR" dirty="0" smtClean="0">
                <a:latin typeface="Symbol" pitchFamily="18" charset="2"/>
              </a:rPr>
              <a:t>a</a:t>
            </a:r>
            <a:r>
              <a:rPr lang="es-ES" altLang="ko-KR" baseline="30000" dirty="0" smtClean="0"/>
              <a:t>18</a:t>
            </a:r>
            <a:r>
              <a:rPr lang="es-ES" altLang="ko-KR" dirty="0" smtClean="0"/>
              <a:t>O</a:t>
            </a:r>
            <a:r>
              <a:rPr lang="es-ES" altLang="ko-KR" baseline="-25000" dirty="0" smtClean="0"/>
              <a:t>bl-v</a:t>
            </a:r>
            <a:r>
              <a:rPr lang="es-ES" altLang="ko-KR" dirty="0" smtClean="0"/>
              <a:t> – 1) · 10</a:t>
            </a:r>
            <a:r>
              <a:rPr lang="es-ES" altLang="ko-KR" baseline="30000" dirty="0" smtClean="0"/>
              <a:t>3</a:t>
            </a:r>
            <a:r>
              <a:rPr lang="es-ES" altLang="ko-KR" dirty="0" smtClean="0"/>
              <a:t> = 32.3‰</a:t>
            </a:r>
            <a:endParaRPr lang="es-ES" altLang="ko-KR" dirty="0"/>
          </a:p>
        </p:txBody>
      </p:sp>
      <p:sp>
        <p:nvSpPr>
          <p:cNvPr id="30724" name="Rectangle 4"/>
          <p:cNvSpPr>
            <a:spLocks noChangeArrowheads="1"/>
          </p:cNvSpPr>
          <p:nvPr/>
        </p:nvSpPr>
        <p:spPr bwMode="auto">
          <a:xfrm>
            <a:off x="611560" y="3777516"/>
            <a:ext cx="7267246"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dirty="0" smtClean="0">
                <a:ln>
                  <a:noFill/>
                </a:ln>
                <a:solidFill>
                  <a:schemeClr val="tx1"/>
                </a:solidFill>
                <a:effectLst/>
                <a:ea typeface="굴림" pitchFamily="50" charset="-127"/>
              </a:rPr>
              <a:t>Similarly, </a:t>
            </a:r>
            <a:r>
              <a:rPr kumimoji="1" lang="ko-KR" altLang="ko-KR" sz="1800" b="0" i="0" u="none" strike="noStrike" cap="none" normalizeH="0" baseline="30000" dirty="0" smtClean="0">
                <a:ln>
                  <a:noFill/>
                </a:ln>
                <a:solidFill>
                  <a:schemeClr val="tx1"/>
                </a:solidFill>
                <a:effectLst/>
                <a:ea typeface="굴림" pitchFamily="50" charset="-127"/>
              </a:rPr>
              <a:t>2</a:t>
            </a:r>
            <a:r>
              <a:rPr kumimoji="1" lang="ko-KR" altLang="ko-KR" sz="1800" b="0" i="0" u="none" strike="noStrike" cap="none" normalizeH="0" baseline="0" dirty="0" smtClean="0">
                <a:ln>
                  <a:noFill/>
                </a:ln>
                <a:solidFill>
                  <a:schemeClr val="tx1"/>
                </a:solidFill>
                <a:effectLst/>
                <a:ea typeface="굴림" pitchFamily="50" charset="-127"/>
              </a:rPr>
              <a:t>H in the water vapour would be depleted by a maximum of:</a:t>
            </a:r>
            <a:endParaRPr kumimoji="1" lang="en-US" altLang="ko-KR" sz="1800" b="0" i="0" u="none" strike="noStrike" cap="none" normalizeH="0" baseline="0" dirty="0" smtClean="0">
              <a:ln>
                <a:noFill/>
              </a:ln>
              <a:solidFill>
                <a:schemeClr val="tx1"/>
              </a:solidFill>
              <a:effectLst/>
              <a:ea typeface="굴림"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dirty="0" smtClean="0">
                <a:ln>
                  <a:noFill/>
                </a:ln>
                <a:solidFill>
                  <a:schemeClr val="tx1"/>
                </a:solidFill>
                <a:effectLst/>
                <a:ea typeface="굴림" pitchFamily="50"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800" b="0" i="0" u="none" strike="noStrike" cap="none" normalizeH="0" baseline="0" dirty="0" smtClean="0">
                <a:ln>
                  <a:noFill/>
                </a:ln>
                <a:solidFill>
                  <a:schemeClr val="tx1"/>
                </a:solidFill>
                <a:effectLst/>
                <a:latin typeface="Symbol" pitchFamily="18" charset="2"/>
                <a:ea typeface="굴림" pitchFamily="50" charset="-127"/>
              </a:rPr>
              <a:t>		</a:t>
            </a:r>
            <a:r>
              <a:rPr kumimoji="1" lang="ko-KR" altLang="ko-KR" sz="1800" b="0" i="0" u="none" strike="noStrike" cap="none" normalizeH="0" baseline="0" dirty="0" smtClean="0">
                <a:ln>
                  <a:noFill/>
                </a:ln>
                <a:solidFill>
                  <a:schemeClr val="tx1"/>
                </a:solidFill>
                <a:effectLst/>
                <a:latin typeface="Symbol" pitchFamily="18" charset="2"/>
                <a:ea typeface="굴림" pitchFamily="50" charset="-127"/>
              </a:rPr>
              <a:t>De</a:t>
            </a:r>
            <a:r>
              <a:rPr kumimoji="1" lang="en-US" altLang="ko-KR" sz="1800" b="0" i="0" u="none" strike="noStrike" cap="none" normalizeH="0" baseline="0" dirty="0" smtClean="0">
                <a:ln>
                  <a:noFill/>
                </a:ln>
                <a:solidFill>
                  <a:schemeClr val="tx1"/>
                </a:solidFill>
                <a:effectLst/>
                <a:ea typeface="굴림" pitchFamily="50" charset="-127"/>
              </a:rPr>
              <a:t>D</a:t>
            </a:r>
            <a:r>
              <a:rPr kumimoji="1" lang="ko-KR" altLang="ko-KR" sz="1800" b="0" i="0" u="none" strike="noStrike" cap="none" normalizeH="0" baseline="-30000" dirty="0" smtClean="0">
                <a:ln>
                  <a:noFill/>
                </a:ln>
                <a:solidFill>
                  <a:schemeClr val="tx1"/>
                </a:solidFill>
                <a:effectLst/>
                <a:ea typeface="굴림" pitchFamily="50" charset="-127"/>
              </a:rPr>
              <a:t>bl-v</a:t>
            </a:r>
            <a:r>
              <a:rPr kumimoji="1" lang="ko-KR" altLang="ko-KR" sz="1800" b="0" i="0" u="none" strike="noStrike" cap="none" normalizeH="0" baseline="0" dirty="0" smtClean="0">
                <a:ln>
                  <a:noFill/>
                </a:ln>
                <a:solidFill>
                  <a:schemeClr val="tx1"/>
                </a:solidFill>
                <a:effectLst/>
                <a:ea typeface="굴림" pitchFamily="50" charset="-127"/>
              </a:rPr>
              <a:t> = (</a:t>
            </a:r>
            <a:r>
              <a:rPr kumimoji="1" lang="ko-KR" altLang="ko-KR" sz="1800" b="0" i="0" u="none" strike="noStrike" cap="none" normalizeH="0" baseline="0" dirty="0" smtClean="0">
                <a:ln>
                  <a:noFill/>
                </a:ln>
                <a:solidFill>
                  <a:schemeClr val="tx1"/>
                </a:solidFill>
                <a:effectLst/>
                <a:latin typeface="Symbol" pitchFamily="18" charset="2"/>
                <a:ea typeface="굴림" pitchFamily="50" charset="-127"/>
              </a:rPr>
              <a:t>a</a:t>
            </a:r>
            <a:r>
              <a:rPr kumimoji="1" lang="en-US" altLang="ko-KR" sz="1800" b="0" i="0" u="none" strike="noStrike" cap="none" normalizeH="0" baseline="0" dirty="0" smtClean="0">
                <a:ln>
                  <a:noFill/>
                </a:ln>
                <a:solidFill>
                  <a:schemeClr val="tx1"/>
                </a:solidFill>
                <a:effectLst/>
                <a:ea typeface="굴림" pitchFamily="50" charset="-127"/>
              </a:rPr>
              <a:t>D</a:t>
            </a:r>
            <a:r>
              <a:rPr kumimoji="1" lang="ko-KR" altLang="ko-KR" sz="1800" b="0" i="0" u="none" strike="noStrike" cap="none" normalizeH="0" baseline="-30000" dirty="0" smtClean="0">
                <a:ln>
                  <a:noFill/>
                </a:ln>
                <a:solidFill>
                  <a:schemeClr val="tx1"/>
                </a:solidFill>
                <a:effectLst/>
                <a:ea typeface="굴림" pitchFamily="50" charset="-127"/>
              </a:rPr>
              <a:t>bl-v</a:t>
            </a:r>
            <a:r>
              <a:rPr kumimoji="1" lang="ko-KR" altLang="ko-KR" sz="1800" b="0" i="0" u="none" strike="noStrike" cap="none" normalizeH="0" baseline="0" dirty="0" smtClean="0">
                <a:ln>
                  <a:noFill/>
                </a:ln>
                <a:solidFill>
                  <a:schemeClr val="tx1"/>
                </a:solidFill>
                <a:effectLst/>
                <a:ea typeface="굴림" pitchFamily="50" charset="-127"/>
              </a:rPr>
              <a:t> – 1) · 10</a:t>
            </a:r>
            <a:r>
              <a:rPr kumimoji="1" lang="ko-KR" altLang="ko-KR" sz="1800" b="0" i="0" u="none" strike="noStrike" cap="none" normalizeH="0" baseline="30000" dirty="0" smtClean="0">
                <a:ln>
                  <a:noFill/>
                </a:ln>
                <a:solidFill>
                  <a:schemeClr val="tx1"/>
                </a:solidFill>
                <a:effectLst/>
                <a:ea typeface="굴림" pitchFamily="50" charset="-127"/>
              </a:rPr>
              <a:t>3</a:t>
            </a:r>
            <a:r>
              <a:rPr kumimoji="1" lang="ko-KR" altLang="ko-KR" sz="1800" b="0" i="0" u="none" strike="noStrike" cap="none" normalizeH="0" baseline="0" dirty="0" smtClean="0">
                <a:ln>
                  <a:noFill/>
                </a:ln>
                <a:solidFill>
                  <a:schemeClr val="tx1"/>
                </a:solidFill>
                <a:effectLst/>
                <a:ea typeface="굴림" pitchFamily="50" charset="-127"/>
              </a:rPr>
              <a:t> = 16.6‰</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dirty="0" smtClean="0">
              <a:ln>
                <a:noFill/>
              </a:ln>
              <a:solidFill>
                <a:schemeClr val="tx1"/>
              </a:solidFill>
              <a:effectLst/>
              <a:ea typeface="굴림" pitchFamily="50"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5544616"/>
          </a:xfrm>
        </p:spPr>
        <p:txBody>
          <a:bodyPr>
            <a:normAutofit/>
          </a:bodyPr>
          <a:lstStyle/>
          <a:p>
            <a:pPr lvl="2"/>
            <a:r>
              <a:rPr lang="en-US" altLang="ko-KR" dirty="0" smtClean="0">
                <a:sym typeface="Wingdings" pitchFamily="2" charset="2"/>
              </a:rPr>
              <a:t>Kinetic effects in terms of humidity (</a:t>
            </a:r>
            <a:r>
              <a:rPr lang="en-US" altLang="ko-KR" dirty="0" err="1" smtClean="0">
                <a:sym typeface="Wingdings" pitchFamily="2" charset="2"/>
              </a:rPr>
              <a:t>Gonfiantini</a:t>
            </a:r>
            <a:r>
              <a:rPr lang="en-US" altLang="ko-KR" dirty="0" smtClean="0">
                <a:sym typeface="Wingdings" pitchFamily="2" charset="2"/>
              </a:rPr>
              <a:t>, 1986)</a:t>
            </a:r>
          </a:p>
          <a:p>
            <a:pPr lvl="3"/>
            <a:r>
              <a:rPr lang="pt-BR" altLang="ko-KR" dirty="0" smtClean="0">
                <a:latin typeface="Symbol" pitchFamily="18" charset="2"/>
              </a:rPr>
              <a:t>De</a:t>
            </a:r>
            <a:r>
              <a:rPr lang="pt-BR" altLang="ko-KR" baseline="30000" dirty="0" smtClean="0"/>
              <a:t>18</a:t>
            </a:r>
            <a:r>
              <a:rPr lang="pt-BR" altLang="ko-KR" dirty="0" smtClean="0"/>
              <a:t>O</a:t>
            </a:r>
            <a:r>
              <a:rPr lang="pt-BR" altLang="ko-KR" baseline="-25000" dirty="0" smtClean="0"/>
              <a:t>bl-v</a:t>
            </a:r>
            <a:r>
              <a:rPr lang="pt-BR" altLang="ko-KR" dirty="0" smtClean="0"/>
              <a:t> = 14.2 (1–</a:t>
            </a:r>
            <a:r>
              <a:rPr lang="pt-BR" altLang="ko-KR" i="1" dirty="0" smtClean="0"/>
              <a:t>h</a:t>
            </a:r>
            <a:r>
              <a:rPr lang="pt-BR" altLang="ko-KR" dirty="0" smtClean="0"/>
              <a:t>) ‰ </a:t>
            </a:r>
          </a:p>
          <a:p>
            <a:pPr lvl="3"/>
            <a:r>
              <a:rPr lang="pt-BR" altLang="ko-KR" dirty="0" smtClean="0">
                <a:latin typeface="Symbol" pitchFamily="18" charset="2"/>
              </a:rPr>
              <a:t>De</a:t>
            </a:r>
            <a:r>
              <a:rPr lang="pt-BR" altLang="ko-KR" dirty="0" smtClean="0"/>
              <a:t>D</a:t>
            </a:r>
            <a:r>
              <a:rPr lang="pt-BR" altLang="ko-KR" baseline="-25000" dirty="0" smtClean="0"/>
              <a:t>bl-v</a:t>
            </a:r>
            <a:r>
              <a:rPr lang="pt-BR" altLang="ko-KR" dirty="0" smtClean="0"/>
              <a:t> = 12.5 (1–</a:t>
            </a:r>
            <a:r>
              <a:rPr lang="pt-BR" altLang="ko-KR" i="1" dirty="0" smtClean="0"/>
              <a:t>h</a:t>
            </a:r>
            <a:r>
              <a:rPr lang="pt-BR" altLang="ko-KR" dirty="0" smtClean="0"/>
              <a:t>) ‰</a:t>
            </a:r>
          </a:p>
          <a:p>
            <a:pPr lvl="3"/>
            <a:endParaRPr lang="en-US" altLang="ko-KR" dirty="0" smtClean="0">
              <a:sym typeface="Wingdings" pitchFamily="2" charset="2"/>
            </a:endParaRPr>
          </a:p>
          <a:p>
            <a:pPr lvl="2"/>
            <a:r>
              <a:rPr lang="en-US" altLang="ko-KR" dirty="0" smtClean="0"/>
              <a:t>The total fractionation between the water column and the open air is then the sum of the fractionation factor for equilibrium water-</a:t>
            </a:r>
            <a:r>
              <a:rPr lang="en-US" altLang="ko-KR" dirty="0" err="1" smtClean="0"/>
              <a:t>vapour</a:t>
            </a:r>
            <a:r>
              <a:rPr lang="en-US" altLang="ko-KR" dirty="0" smtClean="0"/>
              <a:t> exchange (</a:t>
            </a:r>
            <a:r>
              <a:rPr lang="en-US" altLang="ko-KR" dirty="0" smtClean="0">
                <a:latin typeface="Symbol" pitchFamily="18" charset="2"/>
              </a:rPr>
              <a:t>e</a:t>
            </a:r>
            <a:r>
              <a:rPr lang="en-US" altLang="ko-KR" baseline="-25000" dirty="0" smtClean="0"/>
              <a:t>l-v</a:t>
            </a:r>
            <a:r>
              <a:rPr lang="en-US" altLang="ko-KR" dirty="0" smtClean="0"/>
              <a:t>) and the kinetic factor (</a:t>
            </a:r>
            <a:r>
              <a:rPr lang="en-US" altLang="ko-KR" dirty="0" err="1" smtClean="0">
                <a:latin typeface="Symbol" pitchFamily="18" charset="2"/>
              </a:rPr>
              <a:t>De</a:t>
            </a:r>
            <a:r>
              <a:rPr lang="en-US" altLang="ko-KR" baseline="-25000" dirty="0" err="1" smtClean="0"/>
              <a:t>bl</a:t>
            </a:r>
            <a:r>
              <a:rPr lang="en-US" altLang="ko-KR" baseline="-25000" dirty="0" smtClean="0"/>
              <a:t>-v</a:t>
            </a:r>
            <a:r>
              <a:rPr lang="en-US" altLang="ko-KR" dirty="0" smtClean="0"/>
              <a:t>)</a:t>
            </a:r>
            <a:endParaRPr lang="en-US" altLang="ko-KR" dirty="0" smtClean="0">
              <a:latin typeface="Symbol" pitchFamily="18" charset="2"/>
            </a:endParaRPr>
          </a:p>
          <a:p>
            <a:pPr lvl="3"/>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l</a:t>
            </a:r>
            <a:r>
              <a:rPr lang="en-US" altLang="ko-KR" dirty="0" smtClean="0"/>
              <a:t> – </a:t>
            </a:r>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v</a:t>
            </a:r>
            <a:r>
              <a:rPr lang="en-US" altLang="ko-KR" dirty="0" smtClean="0"/>
              <a:t> = </a:t>
            </a:r>
            <a:r>
              <a:rPr lang="en-US" altLang="ko-KR" dirty="0" smtClean="0">
                <a:latin typeface="Symbol" pitchFamily="18" charset="2"/>
              </a:rPr>
              <a:t>e</a:t>
            </a:r>
            <a:r>
              <a:rPr lang="en-US" altLang="ko-KR" baseline="30000" dirty="0" smtClean="0"/>
              <a:t>18</a:t>
            </a:r>
            <a:r>
              <a:rPr lang="en-US" altLang="ko-KR" dirty="0" smtClean="0"/>
              <a:t>O</a:t>
            </a:r>
            <a:r>
              <a:rPr lang="en-US" altLang="ko-KR" baseline="-25000" dirty="0" smtClean="0"/>
              <a:t>l-v</a:t>
            </a:r>
            <a:r>
              <a:rPr lang="en-US" altLang="ko-KR" dirty="0" smtClean="0"/>
              <a:t> + </a:t>
            </a:r>
            <a:r>
              <a:rPr lang="en-US" altLang="ko-KR" dirty="0" smtClean="0">
                <a:latin typeface="Symbol" pitchFamily="18" charset="2"/>
              </a:rPr>
              <a:t>De</a:t>
            </a:r>
            <a:r>
              <a:rPr lang="en-US" altLang="ko-KR" baseline="30000" dirty="0" smtClean="0"/>
              <a:t>18</a:t>
            </a:r>
            <a:r>
              <a:rPr lang="en-US" altLang="ko-KR" dirty="0" smtClean="0"/>
              <a:t>O</a:t>
            </a:r>
            <a:r>
              <a:rPr lang="en-US" altLang="ko-KR" baseline="-25000" dirty="0" smtClean="0"/>
              <a:t>bl-v</a:t>
            </a:r>
            <a:endParaRPr lang="pt-BR" altLang="ko-K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html:file://D:\JYU-MISC\geochemistry\EIGC\Ch2.mht!http://www.science.uottawa.ca/eih/ch2/Image310.gif"/>
          <p:cNvPicPr>
            <a:picLocks noChangeAspect="1" noChangeArrowheads="1"/>
          </p:cNvPicPr>
          <p:nvPr/>
        </p:nvPicPr>
        <p:blipFill>
          <a:blip r:embed="rId2" cstate="print"/>
          <a:srcRect/>
          <a:stretch>
            <a:fillRect/>
          </a:stretch>
        </p:blipFill>
        <p:spPr bwMode="auto">
          <a:xfrm>
            <a:off x="1547664" y="836712"/>
            <a:ext cx="6003547" cy="3744416"/>
          </a:xfrm>
          <a:prstGeom prst="rect">
            <a:avLst/>
          </a:prstGeom>
          <a:noFill/>
        </p:spPr>
      </p:pic>
      <p:sp>
        <p:nvSpPr>
          <p:cNvPr id="6" name="직사각형 5"/>
          <p:cNvSpPr/>
          <p:nvPr/>
        </p:nvSpPr>
        <p:spPr>
          <a:xfrm>
            <a:off x="1547664" y="4653136"/>
            <a:ext cx="6048672" cy="400110"/>
          </a:xfrm>
          <a:prstGeom prst="rect">
            <a:avLst/>
          </a:prstGeom>
        </p:spPr>
        <p:txBody>
          <a:bodyPr wrap="square">
            <a:spAutoFit/>
          </a:bodyPr>
          <a:lstStyle/>
          <a:p>
            <a:r>
              <a:rPr lang="en-US" altLang="ko-KR" sz="1000" i="1" dirty="0" smtClean="0"/>
              <a:t>Isotopic enrichment in evaporating water and the effect of humidity. Slopes are approximations of early portion of each curve near the GMWL (heavy line) (modified from </a:t>
            </a:r>
            <a:r>
              <a:rPr lang="en-US" altLang="ko-KR" sz="1000" i="1" dirty="0" err="1" smtClean="0"/>
              <a:t>Gonfiantini</a:t>
            </a:r>
            <a:r>
              <a:rPr lang="en-US" altLang="ko-KR" sz="1000" i="1" dirty="0" smtClean="0"/>
              <a:t>, 1986</a:t>
            </a:r>
            <a:endParaRPr lang="ko-KR" alt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Deuterium excess “d” in meteoric water</a:t>
            </a:r>
            <a:endParaRPr lang="en-US" altLang="ko-KR" dirty="0" smtClean="0">
              <a:sym typeface="Wingdings" pitchFamily="2" charset="2"/>
            </a:endParaRPr>
          </a:p>
          <a:p>
            <a:pPr lvl="2"/>
            <a:endParaRPr lang="en-US" altLang="ko-KR" dirty="0" smtClean="0">
              <a:sym typeface="Wingdings" pitchFamily="2" charset="2"/>
            </a:endParaRPr>
          </a:p>
          <a:p>
            <a:pPr lvl="2">
              <a:buNone/>
            </a:pPr>
            <a:r>
              <a:rPr lang="en-US" altLang="ko-KR" dirty="0" smtClean="0">
                <a:sym typeface="Wingdings" pitchFamily="2" charset="2"/>
              </a:rPr>
              <a:t>See Fig, 2-9. &amp; 2-10 on p. 44</a:t>
            </a:r>
          </a:p>
          <a:p>
            <a:pPr lvl="2">
              <a:buNone/>
            </a:pPr>
            <a:endParaRPr lang="en-US" altLang="ko-KR" dirty="0" smtClean="0">
              <a:sym typeface="Wingdings" pitchFamily="2" charset="2"/>
            </a:endParaRPr>
          </a:p>
          <a:p>
            <a:pPr lvl="2">
              <a:buNone/>
            </a:pPr>
            <a:r>
              <a:rPr lang="en-US" altLang="ko-KR" dirty="0" err="1" smtClean="0">
                <a:sym typeface="Wingdings" pitchFamily="2" charset="2"/>
              </a:rPr>
              <a:t>Dansgard</a:t>
            </a:r>
            <a:r>
              <a:rPr lang="en-US" altLang="ko-KR" dirty="0" smtClean="0">
                <a:sym typeface="Wingdings" pitchFamily="2" charset="2"/>
              </a:rPr>
              <a:t> (1964):</a:t>
            </a:r>
          </a:p>
          <a:p>
            <a:pPr lvl="2">
              <a:buNone/>
            </a:pPr>
            <a:r>
              <a:rPr lang="en-US" altLang="ko-KR" dirty="0" smtClean="0">
                <a:sym typeface="Wingdings" pitchFamily="2" charset="2"/>
              </a:rPr>
              <a:t>	d= </a:t>
            </a:r>
            <a:r>
              <a:rPr lang="en-US" altLang="ko-KR" dirty="0" smtClean="0">
                <a:latin typeface="Symbol" pitchFamily="18" charset="2"/>
                <a:sym typeface="Wingdings" pitchFamily="2" charset="2"/>
              </a:rPr>
              <a:t>d</a:t>
            </a:r>
            <a:r>
              <a:rPr lang="en-US" altLang="ko-KR" dirty="0" smtClean="0">
                <a:sym typeface="Wingdings" pitchFamily="2" charset="2"/>
              </a:rPr>
              <a:t>D-8</a:t>
            </a:r>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a:t>
            </a:r>
          </a:p>
          <a:p>
            <a:pPr lvl="2">
              <a:buNone/>
            </a:pPr>
            <a:endParaRPr lang="en-US" altLang="ko-KR" dirty="0" smtClean="0">
              <a:sym typeface="Wingdings" pitchFamily="2" charset="2"/>
            </a:endParaRPr>
          </a:p>
          <a:p>
            <a:pPr lvl="2">
              <a:buNone/>
            </a:pPr>
            <a:r>
              <a:rPr lang="en-US" altLang="ko-KR" dirty="0" smtClean="0">
                <a:sym typeface="Wingdings" pitchFamily="2" charset="2"/>
              </a:rPr>
              <a:t>See Fig. 2-11 &amp; Table 2-6. on p. 45</a:t>
            </a:r>
          </a:p>
          <a:p>
            <a:pPr lvl="2">
              <a:buNone/>
            </a:pPr>
            <a:endParaRPr lang="en-US" altLang="ko-KR" dirty="0" smtClean="0">
              <a:sym typeface="Wingdings" pitchFamily="2"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67744" y="113606"/>
            <a:ext cx="5242570" cy="669977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238250" y="566738"/>
            <a:ext cx="6667500" cy="57245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Atmospheric mixing and global atmospheric water vapor</a:t>
            </a:r>
            <a:endParaRPr lang="en-US" altLang="ko-KR" dirty="0" smtClean="0">
              <a:sym typeface="Wingdings" pitchFamily="2" charset="2"/>
            </a:endParaRPr>
          </a:p>
          <a:p>
            <a:pPr lvl="2"/>
            <a:r>
              <a:rPr lang="en-US" altLang="ko-KR" dirty="0" smtClean="0">
                <a:sym typeface="Wingdings" pitchFamily="2" charset="2"/>
              </a:rPr>
              <a:t>Craig &amp; </a:t>
            </a:r>
            <a:r>
              <a:rPr lang="en-US" altLang="ko-KR" dirty="0" err="1" smtClean="0">
                <a:sym typeface="Wingdings" pitchFamily="2" charset="2"/>
              </a:rPr>
              <a:t>Gorden</a:t>
            </a:r>
            <a:r>
              <a:rPr lang="en-US" altLang="ko-KR" dirty="0" smtClean="0">
                <a:sym typeface="Wingdings" pitchFamily="2" charset="2"/>
              </a:rPr>
              <a:t> (1965): mean isotopic composition of global precipitation</a:t>
            </a:r>
          </a:p>
          <a:p>
            <a:pPr lvl="3"/>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O=-4‰ , </a:t>
            </a:r>
            <a:r>
              <a:rPr lang="en-US" altLang="ko-KR" dirty="0" err="1" smtClean="0">
                <a:latin typeface="Symbol" pitchFamily="18" charset="2"/>
                <a:sym typeface="Wingdings" pitchFamily="2" charset="2"/>
              </a:rPr>
              <a:t>d</a:t>
            </a:r>
            <a:r>
              <a:rPr lang="en-US" altLang="ko-KR" dirty="0" err="1" smtClean="0">
                <a:sym typeface="Wingdings" pitchFamily="2" charset="2"/>
              </a:rPr>
              <a:t>D</a:t>
            </a:r>
            <a:r>
              <a:rPr lang="en-US" altLang="ko-KR" dirty="0" smtClean="0">
                <a:sym typeface="Wingdings" pitchFamily="2" charset="2"/>
              </a:rPr>
              <a:t>=-22‰</a:t>
            </a:r>
          </a:p>
          <a:p>
            <a:pPr lvl="2">
              <a:buNone/>
            </a:pPr>
            <a:endParaRPr lang="en-US" altLang="ko-KR" dirty="0" smtClean="0">
              <a:sym typeface="Wingdings"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899592" y="908720"/>
            <a:ext cx="7620000" cy="51720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cience.uottawa.ca/eih/ch2/Image306.gif"/>
          <p:cNvPicPr>
            <a:picLocks noChangeAspect="1" noChangeArrowheads="1"/>
          </p:cNvPicPr>
          <p:nvPr/>
        </p:nvPicPr>
        <p:blipFill>
          <a:blip r:embed="rId2" cstate="print"/>
          <a:srcRect/>
          <a:stretch>
            <a:fillRect/>
          </a:stretch>
        </p:blipFill>
        <p:spPr bwMode="auto">
          <a:xfrm>
            <a:off x="2051720" y="1340768"/>
            <a:ext cx="4305300" cy="34004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559221"/>
            <a:ext cx="7467600" cy="5966123"/>
          </a:xfrm>
        </p:spPr>
        <p:txBody>
          <a:bodyPr>
            <a:normAutofit/>
          </a:bodyPr>
          <a:lstStyle/>
          <a:p>
            <a:r>
              <a:rPr lang="en-US" altLang="ko-KR" dirty="0" smtClean="0">
                <a:sym typeface="Wingdings" pitchFamily="2" charset="2"/>
              </a:rPr>
              <a:t>Partitioning of isotopes through the hydrological cycle</a:t>
            </a:r>
          </a:p>
          <a:p>
            <a:pPr lvl="1"/>
            <a:r>
              <a:rPr lang="en-US" altLang="ko-KR" dirty="0" smtClean="0">
                <a:sym typeface="Wingdings" pitchFamily="2" charset="2"/>
              </a:rPr>
              <a:t>Isotopic composition of ocean waters</a:t>
            </a:r>
          </a:p>
          <a:p>
            <a:pPr lvl="2"/>
            <a:r>
              <a:rPr lang="en-US" altLang="ko-KR" dirty="0" smtClean="0">
                <a:sym typeface="Wingdings" pitchFamily="2" charset="2"/>
              </a:rPr>
              <a:t>The early oceans were </a:t>
            </a:r>
            <a:r>
              <a:rPr lang="en-US" altLang="ko-KR" dirty="0" err="1" smtClean="0">
                <a:sym typeface="Wingdings" pitchFamily="2" charset="2"/>
              </a:rPr>
              <a:t>isotopically</a:t>
            </a:r>
            <a:r>
              <a:rPr lang="en-US" altLang="ko-KR" dirty="0" smtClean="0">
                <a:sym typeface="Wingdings" pitchFamily="2" charset="2"/>
              </a:rPr>
              <a:t> depleted and warmer than today  gradually enriched through </a:t>
            </a:r>
            <a:r>
              <a:rPr lang="en-US" altLang="ko-KR" dirty="0" err="1" smtClean="0">
                <a:sym typeface="Wingdings" pitchFamily="2" charset="2"/>
              </a:rPr>
              <a:t>Proterozoic</a:t>
            </a:r>
            <a:r>
              <a:rPr lang="en-US" altLang="ko-KR" dirty="0" smtClean="0">
                <a:sym typeface="Wingdings" pitchFamily="2" charset="2"/>
              </a:rPr>
              <a:t> and </a:t>
            </a:r>
            <a:r>
              <a:rPr lang="en-US" altLang="ko-KR" dirty="0" err="1" smtClean="0">
                <a:sym typeface="Wingdings" pitchFamily="2" charset="2"/>
              </a:rPr>
              <a:t>Phanerozoic</a:t>
            </a:r>
            <a:r>
              <a:rPr lang="en-US" altLang="ko-KR" dirty="0" smtClean="0">
                <a:sym typeface="Wingdings" pitchFamily="2" charset="2"/>
              </a:rPr>
              <a:t> time by exchange with </a:t>
            </a:r>
            <a:r>
              <a:rPr lang="en-US" altLang="ko-KR" dirty="0" err="1" smtClean="0">
                <a:sym typeface="Wingdings" pitchFamily="2" charset="2"/>
              </a:rPr>
              <a:t>isotopically</a:t>
            </a:r>
            <a:r>
              <a:rPr lang="en-US" altLang="ko-KR" dirty="0" smtClean="0">
                <a:sym typeface="Wingdings" pitchFamily="2" charset="2"/>
              </a:rPr>
              <a:t> enriched crustal rocks</a:t>
            </a:r>
          </a:p>
          <a:p>
            <a:pPr lvl="2"/>
            <a:r>
              <a:rPr lang="en-US" altLang="ko-KR" dirty="0" smtClean="0">
                <a:sym typeface="Wingdings" pitchFamily="2" charset="2"/>
              </a:rPr>
              <a:t>The isotopic composition varies with</a:t>
            </a:r>
          </a:p>
          <a:p>
            <a:pPr lvl="3"/>
            <a:r>
              <a:rPr lang="en-US" altLang="ko-KR" dirty="0" smtClean="0">
                <a:sym typeface="Wingdings" pitchFamily="2" charset="2"/>
              </a:rPr>
              <a:t>Salinity (evaporation)</a:t>
            </a:r>
          </a:p>
          <a:p>
            <a:pPr lvl="3"/>
            <a:r>
              <a:rPr lang="en-US" altLang="ko-KR" dirty="0" smtClean="0">
                <a:sym typeface="Wingdings" pitchFamily="2" charset="2"/>
              </a:rPr>
              <a:t>Dilution by runoff</a:t>
            </a:r>
          </a:p>
          <a:p>
            <a:pPr lvl="3"/>
            <a:r>
              <a:rPr lang="en-US" altLang="ko-KR" dirty="0" smtClean="0">
                <a:sym typeface="Wingdings" pitchFamily="2" charset="2"/>
              </a:rPr>
              <a:t>Ice melting (glacier retreat) etc.</a:t>
            </a:r>
          </a:p>
          <a:p>
            <a:pPr lvl="3"/>
            <a:endParaRPr lang="en-US" altLang="ko-KR" dirty="0" smtClean="0">
              <a:sym typeface="Wingdings" pitchFamily="2" charset="2"/>
            </a:endParaRPr>
          </a:p>
          <a:p>
            <a:pPr lvl="3"/>
            <a:r>
              <a:rPr lang="en-US" altLang="ko-KR" dirty="0" smtClean="0">
                <a:sym typeface="Wingdings" pitchFamily="2" charset="2"/>
              </a:rPr>
              <a:t>See Fig. 2-2 &amp; 2-3 on p.38.</a:t>
            </a:r>
          </a:p>
          <a:p>
            <a:pPr lvl="2"/>
            <a:endParaRPr lang="en-US" altLang="ko-KR" dirty="0" smtClean="0">
              <a:sym typeface="Wingdings"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The atmosphere &amp; </a:t>
            </a:r>
            <a:r>
              <a:rPr lang="en-US" altLang="ko-KR" dirty="0" err="1" smtClean="0"/>
              <a:t>vapour</a:t>
            </a:r>
            <a:r>
              <a:rPr lang="en-US" altLang="ko-KR" dirty="0" smtClean="0"/>
              <a:t> mass formation</a:t>
            </a:r>
            <a:endParaRPr lang="en-US" altLang="ko-KR" dirty="0" smtClean="0">
              <a:sym typeface="Wingdings" pitchFamily="2" charset="2"/>
            </a:endParaRPr>
          </a:p>
          <a:p>
            <a:pPr lvl="2"/>
            <a:r>
              <a:rPr lang="en-US" altLang="ko-KR" dirty="0" smtClean="0">
                <a:sym typeface="Wingdings" pitchFamily="2" charset="2"/>
              </a:rPr>
              <a:t>The troposphere contains more than 90% mass (very little </a:t>
            </a:r>
            <a:r>
              <a:rPr lang="en-US" altLang="ko-KR" dirty="0" err="1" smtClean="0">
                <a:sym typeface="Wingdings" pitchFamily="2" charset="2"/>
              </a:rPr>
              <a:t>vapour</a:t>
            </a:r>
            <a:r>
              <a:rPr lang="en-US" altLang="ko-KR" dirty="0" smtClean="0">
                <a:sym typeface="Wingdings" pitchFamily="2" charset="2"/>
              </a:rPr>
              <a:t> circulates to the stratosphere)</a:t>
            </a:r>
          </a:p>
          <a:p>
            <a:pPr lvl="2"/>
            <a:r>
              <a:rPr lang="en-US" altLang="ko-KR" dirty="0" smtClean="0">
                <a:sym typeface="Wingdings" pitchFamily="2" charset="2"/>
              </a:rPr>
              <a:t>The greatest supply (&gt;70%) of vapor to the troposphere is from evaporation over the warm subtropical seas (Fig. 2-4 on p. 39)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www.agci.org/classroom/images/Atm_Structure.png"/>
          <p:cNvPicPr>
            <a:picLocks noChangeAspect="1" noChangeArrowheads="1"/>
          </p:cNvPicPr>
          <p:nvPr/>
        </p:nvPicPr>
        <p:blipFill>
          <a:blip r:embed="rId2" cstate="print"/>
          <a:srcRect/>
          <a:stretch>
            <a:fillRect/>
          </a:stretch>
        </p:blipFill>
        <p:spPr bwMode="auto">
          <a:xfrm>
            <a:off x="1115616" y="548680"/>
            <a:ext cx="7179280" cy="5678158"/>
          </a:xfrm>
          <a:prstGeom prst="rect">
            <a:avLst/>
          </a:prstGeom>
          <a:noFill/>
        </p:spPr>
      </p:pic>
      <p:sp>
        <p:nvSpPr>
          <p:cNvPr id="5" name="직사각형 4"/>
          <p:cNvSpPr/>
          <p:nvPr/>
        </p:nvSpPr>
        <p:spPr>
          <a:xfrm>
            <a:off x="3131840" y="6237312"/>
            <a:ext cx="3528392" cy="246221"/>
          </a:xfrm>
          <a:prstGeom prst="rect">
            <a:avLst/>
          </a:prstGeom>
        </p:spPr>
        <p:txBody>
          <a:bodyPr wrap="square">
            <a:spAutoFit/>
          </a:bodyPr>
          <a:lstStyle/>
          <a:p>
            <a:r>
              <a:rPr lang="en-US" altLang="ko-KR" sz="1000" dirty="0" smtClean="0"/>
              <a:t>From http://www.agci.org/classroom/atmosphere/index.php</a:t>
            </a:r>
            <a:endParaRPr lang="ko-KR"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ir moisture holding capacity si units"/>
          <p:cNvPicPr>
            <a:picLocks noChangeAspect="1" noChangeArrowheads="1"/>
          </p:cNvPicPr>
          <p:nvPr/>
        </p:nvPicPr>
        <p:blipFill>
          <a:blip r:embed="rId2" cstate="print"/>
          <a:srcRect/>
          <a:stretch>
            <a:fillRect/>
          </a:stretch>
        </p:blipFill>
        <p:spPr bwMode="auto">
          <a:xfrm>
            <a:off x="2051720" y="836712"/>
            <a:ext cx="5200650" cy="4895850"/>
          </a:xfrm>
          <a:prstGeom prst="rect">
            <a:avLst/>
          </a:prstGeom>
          <a:noFill/>
        </p:spPr>
      </p:pic>
      <p:sp>
        <p:nvSpPr>
          <p:cNvPr id="5" name="직사각형 4"/>
          <p:cNvSpPr/>
          <p:nvPr/>
        </p:nvSpPr>
        <p:spPr>
          <a:xfrm>
            <a:off x="2051720" y="5805264"/>
            <a:ext cx="5616624" cy="246221"/>
          </a:xfrm>
          <a:prstGeom prst="rect">
            <a:avLst/>
          </a:prstGeom>
        </p:spPr>
        <p:txBody>
          <a:bodyPr wrap="square">
            <a:spAutoFit/>
          </a:bodyPr>
          <a:lstStyle/>
          <a:p>
            <a:r>
              <a:rPr lang="en-US" altLang="ko-KR" sz="1000" dirty="0" smtClean="0"/>
              <a:t>From http://www.engineeringtoolbox.com/moisture-holding-capacity-air-d_281.html</a:t>
            </a:r>
            <a:endParaRPr lang="ko-KR" alt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Isotopic equilibrium in water-vapor exchange</a:t>
            </a:r>
            <a:endParaRPr lang="en-US" altLang="ko-KR" dirty="0" smtClean="0">
              <a:sym typeface="Wingdings" pitchFamily="2" charset="2"/>
            </a:endParaRPr>
          </a:p>
          <a:p>
            <a:pPr lvl="2"/>
            <a:endParaRPr lang="en-US" altLang="ko-KR" dirty="0" smtClean="0">
              <a:sym typeface="Wingdings" pitchFamily="2" charset="2"/>
            </a:endParaRPr>
          </a:p>
          <a:p>
            <a:pPr lvl="2"/>
            <a:r>
              <a:rPr lang="en-US" altLang="ko-KR" dirty="0" smtClean="0">
                <a:sym typeface="Wingdings" pitchFamily="2" charset="2"/>
              </a:rPr>
              <a:t>For an </a:t>
            </a:r>
            <a:r>
              <a:rPr lang="en-US" altLang="ko-KR" dirty="0" err="1" smtClean="0">
                <a:sym typeface="Wingdings" pitchFamily="2" charset="2"/>
              </a:rPr>
              <a:t>equlibrium</a:t>
            </a:r>
            <a:r>
              <a:rPr lang="en-US" altLang="ko-KR" dirty="0" smtClean="0">
                <a:sym typeface="Wingdings" pitchFamily="2" charset="2"/>
              </a:rPr>
              <a:t> evaporation at 25</a:t>
            </a:r>
            <a:r>
              <a:rPr lang="en-US" altLang="ko-KR" baseline="30000" dirty="0" smtClean="0">
                <a:sym typeface="Wingdings" pitchFamily="2" charset="2"/>
              </a:rPr>
              <a:t>o</a:t>
            </a:r>
            <a:r>
              <a:rPr lang="en-US" altLang="ko-KR" dirty="0" smtClean="0">
                <a:sym typeface="Wingdings" pitchFamily="2" charset="2"/>
              </a:rPr>
              <a:t>C,</a:t>
            </a:r>
          </a:p>
          <a:p>
            <a:pPr lvl="2">
              <a:buNone/>
            </a:pPr>
            <a:r>
              <a:rPr lang="en-US" altLang="ko-KR" dirty="0" smtClean="0">
                <a:sym typeface="Wingdings" pitchFamily="2" charset="2"/>
              </a:rPr>
              <a:t>	</a:t>
            </a:r>
          </a:p>
          <a:p>
            <a:pPr lvl="2">
              <a:buNone/>
            </a:pPr>
            <a:r>
              <a:rPr lang="en-US" altLang="ko-KR" dirty="0" smtClean="0">
                <a:sym typeface="Wingdings" pitchFamily="2" charset="2"/>
              </a:rPr>
              <a:t>	</a:t>
            </a:r>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v</a:t>
            </a:r>
            <a:r>
              <a:rPr lang="en-US" altLang="ko-KR" dirty="0" smtClean="0">
                <a:sym typeface="Wingdings" pitchFamily="2" charset="2"/>
              </a:rPr>
              <a:t>=</a:t>
            </a:r>
            <a:r>
              <a:rPr lang="en-US" altLang="ko-KR" dirty="0" smtClean="0">
                <a:latin typeface="Symbol" pitchFamily="18" charset="2"/>
                <a:sym typeface="Wingdings" pitchFamily="2" charset="2"/>
              </a:rPr>
              <a:t>d</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w</a:t>
            </a:r>
            <a:r>
              <a:rPr lang="en-US" altLang="ko-KR" dirty="0" smtClean="0">
                <a:latin typeface="Symbol" pitchFamily="18" charset="2"/>
                <a:sym typeface="Wingdings" pitchFamily="2" charset="2"/>
              </a:rPr>
              <a:t> + e</a:t>
            </a:r>
            <a:r>
              <a:rPr lang="en-US" altLang="ko-KR" baseline="30000" dirty="0" smtClean="0">
                <a:sym typeface="Wingdings" pitchFamily="2" charset="2"/>
              </a:rPr>
              <a:t>18</a:t>
            </a:r>
            <a:r>
              <a:rPr lang="en-US" altLang="ko-KR" dirty="0" smtClean="0">
                <a:sym typeface="Wingdings" pitchFamily="2" charset="2"/>
              </a:rPr>
              <a:t>O</a:t>
            </a:r>
            <a:r>
              <a:rPr lang="en-US" altLang="ko-KR" baseline="-25000" dirty="0" smtClean="0">
                <a:sym typeface="Wingdings" pitchFamily="2" charset="2"/>
              </a:rPr>
              <a:t>v-w</a:t>
            </a:r>
            <a:r>
              <a:rPr lang="en-US" altLang="ko-KR" dirty="0" smtClean="0">
                <a:sym typeface="Wingdings" pitchFamily="2" charset="2"/>
              </a:rPr>
              <a:t>=0 + (-9.3)=-9.3 ‰</a:t>
            </a:r>
          </a:p>
          <a:p>
            <a:pPr lvl="2">
              <a:buNone/>
            </a:pPr>
            <a:r>
              <a:rPr lang="en-US" altLang="ko-KR" dirty="0" smtClean="0">
                <a:sym typeface="Wingdings" pitchFamily="2" charset="2"/>
              </a:rPr>
              <a:t>	</a:t>
            </a:r>
            <a:r>
              <a:rPr lang="en-US" altLang="ko-KR" dirty="0" err="1" smtClean="0">
                <a:latin typeface="Symbol" pitchFamily="18" charset="2"/>
                <a:sym typeface="Wingdings" pitchFamily="2" charset="2"/>
              </a:rPr>
              <a:t>d</a:t>
            </a:r>
            <a:r>
              <a:rPr lang="en-US" altLang="ko-KR" dirty="0" err="1" smtClean="0">
                <a:sym typeface="Wingdings" pitchFamily="2" charset="2"/>
              </a:rPr>
              <a:t>D</a:t>
            </a:r>
            <a:r>
              <a:rPr lang="en-US" altLang="ko-KR" baseline="-25000" dirty="0" err="1" smtClean="0">
                <a:sym typeface="Wingdings" pitchFamily="2" charset="2"/>
              </a:rPr>
              <a:t>v</a:t>
            </a:r>
            <a:r>
              <a:rPr lang="en-US" altLang="ko-KR" dirty="0" smtClean="0">
                <a:sym typeface="Wingdings" pitchFamily="2" charset="2"/>
              </a:rPr>
              <a:t>=</a:t>
            </a:r>
            <a:r>
              <a:rPr lang="en-US" altLang="ko-KR" dirty="0" err="1" smtClean="0">
                <a:latin typeface="Symbol" pitchFamily="18" charset="2"/>
                <a:sym typeface="Wingdings" pitchFamily="2" charset="2"/>
              </a:rPr>
              <a:t>d</a:t>
            </a:r>
            <a:r>
              <a:rPr lang="en-US" altLang="ko-KR" dirty="0" err="1" smtClean="0">
                <a:sym typeface="Wingdings" pitchFamily="2" charset="2"/>
              </a:rPr>
              <a:t>D</a:t>
            </a:r>
            <a:r>
              <a:rPr lang="en-US" altLang="ko-KR" baseline="-25000" dirty="0" err="1" smtClean="0">
                <a:sym typeface="Wingdings" pitchFamily="2" charset="2"/>
              </a:rPr>
              <a:t>w</a:t>
            </a:r>
            <a:r>
              <a:rPr lang="en-US" altLang="ko-KR" dirty="0" smtClean="0">
                <a:latin typeface="Symbol" pitchFamily="18" charset="2"/>
                <a:sym typeface="Wingdings" pitchFamily="2" charset="2"/>
              </a:rPr>
              <a:t> + </a:t>
            </a:r>
            <a:r>
              <a:rPr lang="en-US" altLang="ko-KR" dirty="0" err="1" smtClean="0">
                <a:latin typeface="Symbol" pitchFamily="18" charset="2"/>
                <a:sym typeface="Wingdings" pitchFamily="2" charset="2"/>
              </a:rPr>
              <a:t>e</a:t>
            </a:r>
            <a:r>
              <a:rPr lang="en-US" altLang="ko-KR" dirty="0" err="1" smtClean="0">
                <a:sym typeface="Wingdings" pitchFamily="2" charset="2"/>
              </a:rPr>
              <a:t>D</a:t>
            </a:r>
            <a:r>
              <a:rPr lang="en-US" altLang="ko-KR" baseline="-25000" dirty="0" err="1" smtClean="0">
                <a:sym typeface="Wingdings" pitchFamily="2" charset="2"/>
              </a:rPr>
              <a:t>v</a:t>
            </a:r>
            <a:r>
              <a:rPr lang="en-US" altLang="ko-KR" baseline="-25000" dirty="0" smtClean="0">
                <a:sym typeface="Wingdings" pitchFamily="2" charset="2"/>
              </a:rPr>
              <a:t>-w</a:t>
            </a:r>
            <a:r>
              <a:rPr lang="en-US" altLang="ko-KR" dirty="0" smtClean="0">
                <a:sym typeface="Wingdings" pitchFamily="2" charset="2"/>
              </a:rPr>
              <a:t>=0 + (-76)=-76 ‰</a:t>
            </a:r>
          </a:p>
          <a:p>
            <a:pPr lvl="2">
              <a:buNone/>
            </a:pPr>
            <a:endParaRPr lang="en-US" altLang="ko-KR" dirty="0" smtClean="0">
              <a:sym typeface="Wingdings" pitchFamily="2" charset="2"/>
            </a:endParaRPr>
          </a:p>
          <a:p>
            <a:pPr lvl="2">
              <a:buNone/>
            </a:pPr>
            <a:endParaRPr lang="en-US" altLang="ko-KR" dirty="0" smtClean="0">
              <a:sym typeface="Wingdings" pitchFamily="2" charset="2"/>
            </a:endParaRPr>
          </a:p>
          <a:p>
            <a:pPr lvl="2">
              <a:buNone/>
            </a:pPr>
            <a:r>
              <a:rPr lang="en-US" altLang="ko-KR" dirty="0" smtClean="0">
                <a:sym typeface="Wingdings" pitchFamily="2" charset="2"/>
              </a:rPr>
              <a:t>See Fig. 2-5 on p.40.</a:t>
            </a:r>
          </a:p>
          <a:p>
            <a:pPr lvl="2">
              <a:buNone/>
            </a:pPr>
            <a:endParaRPr lang="en-US" altLang="ko-KR" dirty="0" smtClean="0">
              <a:sym typeface="Wingdings" pitchFamily="2"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mhtml:file://D:\JYU-MISC\geochemistry\EIGC\Ch2.mht!http://www.science.uottawa.ca/eih/ch2/Image307.gif"/>
          <p:cNvPicPr>
            <a:picLocks noChangeAspect="1" noChangeArrowheads="1"/>
          </p:cNvPicPr>
          <p:nvPr/>
        </p:nvPicPr>
        <p:blipFill>
          <a:blip r:embed="rId2" cstate="print"/>
          <a:srcRect/>
          <a:stretch>
            <a:fillRect/>
          </a:stretch>
        </p:blipFill>
        <p:spPr bwMode="auto">
          <a:xfrm>
            <a:off x="1619672" y="620688"/>
            <a:ext cx="5354424" cy="3672408"/>
          </a:xfrm>
          <a:prstGeom prst="rect">
            <a:avLst/>
          </a:prstGeom>
          <a:noFill/>
        </p:spPr>
      </p:pic>
      <p:sp>
        <p:nvSpPr>
          <p:cNvPr id="5" name="직사각형 4"/>
          <p:cNvSpPr/>
          <p:nvPr/>
        </p:nvSpPr>
        <p:spPr>
          <a:xfrm>
            <a:off x="1547664" y="4509120"/>
            <a:ext cx="4572000" cy="1169551"/>
          </a:xfrm>
          <a:prstGeom prst="rect">
            <a:avLst/>
          </a:prstGeom>
        </p:spPr>
        <p:txBody>
          <a:bodyPr>
            <a:spAutoFit/>
          </a:bodyPr>
          <a:lstStyle/>
          <a:p>
            <a:r>
              <a:rPr lang="en-US" altLang="ko-KR" sz="1000" i="1" dirty="0" smtClean="0"/>
              <a:t>Fig. 2-2 Enrichment of</a:t>
            </a:r>
            <a:r>
              <a:rPr lang="en-US" altLang="ko-KR" sz="1000" i="1" baseline="30000" dirty="0" smtClean="0"/>
              <a:t> 18</a:t>
            </a:r>
            <a:r>
              <a:rPr lang="en-US" altLang="ko-KR" sz="1000" i="1" dirty="0" smtClean="0"/>
              <a:t>O and </a:t>
            </a:r>
            <a:r>
              <a:rPr lang="en-US" altLang="ko-KR" sz="1000" i="1" baseline="30000" dirty="0" smtClean="0"/>
              <a:t>2</a:t>
            </a:r>
            <a:r>
              <a:rPr lang="en-US" altLang="ko-KR" sz="1000" i="1" dirty="0" smtClean="0"/>
              <a:t>H in distilled water during evaporation of water under controlled conditions. Humidity h is 0% and temperature is 25&amp;deg;C. As the fraction of water remaining approaches 0, a Rayleigh distillation causes an exponential increase in the heavy isotopes. Under conditions of increasing humidity, exchange with the </a:t>
            </a:r>
            <a:r>
              <a:rPr lang="en-US" altLang="ko-KR" sz="1000" i="1" dirty="0" err="1" smtClean="0"/>
              <a:t>vapour</a:t>
            </a:r>
            <a:r>
              <a:rPr lang="en-US" altLang="ko-KR" sz="1000" i="1" dirty="0" smtClean="0"/>
              <a:t> phase reduces the exponential enrichment. Under conditions of high humidity, a steady state value is reached due to complete exchange with the </a:t>
            </a:r>
            <a:r>
              <a:rPr lang="en-US" altLang="ko-KR" sz="1000" i="1" dirty="0" err="1" smtClean="0"/>
              <a:t>vapour</a:t>
            </a:r>
            <a:r>
              <a:rPr lang="en-US" altLang="ko-KR" sz="1000" i="1" dirty="0" smtClean="0"/>
              <a:t> mass. </a:t>
            </a:r>
            <a:endParaRPr lang="en-US" altLang="ko-KR" sz="1000" i="1" dirty="0"/>
          </a:p>
        </p:txBody>
      </p:sp>
      <p:sp>
        <p:nvSpPr>
          <p:cNvPr id="4" name="내용 개체 틀 2"/>
          <p:cNvSpPr txBox="1">
            <a:spLocks/>
          </p:cNvSpPr>
          <p:nvPr/>
        </p:nvSpPr>
        <p:spPr>
          <a:xfrm>
            <a:off x="539552" y="188640"/>
            <a:ext cx="7467600" cy="4525963"/>
          </a:xfrm>
          <a:prstGeom prst="rect">
            <a:avLst/>
          </a:prstGeom>
        </p:spPr>
        <p:txBody>
          <a:bodyPr>
            <a:normAutofit/>
          </a:bodyPr>
          <a:lstStyle/>
          <a:p>
            <a:pPr marL="722376" marR="0" lvl="1" indent="-274320" algn="l" defTabSz="914400" rtl="0" eaLnBrk="1" fontAlgn="auto" latinLnBrk="1" hangingPunct="1">
              <a:lnSpc>
                <a:spcPct val="100000"/>
              </a:lnSpc>
              <a:spcBef>
                <a:spcPct val="20000"/>
              </a:spcBef>
              <a:spcAft>
                <a:spcPts val="0"/>
              </a:spcAft>
              <a:buClr>
                <a:schemeClr val="accent1"/>
              </a:buClr>
              <a:buSzPct val="90000"/>
              <a:buFont typeface="Wingdings 2"/>
              <a:buChar char=""/>
              <a:tabLst/>
              <a:defRPr/>
            </a:pPr>
            <a:r>
              <a:rPr lang="en-US" altLang="ko-KR" sz="2600" dirty="0" smtClean="0">
                <a:sym typeface="Wingdings" pitchFamily="2" charset="2"/>
              </a:rPr>
              <a:t>Humidity &amp; kinetic evaporation</a:t>
            </a:r>
            <a:endParaRPr kumimoji="0" lang="en-US" altLang="ko-KR" sz="26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043608" y="836712"/>
            <a:ext cx="6480720" cy="44644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9698" name="Picture 2" descr="mhtml:file://D:\JYU-MISC\geochemistry\EIGC\Ch2.mht!http://www.science.uottawa.ca/eih/ch2/Image308.gif"/>
          <p:cNvPicPr>
            <a:picLocks noChangeAspect="1" noChangeArrowheads="1"/>
          </p:cNvPicPr>
          <p:nvPr/>
        </p:nvPicPr>
        <p:blipFill>
          <a:blip r:embed="rId2" cstate="print"/>
          <a:srcRect/>
          <a:stretch>
            <a:fillRect/>
          </a:stretch>
        </p:blipFill>
        <p:spPr bwMode="auto">
          <a:xfrm>
            <a:off x="1793892" y="1340768"/>
            <a:ext cx="4833289" cy="3672408"/>
          </a:xfrm>
          <a:prstGeom prst="rect">
            <a:avLst/>
          </a:prstGeom>
          <a:noFill/>
        </p:spPr>
      </p:pic>
      <p:sp>
        <p:nvSpPr>
          <p:cNvPr id="5" name="직사각형 4"/>
          <p:cNvSpPr/>
          <p:nvPr/>
        </p:nvSpPr>
        <p:spPr>
          <a:xfrm>
            <a:off x="1043608" y="5517232"/>
            <a:ext cx="6480720" cy="707886"/>
          </a:xfrm>
          <a:prstGeom prst="rect">
            <a:avLst/>
          </a:prstGeom>
        </p:spPr>
        <p:txBody>
          <a:bodyPr wrap="square">
            <a:spAutoFit/>
          </a:bodyPr>
          <a:lstStyle/>
          <a:p>
            <a:r>
              <a:rPr lang="en-US" altLang="ko-KR" sz="1000" i="1" dirty="0" smtClean="0"/>
              <a:t>Model for </a:t>
            </a:r>
            <a:r>
              <a:rPr lang="en-US" altLang="ko-KR" sz="1000" i="1" dirty="0" err="1" smtClean="0"/>
              <a:t>nonequilibrium</a:t>
            </a:r>
            <a:r>
              <a:rPr lang="en-US" altLang="ko-KR" sz="1000" i="1" dirty="0" smtClean="0"/>
              <a:t> evaporation over a water body. Arrows indicate relative fluxes of water between the mixed water column and the boundary layer, and between the boundary layer and the well mixed air column. Differences in the rate of diffusion of </a:t>
            </a:r>
            <a:r>
              <a:rPr lang="en-US" altLang="ko-KR" sz="1000" i="1" baseline="30000" dirty="0" smtClean="0"/>
              <a:t>18</a:t>
            </a:r>
            <a:r>
              <a:rPr lang="en-US" altLang="ko-KR" sz="1000" i="1" dirty="0" smtClean="0"/>
              <a:t>O to </a:t>
            </a:r>
            <a:r>
              <a:rPr lang="en-US" altLang="ko-KR" sz="1000" i="1" baseline="30000" dirty="0" smtClean="0"/>
              <a:t>16</a:t>
            </a:r>
            <a:r>
              <a:rPr lang="en-US" altLang="ko-KR" sz="1000" i="1" dirty="0" smtClean="0"/>
              <a:t>O and </a:t>
            </a:r>
            <a:r>
              <a:rPr lang="en-US" altLang="ko-KR" sz="1000" i="1" baseline="30000" dirty="0" smtClean="0"/>
              <a:t>2</a:t>
            </a:r>
            <a:r>
              <a:rPr lang="en-US" altLang="ko-KR" sz="1000" i="1" dirty="0" smtClean="0"/>
              <a:t>H to </a:t>
            </a:r>
            <a:r>
              <a:rPr lang="en-US" altLang="ko-KR" sz="1000" i="1" baseline="30000" dirty="0" smtClean="0"/>
              <a:t>1</a:t>
            </a:r>
            <a:r>
              <a:rPr lang="en-US" altLang="ko-KR" sz="1000" i="1" dirty="0" smtClean="0"/>
              <a:t>H impart a "kinetic" isotope depletion in the overlying air column. </a:t>
            </a:r>
            <a:endParaRPr lang="ko-KR" altLang="en-US" sz="1000" dirty="0"/>
          </a:p>
        </p:txBody>
      </p:sp>
    </p:spTree>
  </p:cSld>
  <p:clrMapOvr>
    <a:masterClrMapping/>
  </p:clrMapOvr>
</p:sld>
</file>

<file path=ppt/theme/theme1.xml><?xml version="1.0" encoding="utf-8"?>
<a:theme xmlns:a="http://schemas.openxmlformats.org/drawingml/2006/main" name="테크닉">
  <a:themeElements>
    <a:clrScheme name="테크닉">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테크닉">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테크닉">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735</TotalTime>
  <Words>593</Words>
  <Application>Microsoft Office PowerPoint</Application>
  <PresentationFormat>화면 슬라이드 쇼(4:3)</PresentationFormat>
  <Paragraphs>56</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테크닉</vt:lpstr>
      <vt:lpstr>Ch.2. Tracing the Hydrological Cycle</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lpstr>슬라이드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 Introduction</dc:title>
  <dc:creator>my</dc:creator>
  <cp:lastModifiedBy>my</cp:lastModifiedBy>
  <cp:revision>72</cp:revision>
  <dcterms:created xsi:type="dcterms:W3CDTF">2012-02-18T07:01:10Z</dcterms:created>
  <dcterms:modified xsi:type="dcterms:W3CDTF">2012-03-30T08:42:37Z</dcterms:modified>
</cp:coreProperties>
</file>