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자유형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9582-F3C0-4667-B17A-E0329B089A3B}" type="datetimeFigureOut">
              <a:rPr lang="ko-KR" altLang="en-US" smtClean="0"/>
              <a:pPr/>
              <a:t>2012-03-06</a:t>
            </a:fld>
            <a:endParaRPr lang="ko-KR" altLang="en-US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9582-F3C0-4667-B17A-E0329B089A3B}" type="datetimeFigureOut">
              <a:rPr lang="ko-KR" altLang="en-US" smtClean="0"/>
              <a:pPr/>
              <a:t>2012-03-06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9582-F3C0-4667-B17A-E0329B089A3B}" type="datetimeFigureOut">
              <a:rPr lang="ko-KR" altLang="en-US" smtClean="0"/>
              <a:pPr/>
              <a:t>2012-03-06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9582-F3C0-4667-B17A-E0329B089A3B}" type="datetimeFigureOut">
              <a:rPr lang="ko-KR" altLang="en-US" smtClean="0"/>
              <a:pPr/>
              <a:t>2012-03-06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자유형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자유형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9582-F3C0-4667-B17A-E0329B089A3B}" type="datetimeFigureOut">
              <a:rPr lang="ko-KR" altLang="en-US" smtClean="0"/>
              <a:pPr/>
              <a:t>2012-03-06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9582-F3C0-4667-B17A-E0329B089A3B}" type="datetimeFigureOut">
              <a:rPr lang="ko-KR" altLang="en-US" smtClean="0"/>
              <a:pPr/>
              <a:t>2012-03-06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9582-F3C0-4667-B17A-E0329B089A3B}" type="datetimeFigureOut">
              <a:rPr lang="ko-KR" altLang="en-US" smtClean="0"/>
              <a:pPr/>
              <a:t>2012-03-06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9582-F3C0-4667-B17A-E0329B089A3B}" type="datetimeFigureOut">
              <a:rPr lang="ko-KR" altLang="en-US" smtClean="0"/>
              <a:pPr/>
              <a:t>2012-03-06</a:t>
            </a:fld>
            <a:endParaRPr lang="ko-KR" altLang="en-US"/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9582-F3C0-4667-B17A-E0329B089A3B}" type="datetimeFigureOut">
              <a:rPr lang="ko-KR" altLang="en-US" smtClean="0"/>
              <a:pPr/>
              <a:t>2012-03-06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9582-F3C0-4667-B17A-E0329B089A3B}" type="datetimeFigureOut">
              <a:rPr lang="ko-KR" altLang="en-US" smtClean="0"/>
              <a:pPr/>
              <a:t>2012-03-06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63919582-F3C0-4667-B17A-E0329B089A3B}" type="datetimeFigureOut">
              <a:rPr lang="ko-KR" altLang="en-US" smtClean="0"/>
              <a:pPr/>
              <a:t>2012-03-06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자유형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자유형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3919582-F3C0-4667-B17A-E0329B089A3B}" type="datetimeFigureOut">
              <a:rPr lang="ko-KR" altLang="en-US" smtClean="0"/>
              <a:pPr/>
              <a:t>2012-03-06</a:t>
            </a:fld>
            <a:endParaRPr lang="ko-KR" altLang="en-US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1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1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1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1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1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1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1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1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1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1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sprawls.org/ppmi2/RADIOTRANS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Ch.1. </a:t>
            </a:r>
            <a:r>
              <a:rPr lang="en-US" altLang="ko-KR" dirty="0" smtClean="0"/>
              <a:t>The Environmental Isotopes</a:t>
            </a:r>
            <a:endParaRPr lang="ko-KR" alt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What is isotopes?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ISO (same) + TOPE (position)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Elements having same no of proton (Z), but different no of neutron (N)</a:t>
            </a:r>
          </a:p>
          <a:p>
            <a:pPr lvl="1"/>
            <a:r>
              <a:rPr lang="en-US" altLang="ko-KR" dirty="0" smtClean="0"/>
              <a:t>The same elements with different masses (A)</a:t>
            </a:r>
          </a:p>
          <a:p>
            <a:pPr lvl="1"/>
            <a:r>
              <a:rPr lang="en-US" altLang="ko-KR" baseline="30000" dirty="0" smtClean="0"/>
              <a:t>A</a:t>
            </a:r>
            <a:r>
              <a:rPr lang="en-US" altLang="ko-KR" baseline="-25000" dirty="0" smtClean="0"/>
              <a:t>Z</a:t>
            </a:r>
            <a:r>
              <a:rPr lang="en-US" altLang="ko-KR" dirty="0" smtClean="0"/>
              <a:t>E</a:t>
            </a:r>
            <a:r>
              <a:rPr lang="en-US" altLang="ko-KR" baseline="-25000" dirty="0" smtClean="0"/>
              <a:t>N</a:t>
            </a:r>
            <a:r>
              <a:rPr lang="en-US" altLang="ko-KR" dirty="0" smtClean="0"/>
              <a:t> (</a:t>
            </a:r>
            <a:r>
              <a:rPr lang="en-US" altLang="ko-KR" baseline="30000" dirty="0" smtClean="0"/>
              <a:t>18</a:t>
            </a:r>
            <a:r>
              <a:rPr lang="en-US" altLang="ko-KR" baseline="-25000" dirty="0" smtClean="0"/>
              <a:t>8</a:t>
            </a:r>
            <a:r>
              <a:rPr lang="en-US" altLang="ko-KR" dirty="0" smtClean="0"/>
              <a:t>O</a:t>
            </a:r>
            <a:r>
              <a:rPr lang="en-US" altLang="ko-KR" baseline="-25000" dirty="0" smtClean="0"/>
              <a:t>10</a:t>
            </a:r>
            <a:r>
              <a:rPr lang="en-US" altLang="ko-KR" dirty="0" smtClean="0"/>
              <a:t>) </a:t>
            </a:r>
            <a:r>
              <a:rPr lang="en-US" altLang="ko-KR" dirty="0" smtClean="0">
                <a:sym typeface="Wingdings" pitchFamily="2" charset="2"/>
              </a:rPr>
              <a:t> Or </a:t>
            </a:r>
            <a:r>
              <a:rPr lang="en-US" altLang="ko-KR" dirty="0" err="1" smtClean="0">
                <a:sym typeface="Wingdings" pitchFamily="2" charset="2"/>
              </a:rPr>
              <a:t>smiply</a:t>
            </a:r>
            <a:r>
              <a:rPr lang="en-US" altLang="ko-KR" dirty="0" smtClean="0">
                <a:sym typeface="Wingdings" pitchFamily="2" charset="2"/>
              </a:rPr>
              <a:t> </a:t>
            </a:r>
            <a:r>
              <a:rPr lang="en-US" altLang="ko-KR" baseline="30000" dirty="0" smtClean="0"/>
              <a:t>A</a:t>
            </a:r>
            <a:r>
              <a:rPr lang="en-US" altLang="ko-KR" dirty="0" smtClean="0"/>
              <a:t>E </a:t>
            </a:r>
            <a:r>
              <a:rPr lang="en-US" altLang="ko-KR" dirty="0" smtClean="0"/>
              <a:t>(</a:t>
            </a:r>
            <a:r>
              <a:rPr lang="en-US" altLang="ko-KR" baseline="30000" dirty="0" smtClean="0"/>
              <a:t>18</a:t>
            </a:r>
            <a:r>
              <a:rPr lang="en-US" altLang="ko-KR" dirty="0" smtClean="0"/>
              <a:t>O) </a:t>
            </a:r>
            <a:r>
              <a:rPr lang="en-US" altLang="ko-KR" dirty="0" smtClean="0">
                <a:sym typeface="Wingdings" pitchFamily="2" charset="2"/>
              </a:rPr>
              <a:t>.</a:t>
            </a:r>
            <a:endParaRPr lang="en-US" altLang="ko-KR" baseline="-25000" dirty="0" smtClean="0"/>
          </a:p>
          <a:p>
            <a:pPr lvl="1"/>
            <a:endParaRPr lang="ko-KR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27584" y="692696"/>
            <a:ext cx="6404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General Instrumentation of Isotope Ratio Mass Spectrometer</a:t>
            </a:r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899592" y="6021288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sz="1000" dirty="0" smtClean="0"/>
              <a:t>From http://web.sahra.arizona.edu/programs/isotopes/methods/gas.html</a:t>
            </a:r>
            <a:endParaRPr lang="ko-KR" altLang="en-US" sz="1000" dirty="0"/>
          </a:p>
        </p:txBody>
      </p:sp>
      <p:pic>
        <p:nvPicPr>
          <p:cNvPr id="26626" name="Picture 2" descr="http://web.sahra.arizona.edu/programs/isotopes/methods/images/diagram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412776"/>
            <a:ext cx="5238750" cy="40290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27584" y="692696"/>
            <a:ext cx="6045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Typical Instrumentation of Accelerator Mass Spectrometer</a:t>
            </a:r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899592" y="6021288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sz="1000" dirty="0" smtClean="0"/>
              <a:t>From http://web2.ges.gla.ac.uk/~dfabel/AMS/AMS_schematic.html</a:t>
            </a:r>
            <a:endParaRPr lang="ko-KR" altLang="en-US" sz="1000" dirty="0"/>
          </a:p>
        </p:txBody>
      </p:sp>
      <p:pic>
        <p:nvPicPr>
          <p:cNvPr id="27650" name="Picture 2" descr="http://web2.ges.gla.ac.uk/~dfabel/CN_images/ANTARES_AM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196752"/>
            <a:ext cx="6191250" cy="449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764704"/>
            <a:ext cx="7467600" cy="4525963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Types of isotopes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Stable</a:t>
            </a:r>
            <a:endParaRPr lang="en-US" altLang="ko-KR" dirty="0" smtClean="0">
              <a:sym typeface="Wingdings" pitchFamily="2" charset="2"/>
            </a:endParaRPr>
          </a:p>
          <a:p>
            <a:pPr lvl="1"/>
            <a:r>
              <a:rPr lang="en-US" altLang="ko-KR" dirty="0" smtClean="0"/>
              <a:t>Unstable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Radiogenic</a:t>
            </a:r>
            <a:endParaRPr lang="en-US" altLang="ko-KR" dirty="0" smtClean="0">
              <a:sym typeface="Wingdings" pitchFamily="2" charset="2"/>
            </a:endParaRPr>
          </a:p>
          <a:p>
            <a:pPr lvl="1"/>
            <a:r>
              <a:rPr lang="en-US" altLang="ko-KR" dirty="0" smtClean="0">
                <a:sym typeface="Wingdings" pitchFamily="2" charset="2"/>
              </a:rPr>
              <a:t>Heavy</a:t>
            </a:r>
            <a:endParaRPr lang="en-US" altLang="ko-KR" dirty="0" smtClean="0">
              <a:sym typeface="Wingdings" pitchFamily="2" charset="2"/>
            </a:endParaRPr>
          </a:p>
          <a:p>
            <a:pPr lvl="1"/>
            <a:r>
              <a:rPr lang="en-US" altLang="ko-KR" dirty="0" smtClean="0">
                <a:sym typeface="Wingdings" pitchFamily="2" charset="2"/>
              </a:rPr>
              <a:t>Light</a:t>
            </a:r>
            <a:endParaRPr lang="en-US" altLang="ko-KR" dirty="0" smtClean="0">
              <a:sym typeface="Wingdings" pitchFamily="2" charset="2"/>
            </a:endParaRPr>
          </a:p>
          <a:p>
            <a:pPr lvl="1"/>
            <a:r>
              <a:rPr lang="en-US" altLang="ko-KR" dirty="0" smtClean="0">
                <a:sym typeface="Wingdings" pitchFamily="2" charset="2"/>
              </a:rPr>
              <a:t>Nontraditional stable</a:t>
            </a:r>
          </a:p>
          <a:p>
            <a:pPr lvl="1"/>
            <a:endParaRPr lang="en-US" altLang="ko-KR" dirty="0" smtClean="0">
              <a:sym typeface="Wingdings" pitchFamily="2" charset="2"/>
            </a:endParaRPr>
          </a:p>
          <a:p>
            <a:r>
              <a:rPr lang="en-US" altLang="ko-KR" dirty="0" smtClean="0">
                <a:sym typeface="Wingdings" pitchFamily="2" charset="2"/>
              </a:rPr>
              <a:t>Isotones &amp; isobars ?</a:t>
            </a:r>
            <a:endParaRPr lang="en-US" altLang="ko-KR" dirty="0" smtClean="0"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7504" y="116632"/>
            <a:ext cx="60354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altLang="ko-KR" sz="1200" dirty="0" smtClean="0"/>
          </a:p>
          <a:p>
            <a:r>
              <a:rPr lang="en-US" altLang="ko-KR" sz="1200" dirty="0" smtClean="0"/>
              <a:t>Plot of Z vs. N for nuclides up to tin (Z = 50) showing the’ stable valley’ of the nuclides.</a:t>
            </a:r>
            <a:endParaRPr lang="en-US" altLang="ko-KR" sz="1200" dirty="0"/>
          </a:p>
        </p:txBody>
      </p:sp>
      <p:sp>
        <p:nvSpPr>
          <p:cNvPr id="13" name="직사각형 12"/>
          <p:cNvSpPr/>
          <p:nvPr/>
        </p:nvSpPr>
        <p:spPr>
          <a:xfrm>
            <a:off x="5364088" y="6309320"/>
            <a:ext cx="244650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000" dirty="0" smtClean="0"/>
              <a:t>From</a:t>
            </a:r>
          </a:p>
          <a:p>
            <a:r>
              <a:rPr lang="en-US" altLang="ko-KR" sz="1000" dirty="0" smtClean="0">
                <a:hlinkClick r:id="rId2"/>
              </a:rPr>
              <a:t>www.sprawls.org/ppmi2/RADIOTRANS/</a:t>
            </a:r>
            <a:endParaRPr lang="ko-KR" altLang="en-US" sz="1000" dirty="0"/>
          </a:p>
        </p:txBody>
      </p:sp>
      <p:pic>
        <p:nvPicPr>
          <p:cNvPr id="5122" name="Picture 2" descr="Nuclide Chart Showing the Relationship between Radioactive and Stable Nuclid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620688"/>
            <a:ext cx="4931827" cy="6237312"/>
          </a:xfrm>
          <a:prstGeom prst="rect">
            <a:avLst/>
          </a:prstGeom>
          <a:noFill/>
        </p:spPr>
      </p:pic>
      <p:pic>
        <p:nvPicPr>
          <p:cNvPr id="5124" name="Picture 4" descr="http://img.springerimages.com/Images/SpringerBooks/PUB=Springer_Netherlands-Dordrecht/BSE=5898/BOK=1-4020-4496-8/PRT=18/MediaObjects/WATER_1-4020-4496-8_18_Part_Fig15_HTM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112" y="692696"/>
            <a:ext cx="2400267" cy="2088232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5724128" y="4077072"/>
            <a:ext cx="2146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See Fig. 1-1 on p.3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703237"/>
            <a:ext cx="7467600" cy="4525963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Magic number of neutron? (2, 8, 28, 50, 82, 126)</a:t>
            </a:r>
            <a:endParaRPr lang="en-US" altLang="ko-KR" dirty="0" smtClean="0">
              <a:sym typeface="Wingdings" pitchFamily="2" charset="2"/>
            </a:endParaRPr>
          </a:p>
          <a:p>
            <a:r>
              <a:rPr lang="en-US" altLang="ko-KR" dirty="0" smtClean="0">
                <a:sym typeface="Wingdings" pitchFamily="2" charset="2"/>
              </a:rPr>
              <a:t>What is environmental isotopes? </a:t>
            </a:r>
          </a:p>
          <a:p>
            <a:pPr lvl="1"/>
            <a:r>
              <a:rPr lang="en-US" altLang="ko-KR" dirty="0" smtClean="0">
                <a:sym typeface="Wingdings" pitchFamily="2" charset="2"/>
              </a:rPr>
              <a:t>The isotopes used in the environmental studies (in the text, especially for the environmental </a:t>
            </a:r>
            <a:r>
              <a:rPr lang="en-US" altLang="ko-KR" dirty="0" err="1" smtClean="0">
                <a:sym typeface="Wingdings" pitchFamily="2" charset="2"/>
              </a:rPr>
              <a:t>hydrogeological</a:t>
            </a:r>
            <a:r>
              <a:rPr lang="en-US" altLang="ko-KR" dirty="0" smtClean="0">
                <a:sym typeface="Wingdings" pitchFamily="2" charset="2"/>
              </a:rPr>
              <a:t> studies)</a:t>
            </a:r>
            <a:endParaRPr lang="en-US" altLang="ko-KR" dirty="0" smtClean="0"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559221"/>
            <a:ext cx="7467600" cy="4525963"/>
          </a:xfrm>
        </p:spPr>
        <p:txBody>
          <a:bodyPr>
            <a:normAutofit lnSpcReduction="10000"/>
          </a:bodyPr>
          <a:lstStyle/>
          <a:p>
            <a:r>
              <a:rPr lang="en-US" altLang="ko-KR" dirty="0" smtClean="0">
                <a:sym typeface="Wingdings" pitchFamily="2" charset="2"/>
              </a:rPr>
              <a:t>Significance of environmental isotopes (in hydrogeology)? </a:t>
            </a:r>
          </a:p>
          <a:p>
            <a:pPr lvl="1"/>
            <a:r>
              <a:rPr lang="en-US" altLang="ko-KR" dirty="0" smtClean="0">
                <a:sym typeface="Wingdings" pitchFamily="2" charset="2"/>
              </a:rPr>
              <a:t>Trace groundwater provenance</a:t>
            </a:r>
          </a:p>
          <a:p>
            <a:pPr lvl="1"/>
            <a:r>
              <a:rPr lang="en-US" altLang="ko-KR" dirty="0" smtClean="0">
                <a:sym typeface="Wingdings" pitchFamily="2" charset="2"/>
              </a:rPr>
              <a:t>Estimate groundwater age</a:t>
            </a:r>
          </a:p>
          <a:p>
            <a:pPr lvl="1"/>
            <a:r>
              <a:rPr lang="en-US" altLang="ko-KR" dirty="0" smtClean="0">
                <a:sym typeface="Wingdings" pitchFamily="2" charset="2"/>
              </a:rPr>
              <a:t>Interpretation of groundwater quality</a:t>
            </a:r>
          </a:p>
          <a:p>
            <a:pPr lvl="1"/>
            <a:r>
              <a:rPr lang="en-US" altLang="ko-KR" dirty="0" smtClean="0">
                <a:sym typeface="Wingdings" pitchFamily="2" charset="2"/>
              </a:rPr>
              <a:t>Understanding geochemical evolution (reactions and reaction rates) and recharge processes</a:t>
            </a:r>
          </a:p>
          <a:p>
            <a:pPr lvl="1"/>
            <a:r>
              <a:rPr lang="en-US" altLang="ko-KR" dirty="0" smtClean="0">
                <a:sym typeface="Wingdings" pitchFamily="2" charset="2"/>
              </a:rPr>
              <a:t>Recognizing geochemical &amp; biogeochemical cycles of pollutants among soil-water-atmosphere</a:t>
            </a:r>
            <a:endParaRPr lang="en-US" altLang="ko-KR" dirty="0" smtClean="0"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559221"/>
            <a:ext cx="7467600" cy="5390059"/>
          </a:xfrm>
        </p:spPr>
        <p:txBody>
          <a:bodyPr>
            <a:normAutofit/>
          </a:bodyPr>
          <a:lstStyle/>
          <a:p>
            <a:r>
              <a:rPr lang="en-US" altLang="ko-KR" dirty="0" smtClean="0">
                <a:sym typeface="Wingdings" pitchFamily="2" charset="2"/>
              </a:rPr>
              <a:t>How to express isotopic compositions?</a:t>
            </a:r>
          </a:p>
          <a:p>
            <a:endParaRPr lang="en-US" altLang="ko-KR" dirty="0" smtClean="0">
              <a:sym typeface="Wingdings" pitchFamily="2" charset="2"/>
            </a:endParaRPr>
          </a:p>
          <a:p>
            <a:pPr lvl="1"/>
            <a:r>
              <a:rPr lang="en-US" altLang="ko-KR" dirty="0" smtClean="0">
                <a:latin typeface="Symbol" pitchFamily="18" charset="2"/>
                <a:sym typeface="Wingdings" pitchFamily="2" charset="2"/>
              </a:rPr>
              <a:t>d </a:t>
            </a:r>
            <a:r>
              <a:rPr lang="en-US" altLang="ko-KR" dirty="0" smtClean="0">
                <a:sym typeface="Wingdings" pitchFamily="2" charset="2"/>
              </a:rPr>
              <a:t>= (</a:t>
            </a:r>
            <a:r>
              <a:rPr lang="en-US" altLang="ko-KR" dirty="0" err="1" smtClean="0">
                <a:sym typeface="Wingdings" pitchFamily="2" charset="2"/>
              </a:rPr>
              <a:t>R</a:t>
            </a:r>
            <a:r>
              <a:rPr lang="en-US" altLang="ko-KR" baseline="-25000" dirty="0" err="1" smtClean="0">
                <a:sym typeface="Wingdings" pitchFamily="2" charset="2"/>
              </a:rPr>
              <a:t>sample</a:t>
            </a:r>
            <a:r>
              <a:rPr lang="en-US" altLang="ko-KR" dirty="0" err="1" smtClean="0">
                <a:sym typeface="Wingdings" pitchFamily="2" charset="2"/>
              </a:rPr>
              <a:t>-R</a:t>
            </a:r>
            <a:r>
              <a:rPr lang="en-US" altLang="ko-KR" baseline="-25000" dirty="0" err="1" smtClean="0">
                <a:sym typeface="Wingdings" pitchFamily="2" charset="2"/>
              </a:rPr>
              <a:t>std</a:t>
            </a:r>
            <a:r>
              <a:rPr lang="en-US" altLang="ko-KR" dirty="0" smtClean="0">
                <a:sym typeface="Wingdings" pitchFamily="2" charset="2"/>
              </a:rPr>
              <a:t>)/</a:t>
            </a:r>
            <a:r>
              <a:rPr lang="en-US" altLang="ko-KR" dirty="0" err="1" smtClean="0">
                <a:sym typeface="Wingdings" pitchFamily="2" charset="2"/>
              </a:rPr>
              <a:t>R</a:t>
            </a:r>
            <a:r>
              <a:rPr lang="en-US" altLang="ko-KR" baseline="-25000" dirty="0" err="1" smtClean="0">
                <a:sym typeface="Wingdings" pitchFamily="2" charset="2"/>
              </a:rPr>
              <a:t>std</a:t>
            </a:r>
            <a:r>
              <a:rPr lang="en-US" altLang="ko-KR" dirty="0" smtClean="0">
                <a:sym typeface="Wingdings" pitchFamily="2" charset="2"/>
              </a:rPr>
              <a:t> * 1,000 (‰)</a:t>
            </a:r>
            <a:endParaRPr lang="en-US" altLang="ko-KR" dirty="0" smtClean="0">
              <a:latin typeface="Symbol" pitchFamily="18" charset="2"/>
              <a:sym typeface="Wingdings" pitchFamily="2" charset="2"/>
            </a:endParaRPr>
          </a:p>
          <a:p>
            <a:pPr lvl="1"/>
            <a:r>
              <a:rPr lang="en-US" altLang="ko-KR" dirty="0" smtClean="0">
                <a:sym typeface="Wingdings" pitchFamily="2" charset="2"/>
              </a:rPr>
              <a:t>Where R=(heavier isotope)/(lighter isotope)</a:t>
            </a:r>
          </a:p>
          <a:p>
            <a:pPr lvl="1"/>
            <a:endParaRPr lang="en-US" altLang="ko-KR" dirty="0" smtClean="0">
              <a:sym typeface="Wingdings" pitchFamily="2" charset="2"/>
            </a:endParaRPr>
          </a:p>
          <a:p>
            <a:pPr lvl="1"/>
            <a:r>
              <a:rPr lang="en-US" altLang="ko-KR" dirty="0" smtClean="0">
                <a:sym typeface="Wingdings" pitchFamily="2" charset="2"/>
              </a:rPr>
              <a:t>Example: </a:t>
            </a:r>
            <a:endParaRPr lang="en-US" altLang="ko-KR" dirty="0" smtClean="0">
              <a:latin typeface="Symbol" pitchFamily="18" charset="2"/>
              <a:sym typeface="Wingdings" pitchFamily="2" charset="2"/>
            </a:endParaRPr>
          </a:p>
          <a:p>
            <a:pPr lvl="1">
              <a:buNone/>
            </a:pPr>
            <a:r>
              <a:rPr lang="en-US" altLang="ko-KR" sz="2000" dirty="0" smtClean="0">
                <a:latin typeface="Symbol" pitchFamily="18" charset="2"/>
                <a:sym typeface="Wingdings" pitchFamily="2" charset="2"/>
              </a:rPr>
              <a:t>d</a:t>
            </a:r>
            <a:r>
              <a:rPr lang="en-US" altLang="ko-KR" sz="2000" baseline="30000" dirty="0" smtClean="0">
                <a:latin typeface="Symbol" pitchFamily="18" charset="2"/>
                <a:sym typeface="Wingdings" pitchFamily="2" charset="2"/>
              </a:rPr>
              <a:t>18</a:t>
            </a:r>
            <a:r>
              <a:rPr lang="en-US" altLang="ko-KR" sz="2000" dirty="0" smtClean="0">
                <a:latin typeface="Symbol" pitchFamily="18" charset="2"/>
                <a:sym typeface="Wingdings" pitchFamily="2" charset="2"/>
              </a:rPr>
              <a:t>O </a:t>
            </a:r>
            <a:r>
              <a:rPr lang="en-US" altLang="ko-KR" sz="2000" dirty="0" smtClean="0">
                <a:sym typeface="Wingdings" pitchFamily="2" charset="2"/>
              </a:rPr>
              <a:t>= </a:t>
            </a:r>
            <a:r>
              <a:rPr lang="en-US" altLang="ko-KR" sz="2000" dirty="0" smtClean="0">
                <a:sym typeface="Wingdings" pitchFamily="2" charset="2"/>
              </a:rPr>
              <a:t>{(</a:t>
            </a:r>
            <a:r>
              <a:rPr lang="en-US" altLang="ko-KR" sz="2000" baseline="30000" dirty="0" smtClean="0">
                <a:sym typeface="Wingdings" pitchFamily="2" charset="2"/>
              </a:rPr>
              <a:t>18</a:t>
            </a:r>
            <a:r>
              <a:rPr lang="en-US" altLang="ko-KR" sz="2000" dirty="0" smtClean="0">
                <a:sym typeface="Wingdings" pitchFamily="2" charset="2"/>
              </a:rPr>
              <a:t>O/</a:t>
            </a:r>
            <a:r>
              <a:rPr lang="en-US" altLang="ko-KR" sz="2000" baseline="30000" dirty="0" smtClean="0">
                <a:sym typeface="Wingdings" pitchFamily="2" charset="2"/>
              </a:rPr>
              <a:t>16</a:t>
            </a:r>
            <a:r>
              <a:rPr lang="en-US" altLang="ko-KR" sz="2000" dirty="0" smtClean="0">
                <a:sym typeface="Wingdings" pitchFamily="2" charset="2"/>
              </a:rPr>
              <a:t>O)</a:t>
            </a:r>
            <a:r>
              <a:rPr lang="en-US" altLang="ko-KR" sz="2000" baseline="-25000" dirty="0" smtClean="0">
                <a:sym typeface="Wingdings" pitchFamily="2" charset="2"/>
              </a:rPr>
              <a:t>sample</a:t>
            </a:r>
            <a:r>
              <a:rPr lang="en-US" altLang="ko-KR" sz="2000" dirty="0" smtClean="0">
                <a:sym typeface="Wingdings" pitchFamily="2" charset="2"/>
              </a:rPr>
              <a:t> - (</a:t>
            </a:r>
            <a:r>
              <a:rPr lang="en-US" altLang="ko-KR" sz="2000" baseline="30000" dirty="0" smtClean="0">
                <a:sym typeface="Wingdings" pitchFamily="2" charset="2"/>
              </a:rPr>
              <a:t>18</a:t>
            </a:r>
            <a:r>
              <a:rPr lang="en-US" altLang="ko-KR" sz="2000" dirty="0" smtClean="0">
                <a:sym typeface="Wingdings" pitchFamily="2" charset="2"/>
              </a:rPr>
              <a:t>O/</a:t>
            </a:r>
            <a:r>
              <a:rPr lang="en-US" altLang="ko-KR" sz="2000" baseline="30000" dirty="0" smtClean="0">
                <a:sym typeface="Wingdings" pitchFamily="2" charset="2"/>
              </a:rPr>
              <a:t>16</a:t>
            </a:r>
            <a:r>
              <a:rPr lang="en-US" altLang="ko-KR" sz="2000" dirty="0" smtClean="0">
                <a:sym typeface="Wingdings" pitchFamily="2" charset="2"/>
              </a:rPr>
              <a:t>O)</a:t>
            </a:r>
            <a:r>
              <a:rPr lang="en-US" altLang="ko-KR" sz="2000" baseline="-25000" dirty="0" smtClean="0">
                <a:sym typeface="Wingdings" pitchFamily="2" charset="2"/>
              </a:rPr>
              <a:t>std</a:t>
            </a:r>
            <a:r>
              <a:rPr lang="en-US" altLang="ko-KR" sz="2000" dirty="0" smtClean="0">
                <a:sym typeface="Wingdings" pitchFamily="2" charset="2"/>
              </a:rPr>
              <a:t> }/ </a:t>
            </a:r>
            <a:r>
              <a:rPr lang="en-US" altLang="ko-KR" sz="2000" dirty="0" smtClean="0">
                <a:sym typeface="Wingdings" pitchFamily="2" charset="2"/>
              </a:rPr>
              <a:t>{(</a:t>
            </a:r>
            <a:r>
              <a:rPr lang="en-US" altLang="ko-KR" sz="2000" baseline="30000" dirty="0" smtClean="0">
                <a:sym typeface="Wingdings" pitchFamily="2" charset="2"/>
              </a:rPr>
              <a:t>18</a:t>
            </a:r>
            <a:r>
              <a:rPr lang="en-US" altLang="ko-KR" sz="2000" dirty="0" smtClean="0">
                <a:sym typeface="Wingdings" pitchFamily="2" charset="2"/>
              </a:rPr>
              <a:t>O/</a:t>
            </a:r>
            <a:r>
              <a:rPr lang="en-US" altLang="ko-KR" sz="2000" baseline="30000" dirty="0" smtClean="0">
                <a:sym typeface="Wingdings" pitchFamily="2" charset="2"/>
              </a:rPr>
              <a:t>16</a:t>
            </a:r>
            <a:r>
              <a:rPr lang="en-US" altLang="ko-KR" sz="2000" dirty="0" smtClean="0">
                <a:sym typeface="Wingdings" pitchFamily="2" charset="2"/>
              </a:rPr>
              <a:t>O)</a:t>
            </a:r>
            <a:r>
              <a:rPr lang="en-US" altLang="ko-KR" sz="2000" baseline="-25000" dirty="0" smtClean="0">
                <a:sym typeface="Wingdings" pitchFamily="2" charset="2"/>
              </a:rPr>
              <a:t>std</a:t>
            </a:r>
            <a:r>
              <a:rPr lang="en-US" altLang="ko-KR" sz="2000" dirty="0" smtClean="0">
                <a:sym typeface="Wingdings" pitchFamily="2" charset="2"/>
              </a:rPr>
              <a:t> *1,000</a:t>
            </a:r>
          </a:p>
          <a:p>
            <a:pPr lvl="1">
              <a:buNone/>
            </a:pPr>
            <a:endParaRPr lang="en-US" altLang="ko-KR" sz="2000" dirty="0" smtClean="0">
              <a:sym typeface="Wingdings" pitchFamily="2" charset="2"/>
            </a:endParaRPr>
          </a:p>
          <a:p>
            <a:pPr lvl="1">
              <a:buFont typeface="Wingdings" pitchFamily="2" charset="2"/>
              <a:buChar char="l"/>
            </a:pPr>
            <a:r>
              <a:rPr lang="en-US" altLang="ko-KR" sz="2000" dirty="0" smtClean="0">
                <a:sym typeface="Wingdings" pitchFamily="2" charset="2"/>
              </a:rPr>
              <a:t>See Table 1-1 on p.6 for the commonly used stable environmental isotopes</a:t>
            </a:r>
            <a:endParaRPr lang="en-US" altLang="ko-KR" sz="2000" dirty="0" smtClean="0">
              <a:latin typeface="Symbol" pitchFamily="18" charset="2"/>
              <a:sym typeface="Wingdings" pitchFamily="2" charset="2"/>
            </a:endParaRPr>
          </a:p>
          <a:p>
            <a:pPr lvl="1">
              <a:buNone/>
            </a:pPr>
            <a:endParaRPr lang="en-US" altLang="ko-KR" sz="2000" dirty="0" smtClean="0"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559221"/>
            <a:ext cx="7467600" cy="5390059"/>
          </a:xfrm>
        </p:spPr>
        <p:txBody>
          <a:bodyPr>
            <a:normAutofit/>
          </a:bodyPr>
          <a:lstStyle/>
          <a:p>
            <a:r>
              <a:rPr lang="en-US" altLang="ko-KR" dirty="0" smtClean="0">
                <a:sym typeface="Wingdings" pitchFamily="2" charset="2"/>
              </a:rPr>
              <a:t>Stable isotope standards and measurements</a:t>
            </a:r>
          </a:p>
          <a:p>
            <a:pPr>
              <a:buNone/>
            </a:pPr>
            <a:endParaRPr lang="en-US" altLang="ko-KR" dirty="0" smtClean="0">
              <a:sym typeface="Wingdings" pitchFamily="2" charset="2"/>
            </a:endParaRPr>
          </a:p>
          <a:p>
            <a:pPr lvl="1">
              <a:buFont typeface="Wingdings" pitchFamily="2" charset="2"/>
              <a:buChar char="l"/>
            </a:pPr>
            <a:r>
              <a:rPr lang="en-US" altLang="ko-KR" sz="2000" dirty="0" smtClean="0">
                <a:sym typeface="Wingdings" pitchFamily="2" charset="2"/>
              </a:rPr>
              <a:t>Also See Table 1-1 on p.6.</a:t>
            </a:r>
          </a:p>
          <a:p>
            <a:pPr lvl="1">
              <a:buFont typeface="Wingdings" pitchFamily="2" charset="2"/>
              <a:buChar char="l"/>
            </a:pPr>
            <a:r>
              <a:rPr lang="en-US" altLang="ko-KR" sz="2000" dirty="0" smtClean="0">
                <a:sym typeface="Wingdings" pitchFamily="2" charset="2"/>
              </a:rPr>
              <a:t>Discuss </a:t>
            </a:r>
          </a:p>
          <a:p>
            <a:pPr lvl="2">
              <a:buFont typeface="Wingdings" pitchFamily="2" charset="2"/>
              <a:buChar char="l"/>
            </a:pPr>
            <a:r>
              <a:rPr lang="en-US" altLang="ko-KR" sz="1800" dirty="0" smtClean="0">
                <a:sym typeface="Wingdings" pitchFamily="2" charset="2"/>
              </a:rPr>
              <a:t>The expression of each isotopic compositions</a:t>
            </a:r>
          </a:p>
          <a:p>
            <a:pPr lvl="2">
              <a:buFont typeface="Wingdings" pitchFamily="2" charset="2"/>
              <a:buChar char="l"/>
            </a:pPr>
            <a:r>
              <a:rPr lang="en-US" altLang="ko-KR" sz="1800" dirty="0" smtClean="0">
                <a:sym typeface="Wingdings" pitchFamily="2" charset="2"/>
              </a:rPr>
              <a:t>Standard materials for different isotopes</a:t>
            </a:r>
          </a:p>
          <a:p>
            <a:pPr lvl="2">
              <a:buFont typeface="Wingdings" pitchFamily="2" charset="2"/>
              <a:buChar char="l"/>
            </a:pPr>
            <a:r>
              <a:rPr lang="en-US" altLang="ko-KR" sz="1800" dirty="0" smtClean="0">
                <a:sym typeface="Wingdings" pitchFamily="2" charset="2"/>
              </a:rPr>
              <a:t>Preparation for the measurements (extraction methods)</a:t>
            </a:r>
          </a:p>
          <a:p>
            <a:pPr lvl="2">
              <a:buFont typeface="Wingdings" pitchFamily="2" charset="2"/>
              <a:buChar char="l"/>
            </a:pPr>
            <a:endParaRPr lang="en-US" altLang="ko-KR" sz="1800" dirty="0" smtClean="0">
              <a:sym typeface="Wingdings" pitchFamily="2" charset="2"/>
            </a:endParaRPr>
          </a:p>
          <a:p>
            <a:pPr lvl="2">
              <a:buFont typeface="Wingdings" pitchFamily="2" charset="2"/>
              <a:buChar char="l"/>
            </a:pPr>
            <a:r>
              <a:rPr lang="en-US" altLang="ko-KR" sz="1800" dirty="0" smtClean="0">
                <a:sym typeface="Wingdings" pitchFamily="2" charset="2"/>
              </a:rPr>
              <a:t>Read from p.7 to p.13</a:t>
            </a:r>
          </a:p>
          <a:p>
            <a:pPr lvl="2">
              <a:buFont typeface="Wingdings" pitchFamily="2" charset="2"/>
              <a:buChar char="l"/>
            </a:pPr>
            <a:endParaRPr lang="en-US" altLang="ko-KR" sz="1800" dirty="0" smtClean="0">
              <a:sym typeface="Wingdings" pitchFamily="2" charset="2"/>
            </a:endParaRPr>
          </a:p>
          <a:p>
            <a:pPr lvl="1">
              <a:buNone/>
            </a:pPr>
            <a:endParaRPr lang="en-US" altLang="ko-KR" sz="2000" dirty="0" smtClean="0"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559221"/>
            <a:ext cx="7467600" cy="5390059"/>
          </a:xfrm>
        </p:spPr>
        <p:txBody>
          <a:bodyPr>
            <a:normAutofit/>
          </a:bodyPr>
          <a:lstStyle/>
          <a:p>
            <a:r>
              <a:rPr lang="en-US" altLang="ko-KR" dirty="0" smtClean="0">
                <a:sym typeface="Wingdings" pitchFamily="2" charset="2"/>
              </a:rPr>
              <a:t>Isotope ratio mass spectrometry (IRMS)</a:t>
            </a:r>
          </a:p>
          <a:p>
            <a:pPr>
              <a:buNone/>
            </a:pPr>
            <a:endParaRPr lang="en-US" altLang="ko-KR" dirty="0" smtClean="0">
              <a:sym typeface="Wingdings" pitchFamily="2" charset="2"/>
            </a:endParaRPr>
          </a:p>
          <a:p>
            <a:pPr lvl="1">
              <a:buFont typeface="Wingdings" pitchFamily="2" charset="2"/>
              <a:buChar char="l"/>
            </a:pPr>
            <a:r>
              <a:rPr lang="en-US" altLang="ko-KR" sz="2000" dirty="0" smtClean="0">
                <a:sym typeface="Wingdings" pitchFamily="2" charset="2"/>
              </a:rPr>
              <a:t>See Fig. 1-4 on p.14</a:t>
            </a:r>
          </a:p>
          <a:p>
            <a:pPr lvl="1">
              <a:buFont typeface="Wingdings" pitchFamily="2" charset="2"/>
              <a:buChar char="l"/>
            </a:pPr>
            <a:r>
              <a:rPr lang="en-US" altLang="ko-KR" sz="2000" dirty="0" smtClean="0">
                <a:sym typeface="Wingdings" pitchFamily="2" charset="2"/>
              </a:rPr>
              <a:t>Discuss </a:t>
            </a:r>
          </a:p>
          <a:p>
            <a:pPr lvl="2">
              <a:buFont typeface="Wingdings" pitchFamily="2" charset="2"/>
              <a:buChar char="l"/>
            </a:pPr>
            <a:r>
              <a:rPr lang="en-US" altLang="ko-KR" sz="1800" dirty="0" smtClean="0">
                <a:sym typeface="Wingdings" pitchFamily="2" charset="2"/>
              </a:rPr>
              <a:t>The basic instrumentation of mass spectrometer</a:t>
            </a:r>
          </a:p>
          <a:p>
            <a:pPr lvl="2">
              <a:buFont typeface="Wingdings" pitchFamily="2" charset="2"/>
              <a:buChar char="l"/>
            </a:pPr>
            <a:r>
              <a:rPr lang="en-US" altLang="ko-KR" sz="1800" dirty="0" smtClean="0">
                <a:sym typeface="Wingdings" pitchFamily="2" charset="2"/>
              </a:rPr>
              <a:t>What would be the advantage of ratio mass</a:t>
            </a:r>
          </a:p>
          <a:p>
            <a:pPr lvl="2">
              <a:buFont typeface="Wingdings" pitchFamily="2" charset="2"/>
              <a:buChar char="l"/>
            </a:pPr>
            <a:r>
              <a:rPr lang="en-US" altLang="ko-KR" sz="1800" dirty="0" smtClean="0">
                <a:sym typeface="Wingdings" pitchFamily="2" charset="2"/>
              </a:rPr>
              <a:t>How does the carrier gas He (continuous flow inlet) improve the system</a:t>
            </a:r>
          </a:p>
          <a:p>
            <a:pPr lvl="2">
              <a:buFont typeface="Wingdings" pitchFamily="2" charset="2"/>
              <a:buChar char="l"/>
            </a:pPr>
            <a:r>
              <a:rPr lang="en-US" altLang="ko-KR" sz="1800" dirty="0" smtClean="0">
                <a:sym typeface="Wingdings" pitchFamily="2" charset="2"/>
              </a:rPr>
              <a:t>What kind of interface would be possible for the </a:t>
            </a:r>
            <a:r>
              <a:rPr lang="en-US" altLang="ko-KR" sz="1800" dirty="0" err="1" smtClean="0">
                <a:sym typeface="Wingdings" pitchFamily="2" charset="2"/>
              </a:rPr>
              <a:t>smple</a:t>
            </a:r>
            <a:r>
              <a:rPr lang="en-US" altLang="ko-KR" sz="1800" dirty="0" smtClean="0">
                <a:sym typeface="Wingdings" pitchFamily="2" charset="2"/>
              </a:rPr>
              <a:t> inlet (front end) (for example Elemental analyzer or laser ablation)</a:t>
            </a:r>
          </a:p>
          <a:p>
            <a:pPr lvl="2">
              <a:buFont typeface="Wingdings" pitchFamily="2" charset="2"/>
              <a:buChar char="l"/>
            </a:pPr>
            <a:endParaRPr lang="en-US" altLang="ko-KR" sz="1800" dirty="0" smtClean="0">
              <a:sym typeface="Wingdings" pitchFamily="2" charset="2"/>
            </a:endParaRPr>
          </a:p>
          <a:p>
            <a:pPr lvl="1">
              <a:buNone/>
            </a:pPr>
            <a:endParaRPr lang="en-US" altLang="ko-KR" sz="2000" dirty="0" smtClean="0"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899592" y="1052736"/>
            <a:ext cx="7704856" cy="489654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4578" name="Picture 2" descr="schematic of an electron impact mass spectromet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340768"/>
            <a:ext cx="7258050" cy="4248151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971600" y="692696"/>
            <a:ext cx="5750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General Instrumentation of Mass Spectrometer (TIMS)</a:t>
            </a:r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899592" y="6021288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sz="1000" dirty="0" smtClean="0"/>
              <a:t>From http</a:t>
            </a:r>
            <a:r>
              <a:rPr lang="en-US" altLang="ko-KR" sz="1000" dirty="0" smtClean="0"/>
              <a:t>://www.mhhe.com/physsci/chemistry/carey/student/olc/ch13ms.html</a:t>
            </a:r>
            <a:endParaRPr lang="ko-KR" alt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테크닉">
  <a:themeElements>
    <a:clrScheme name="테크닉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테크닉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테크닉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273</TotalTime>
  <Words>374</Words>
  <Application>Microsoft Office PowerPoint</Application>
  <PresentationFormat>화면 슬라이드 쇼(4:3)</PresentationFormat>
  <Paragraphs>61</Paragraphs>
  <Slides>11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2" baseType="lpstr">
      <vt:lpstr>테크닉</vt:lpstr>
      <vt:lpstr>Ch.1. The Environmental Isotopes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Ch.1. Introduction</dc:title>
  <dc:creator>my</dc:creator>
  <cp:lastModifiedBy>my</cp:lastModifiedBy>
  <cp:revision>31</cp:revision>
  <dcterms:created xsi:type="dcterms:W3CDTF">2012-02-18T07:01:10Z</dcterms:created>
  <dcterms:modified xsi:type="dcterms:W3CDTF">2012-03-06T14:22:29Z</dcterms:modified>
</cp:coreProperties>
</file>