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47" r:id="rId2"/>
    <p:sldMasterId id="2147483733" r:id="rId3"/>
    <p:sldMasterId id="2147483721" r:id="rId4"/>
  </p:sldMasterIdLst>
  <p:notesMasterIdLst>
    <p:notesMasterId r:id="rId25"/>
  </p:notesMasterIdLst>
  <p:handoutMasterIdLst>
    <p:handoutMasterId r:id="rId26"/>
  </p:handoutMasterIdLst>
  <p:sldIdLst>
    <p:sldId id="260" r:id="rId5"/>
    <p:sldId id="261" r:id="rId6"/>
    <p:sldId id="262" r:id="rId7"/>
    <p:sldId id="263" r:id="rId8"/>
    <p:sldId id="264" r:id="rId9"/>
    <p:sldId id="257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9926638" cy="679767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보통 스타일 4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2" y="-11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2" d="100"/>
          <a:sy n="92" d="100"/>
        </p:scale>
        <p:origin x="-2124" y="-102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Sheet1!$A$3:$A$11</c:f>
              <c:strCache>
                <c:ptCount val="9"/>
                <c:pt idx="0">
                  <c:v>강원</c:v>
                </c:pt>
                <c:pt idx="1">
                  <c:v>경남 </c:v>
                </c:pt>
                <c:pt idx="2">
                  <c:v>경북</c:v>
                </c:pt>
                <c:pt idx="3">
                  <c:v>전남</c:v>
                </c:pt>
                <c:pt idx="4">
                  <c:v>전북</c:v>
                </c:pt>
                <c:pt idx="5">
                  <c:v>충남 </c:v>
                </c:pt>
                <c:pt idx="6">
                  <c:v>충북</c:v>
                </c:pt>
                <c:pt idx="7">
                  <c:v>경기 </c:v>
                </c:pt>
                <c:pt idx="8">
                  <c:v>기타</c:v>
                </c:pt>
              </c:strCache>
            </c:strRef>
          </c:cat>
          <c:val>
            <c:numRef>
              <c:f>Sheet1!$B$3:$B$11</c:f>
              <c:numCache>
                <c:formatCode>General</c:formatCode>
                <c:ptCount val="9"/>
                <c:pt idx="0">
                  <c:v>25</c:v>
                </c:pt>
                <c:pt idx="1">
                  <c:v>11</c:v>
                </c:pt>
                <c:pt idx="2">
                  <c:v>25</c:v>
                </c:pt>
                <c:pt idx="3">
                  <c:v>7</c:v>
                </c:pt>
                <c:pt idx="4">
                  <c:v>4</c:v>
                </c:pt>
                <c:pt idx="5">
                  <c:v>9</c:v>
                </c:pt>
                <c:pt idx="6">
                  <c:v>16</c:v>
                </c:pt>
                <c:pt idx="7">
                  <c:v>2</c:v>
                </c:pt>
                <c:pt idx="8">
                  <c:v>1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956D9-B2D1-40FA-8FF0-345515842C14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E963A9-9E96-4F28-9BE9-4F8D8D74D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6234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C4B8C2-D591-48B1-AB04-E633F72FA0EE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2664" y="3228895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6B018C-7A2E-4926-9E2E-D683A17E8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018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B018C-7A2E-4926-9E2E-D683A17E813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805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643866" cy="1500198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85786" y="3786190"/>
            <a:ext cx="7500990" cy="857256"/>
          </a:xfrm>
        </p:spPr>
        <p:txBody>
          <a:bodyPr anchor="t"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4CDD9-7A74-4CE7-8BBD-5AF1341B8560}" type="datetime1">
              <a:rPr lang="ko-KR" altLang="en-US" smtClean="0"/>
              <a:t>2015-09-06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/20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r>
              <a:rPr lang="en-US" altLang="ko-KR" dirty="0" smtClean="0"/>
              <a:t>/20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3571876"/>
            <a:ext cx="9144000" cy="3286126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571876"/>
            <a:ext cx="3286148" cy="113824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4714884"/>
            <a:ext cx="3286148" cy="11430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964D-F5F6-4F76-A807-07704242E1FC}" type="datetime1">
              <a:rPr lang="ko-KR" altLang="en-US" smtClean="0"/>
              <a:t>2015-09-06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977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/20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그림 개체 틀 7"/>
          <p:cNvSpPr>
            <a:spLocks noGrp="1"/>
          </p:cNvSpPr>
          <p:nvPr>
            <p:ph type="pic" idx="1"/>
          </p:nvPr>
        </p:nvSpPr>
        <p:spPr>
          <a:xfrm>
            <a:off x="4000496" y="1071546"/>
            <a:ext cx="4214842" cy="4714908"/>
          </a:xfrm>
          <a:solidFill>
            <a:schemeClr val="tx2"/>
          </a:solidFill>
          <a:ln w="152400" cap="rnd">
            <a:solidFill>
              <a:srgbClr val="FFFFFF"/>
            </a:solidFill>
            <a:round/>
          </a:ln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scene3d>
            <a:camera prst="orthographicFront"/>
            <a:lightRig rig="twoPt" dir="t">
              <a:rot lat="0" lon="0" rev="10800000"/>
            </a:lightRig>
          </a:scene3d>
          <a:sp3d contourW="6350">
            <a:bevelT w="50800" h="16510"/>
            <a:contourClr>
              <a:srgbClr val="C0C0C0"/>
            </a:contourClr>
          </a:sp3d>
        </p:spPr>
        <p:txBody>
          <a:bodyPr/>
          <a:lstStyle>
            <a:lvl1pPr marL="0" indent="0">
              <a:buNone/>
              <a:defRPr sz="3200">
                <a:solidFill>
                  <a:schemeClr val="tx2">
                    <a:tint val="10000"/>
                  </a:schemeClr>
                </a:solidFill>
                <a:effectLst>
                  <a:outerShdw blurRad="50800" dist="50800" dir="5400000" algn="tl" rotWithShape="0">
                    <a:srgbClr val="000000">
                      <a:alpha val="58000"/>
                    </a:srgbClr>
                  </a:outerShdw>
                </a:effectLst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b"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500175"/>
            <a:ext cx="8229600" cy="4625989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0E4F3-2CC9-48B9-A577-D0970ABD4DC7}" type="datetime1">
              <a:rPr lang="ko-KR" altLang="en-US" smtClean="0"/>
              <a:t>2015-09-06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/20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455646" y="1428736"/>
            <a:ext cx="8215370" cy="1588"/>
          </a:xfrm>
          <a:prstGeom prst="line">
            <a:avLst/>
          </a:prstGeom>
          <a:noFill/>
          <a:ln w="28575" cap="sq" cmpd="sng" algn="ctr">
            <a:solidFill>
              <a:srgbClr val="E49458"/>
            </a:solidFill>
            <a:prstDash val="solid"/>
          </a:ln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rgbClr val="E49458">
                <a:tint val="100000"/>
                <a:shade val="100000"/>
                <a:hueMod val="100000"/>
                <a:satMod val="100000"/>
              </a:srgbClr>
            </a:contourClr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7643834" y="-15949"/>
            <a:ext cx="1500166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643834" y="285728"/>
            <a:ext cx="1214446" cy="6286546"/>
          </a:xfrm>
          <a:noFill/>
        </p:spPr>
        <p:txBody>
          <a:bodyPr vert="eaVert" anchor="b"/>
          <a:lstStyle>
            <a:lvl1pPr algn="ctr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571481"/>
            <a:ext cx="7115196" cy="5715044"/>
          </a:xfrm>
        </p:spPr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DE77E-9098-411B-957B-AB7AE2BD8774}" type="datetime1">
              <a:rPr lang="ko-KR" altLang="en-US" smtClean="0"/>
              <a:t>2015-09-06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/20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75693-DC20-437E-89C0-59683E163FC2}" type="datetime1">
              <a:rPr lang="ko-KR" altLang="en-US" smtClean="0"/>
              <a:t>2015-09-06</a:t>
            </a:fld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r>
              <a:rPr lang="en-US" altLang="ko-KR" smtClean="0"/>
              <a:t>/20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34862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75693-DC20-437E-89C0-59683E163FC2}" type="datetime1">
              <a:rPr lang="ko-KR" altLang="en-US" smtClean="0"/>
              <a:t>2015-09-06</a:t>
            </a:fld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r>
              <a:rPr lang="en-US" altLang="ko-KR" smtClean="0"/>
              <a:t>/20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43363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BA9C-9370-4911-B409-970AB61120E3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93C4-B4CB-4AC3-8265-A286D16E8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519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BA9C-9370-4911-B409-970AB61120E3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93C4-B4CB-4AC3-8265-A286D16E8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3575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BA9C-9370-4911-B409-970AB61120E3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93C4-B4CB-4AC3-8265-A286D16E8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7192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BA9C-9370-4911-B409-970AB61120E3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93C4-B4CB-4AC3-8265-A286D16E8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7415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BA9C-9370-4911-B409-970AB61120E3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93C4-B4CB-4AC3-8265-A286D16E8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171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75693-DC20-437E-89C0-59683E163FC2}" type="datetime1">
              <a:rPr lang="ko-KR" altLang="en-US" smtClean="0"/>
              <a:t>2015-09-06</a:t>
            </a:fld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r>
              <a:rPr lang="en-US" altLang="ko-KR" smtClean="0"/>
              <a:t>/20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371964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BA9C-9370-4911-B409-970AB61120E3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93C4-B4CB-4AC3-8265-A286D16E8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9139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BA9C-9370-4911-B409-970AB61120E3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93C4-B4CB-4AC3-8265-A286D16E8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3901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BA9C-9370-4911-B409-970AB61120E3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93C4-B4CB-4AC3-8265-A286D16E8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4649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BA9C-9370-4911-B409-970AB61120E3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93C4-B4CB-4AC3-8265-A286D16E8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0854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BA9C-9370-4911-B409-970AB61120E3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93C4-B4CB-4AC3-8265-A286D16E8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7112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BA9C-9370-4911-B409-970AB61120E3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93C4-B4CB-4AC3-8265-A286D16E8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35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00468-E532-46AE-876F-59C4A8EF8D84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4577-2E0B-4387-8126-D906814E9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23058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00468-E532-46AE-876F-59C4A8EF8D84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4577-2E0B-4387-8126-D906814E9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0371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00468-E532-46AE-876F-59C4A8EF8D84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4577-2E0B-4387-8126-D906814E9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5758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00468-E532-46AE-876F-59C4A8EF8D84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4577-2E0B-4387-8126-D906814E9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778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1"/>
            <a:ext cx="285720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70000"/>
              <a:buFont typeface="Wingdings"/>
              <a:buChar char=""/>
              <a:defRPr/>
            </a:lvl1pPr>
            <a:lvl2pPr>
              <a:buSzPct val="120000"/>
              <a:defRPr/>
            </a:lvl2pPr>
            <a:lvl3pPr>
              <a:buSzPct val="120000"/>
              <a:defRPr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DB626-DDAB-4E1E-B7B4-FB12C1ADBCCF}" type="datetime1">
              <a:rPr lang="ko-KR" altLang="en-US" smtClean="0"/>
              <a:t>2015-09-06</a:t>
            </a:fld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r>
              <a:rPr lang="en-US" altLang="ko-KR" dirty="0" smtClean="0"/>
              <a:t>/20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3475" y="285728"/>
            <a:ext cx="8554805" cy="939784"/>
          </a:xfrm>
        </p:spPr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00468-E532-46AE-876F-59C4A8EF8D84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4577-2E0B-4387-8126-D906814E9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2903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00468-E532-46AE-876F-59C4A8EF8D84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4577-2E0B-4387-8126-D906814E9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0090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00468-E532-46AE-876F-59C4A8EF8D84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4577-2E0B-4387-8126-D906814E9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5872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00468-E532-46AE-876F-59C4A8EF8D84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4577-2E0B-4387-8126-D906814E9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72111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00468-E532-46AE-876F-59C4A8EF8D84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4577-2E0B-4387-8126-D906814E9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94010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00468-E532-46AE-876F-59C4A8EF8D84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4577-2E0B-4387-8126-D906814E9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10057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00468-E532-46AE-876F-59C4A8EF8D84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4577-2E0B-4387-8126-D906814E9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30117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0334-C7F5-45C9-B05E-AE3886B03099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CB83D-52A5-46CC-ADC2-BF971EF0C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40589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0334-C7F5-45C9-B05E-AE3886B03099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CB83D-52A5-46CC-ADC2-BF971EF0C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7891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0334-C7F5-45C9-B05E-AE3886B03099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CB83D-52A5-46CC-ADC2-BF971EF0C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775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9"/>
            <a:ext cx="456478" cy="6857999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071810"/>
            <a:ext cx="7715304" cy="1504952"/>
          </a:xfrm>
        </p:spPr>
        <p:txBody>
          <a:bodyPr anchor="ctr"/>
          <a:lstStyle>
            <a:lvl1pPr algn="l">
              <a:defRPr sz="4000" b="0" cap="all"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4500570"/>
            <a:ext cx="7715304" cy="1643064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/20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6" name="직선 연결선 15"/>
          <p:cNvCxnSpPr/>
          <p:nvPr/>
        </p:nvCxnSpPr>
        <p:spPr>
          <a:xfrm>
            <a:off x="500034" y="4429132"/>
            <a:ext cx="771530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날짜 개체 틀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2B9C6C1E-CF8A-40A9-A260-01DF4B0C9EF6}" type="datetime1">
              <a:rPr lang="ko-KR" altLang="en-US" smtClean="0"/>
              <a:t>2015-09-06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0334-C7F5-45C9-B05E-AE3886B03099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CB83D-52A5-46CC-ADC2-BF971EF0C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66596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0334-C7F5-45C9-B05E-AE3886B03099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CB83D-52A5-46CC-ADC2-BF971EF0C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50896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0334-C7F5-45C9-B05E-AE3886B03099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CB83D-52A5-46CC-ADC2-BF971EF0C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41816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0334-C7F5-45C9-B05E-AE3886B03099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CB83D-52A5-46CC-ADC2-BF971EF0C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12525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0334-C7F5-45C9-B05E-AE3886B03099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CB83D-52A5-46CC-ADC2-BF971EF0C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70546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0334-C7F5-45C9-B05E-AE3886B03099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CB83D-52A5-46CC-ADC2-BF971EF0C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63954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0334-C7F5-45C9-B05E-AE3886B03099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CB83D-52A5-46CC-ADC2-BF971EF0C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07697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0334-C7F5-45C9-B05E-AE3886B03099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CB83D-52A5-46CC-ADC2-BF971EF0C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357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285728"/>
            <a:ext cx="9144032" cy="114301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 bwMode="invGray">
          <a:xfrm>
            <a:off x="785782" y="1643050"/>
            <a:ext cx="3786218" cy="4429156"/>
          </a:xfrm>
          <a:prstGeom prst="roundRect">
            <a:avLst>
              <a:gd name="adj" fmla="val 5345"/>
            </a:avLst>
          </a:prstGeom>
          <a:solidFill>
            <a:schemeClr val="tx2">
              <a:tint val="50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 bwMode="invGray">
          <a:xfrm>
            <a:off x="4714876" y="1643050"/>
            <a:ext cx="3785616" cy="4429156"/>
          </a:xfrm>
          <a:prstGeom prst="roundRect">
            <a:avLst>
              <a:gd name="adj" fmla="val 6980"/>
            </a:avLst>
          </a:prstGeom>
          <a:solidFill>
            <a:schemeClr val="tx2">
              <a:tint val="75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4C409-20A9-4348-853D-348FE854C04D}" type="datetime1">
              <a:rPr lang="ko-KR" altLang="en-US" smtClean="0"/>
              <a:t>2015-09-06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/20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D504B-6C5D-4408-923D-67DD16AAE3BD}" type="datetime1">
              <a:rPr lang="ko-KR" altLang="en-US" smtClean="0"/>
              <a:t>2015-09-06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/20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내용 개체 틀 9"/>
          <p:cNvSpPr>
            <a:spLocks noGrp="1"/>
          </p:cNvSpPr>
          <p:nvPr>
            <p:ph sz="half" idx="2"/>
          </p:nvPr>
        </p:nvSpPr>
        <p:spPr bwMode="invGray">
          <a:xfrm>
            <a:off x="500038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1">
                  <a:shade val="75000"/>
                  <a:alpha val="50000"/>
                </a:schemeClr>
              </a:gs>
              <a:gs pos="100000">
                <a:schemeClr val="accent1">
                  <a:shade val="75000"/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 bwMode="ltGray">
          <a:xfrm>
            <a:off x="500038" y="5429264"/>
            <a:ext cx="4005072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2" name="내용 개체 틀 11"/>
          <p:cNvSpPr>
            <a:spLocks noGrp="1"/>
          </p:cNvSpPr>
          <p:nvPr>
            <p:ph sz="half" idx="4"/>
          </p:nvPr>
        </p:nvSpPr>
        <p:spPr bwMode="invGray">
          <a:xfrm>
            <a:off x="4716932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2">
                  <a:shade val="75000"/>
                  <a:alpha val="50000"/>
                </a:schemeClr>
              </a:gs>
              <a:gs pos="100000">
                <a:schemeClr val="accent2"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 bwMode="ltGray">
          <a:xfrm>
            <a:off x="4714876" y="5429264"/>
            <a:ext cx="4000528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8859915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6766" cy="1143000"/>
          </a:xfrm>
        </p:spPr>
        <p:txBody>
          <a:bodyPr/>
          <a:lstStyle>
            <a:lvl1pPr algn="l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1298C-57A1-4AF1-A14C-B0B188CC2CC4}" type="datetime1">
              <a:rPr lang="ko-KR" altLang="en-US" smtClean="0"/>
              <a:t>2015-09-06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/20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DD6DC-756E-4266-8704-7070F083EE2D}" type="datetime1">
              <a:rPr lang="ko-KR" altLang="en-US" smtClean="0"/>
              <a:t>2015-09-06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/20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 bwMode="invGray">
          <a:xfrm>
            <a:off x="285720" y="263808"/>
            <a:ext cx="8858280" cy="664862"/>
          </a:xfrm>
          <a:prstGeom prst="rect">
            <a:avLst/>
          </a:prstGeom>
          <a:solidFill>
            <a:schemeClr val="tx1">
              <a:tint val="95000"/>
              <a:alpha val="69804"/>
            </a:scheme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 bwMode="invGray">
          <a:xfrm>
            <a:off x="500034" y="285728"/>
            <a:ext cx="8143932" cy="642942"/>
          </a:xfrm>
          <a:noFill/>
        </p:spPr>
        <p:txBody>
          <a:bodyPr anchor="b">
            <a:noAutofit/>
          </a:bodyPr>
          <a:lstStyle>
            <a:lvl1pPr algn="l">
              <a:defRPr sz="2800" b="1">
                <a:ln w="9525" cmpd="sng">
                  <a:noFill/>
                </a:ln>
                <a:solidFill>
                  <a:schemeClr val="bg1"/>
                </a:solidFill>
                <a:effectLst>
                  <a:outerShdw blurRad="44450" dist="25400" dir="2700000" algn="tl" rotWithShape="0">
                    <a:schemeClr val="tx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1006230"/>
            <a:ext cx="2214578" cy="535172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E9547-F310-43A0-A78A-77EA0D3F0644}" type="datetime1">
              <a:rPr lang="ko-KR" altLang="en-US" smtClean="0"/>
              <a:t>2015-09-06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/20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5" name="내용 개체 틀 14"/>
          <p:cNvSpPr>
            <a:spLocks noGrp="1"/>
          </p:cNvSpPr>
          <p:nvPr>
            <p:ph sz="quarter" idx="1"/>
          </p:nvPr>
        </p:nvSpPr>
        <p:spPr>
          <a:xfrm>
            <a:off x="2786064" y="1000108"/>
            <a:ext cx="5857875" cy="5357830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0" y="2380"/>
            <a:ext cx="9144000" cy="283348"/>
          </a:xfrm>
          <a:prstGeom prst="rect">
            <a:avLst/>
          </a:prstGeom>
          <a:solidFill>
            <a:schemeClr val="accent4"/>
          </a:solidFill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12353" y="274638"/>
            <a:ext cx="8545927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9775693-DC20-437E-89C0-59683E163FC2}" type="datetime1">
              <a:rPr lang="ko-KR" altLang="en-US" smtClean="0"/>
              <a:t>2015-09-06</a:t>
            </a:fld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F99904B-3DC8-4719-AA7A-153BF87301AC}" type="slidenum">
              <a:rPr lang="ko-KR" altLang="en-US" smtClean="0"/>
              <a:pPr/>
              <a:t>‹#›</a:t>
            </a:fld>
            <a:r>
              <a:rPr lang="en-US" altLang="ko-KR" dirty="0" smtClean="0"/>
              <a:t>/20</a:t>
            </a:r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0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45" r:id="rId13"/>
    <p:sldLayoutId id="2147483746" r:id="rId14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400" b="0" kern="1200" spc="100" dirty="0">
          <a:ln w="18000">
            <a:noFill/>
            <a:prstDash val="solid"/>
          </a:ln>
          <a:solidFill>
            <a:schemeClr val="tx1"/>
          </a:solidFill>
          <a:effectLst>
            <a:outerShdw blurRad="44450" dist="25400" dir="2700000" algn="tl" rotWithShape="0">
              <a:schemeClr val="bg1">
                <a:alpha val="51000"/>
              </a:scheme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Font typeface="Arial"/>
        <a:buChar char="•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4BA9C-9370-4911-B409-970AB61120E3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593C4-B4CB-4AC3-8265-A286D16E8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817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00468-E532-46AE-876F-59C4A8EF8D84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64577-2E0B-4387-8126-D906814E9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354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30334-C7F5-45C9-B05E-AE3886B03099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CB83D-52A5-46CC-ADC2-BF971EF0C7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035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rct=j&amp;q=&amp;esrc=s&amp;frm=1&amp;source=images&amp;cd=&amp;cad=rja&amp;uact=8&amp;ved=0CAcQjRxqFQoTCNPBrfv52ccCFYqNlAodAEgH_g&amp;url=http://branch.motie.go.kr/appeal/appeal01_8.jsp&amp;psig=AFQjCNEt6y7w0wP_DcBdaqBbsFe9zZmwLA&amp;ust=1441338335664245" TargetMode="Externa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www.google.com/url?sa=i&amp;rct=j&amp;q=&amp;esrc=s&amp;frm=1&amp;source=images&amp;cd=&amp;cad=rja&amp;uact=8&amp;ved=0CAcQjRxqFQoTCNPYtL762ccCFQYVlAodQPwH4A&amp;url=http://branch.motie.go.kr/appeal/appeal01_1.jsp&amp;bvm=bv.101800829,d.dGo&amp;psig=AFQjCNGTH7v9inDE1g2Gbh4MHsgcFQCHYg&amp;ust=1441338462362899" TargetMode="Externa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Ch. 1 </a:t>
            </a:r>
            <a:r>
              <a:rPr lang="ko-KR" altLang="en-US" dirty="0" smtClean="0"/>
              <a:t>자원 개발 개요</a:t>
            </a:r>
            <a:endParaRPr 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19472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광업권 설정 출원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근거법령</a:t>
            </a:r>
            <a:r>
              <a:rPr lang="en-US" altLang="ko-KR" dirty="0" smtClean="0"/>
              <a:t>: </a:t>
            </a:r>
            <a:r>
              <a:rPr lang="ko-KR" altLang="en-US" dirty="0"/>
              <a:t>광업법 제</a:t>
            </a:r>
            <a:r>
              <a:rPr lang="en-US" altLang="ko-KR" dirty="0"/>
              <a:t>15</a:t>
            </a:r>
            <a:r>
              <a:rPr lang="ko-KR" altLang="en-US" dirty="0"/>
              <a:t>조 제</a:t>
            </a:r>
            <a:r>
              <a:rPr lang="en-US" altLang="ko-KR" dirty="0"/>
              <a:t>1</a:t>
            </a:r>
            <a:r>
              <a:rPr lang="ko-KR" altLang="en-US" dirty="0"/>
              <a:t>항</a:t>
            </a:r>
            <a:r>
              <a:rPr lang="en-US" altLang="ko-KR" dirty="0"/>
              <a:t>, </a:t>
            </a:r>
            <a:r>
              <a:rPr lang="ko-KR" altLang="en-US" dirty="0"/>
              <a:t>동법시행령 제</a:t>
            </a:r>
            <a:r>
              <a:rPr lang="en-US" altLang="ko-KR" dirty="0"/>
              <a:t>9</a:t>
            </a:r>
            <a:r>
              <a:rPr lang="ko-KR" altLang="en-US" dirty="0"/>
              <a:t>조 제</a:t>
            </a:r>
            <a:r>
              <a:rPr lang="en-US" altLang="ko-KR" dirty="0"/>
              <a:t>1</a:t>
            </a:r>
            <a:r>
              <a:rPr lang="ko-KR" altLang="en-US" dirty="0"/>
              <a:t>항</a:t>
            </a:r>
            <a:r>
              <a:rPr lang="en-US" altLang="ko-KR" dirty="0"/>
              <a:t>, </a:t>
            </a:r>
            <a:r>
              <a:rPr lang="ko-KR" altLang="en-US" dirty="0"/>
              <a:t>동법시행규칙 제</a:t>
            </a:r>
            <a:r>
              <a:rPr lang="en-US" altLang="ko-KR" dirty="0"/>
              <a:t>8</a:t>
            </a:r>
            <a:r>
              <a:rPr lang="ko-KR" altLang="en-US" dirty="0"/>
              <a:t>조 제</a:t>
            </a:r>
            <a:r>
              <a:rPr lang="en-US" altLang="ko-KR" dirty="0"/>
              <a:t>1</a:t>
            </a:r>
            <a:r>
              <a:rPr lang="ko-KR" altLang="en-US" dirty="0" smtClean="0"/>
              <a:t>항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민원인이 </a:t>
            </a:r>
            <a:r>
              <a:rPr lang="ko-KR" altLang="en-US" dirty="0" err="1" smtClean="0"/>
              <a:t>해야할</a:t>
            </a:r>
            <a:r>
              <a:rPr lang="ko-KR" altLang="en-US" dirty="0" smtClean="0"/>
              <a:t> 사항</a:t>
            </a:r>
            <a:endParaRPr lang="en-US" altLang="ko-KR" dirty="0" smtClean="0"/>
          </a:p>
          <a:p>
            <a:pPr lvl="2"/>
            <a:r>
              <a:rPr lang="en-US" dirty="0" smtClean="0"/>
              <a:t>1</a:t>
            </a:r>
            <a:r>
              <a:rPr lang="ko-KR" altLang="en-US" dirty="0" smtClean="0"/>
              <a:t>차 제출서류</a:t>
            </a:r>
            <a:endParaRPr lang="en-US" altLang="ko-KR" dirty="0" smtClean="0"/>
          </a:p>
          <a:p>
            <a:pPr lvl="3"/>
            <a:r>
              <a:rPr lang="ko-KR" altLang="en-US" dirty="0" smtClean="0"/>
              <a:t>구역도</a:t>
            </a:r>
            <a:r>
              <a:rPr lang="en-US" altLang="ko-KR" dirty="0" smtClean="0"/>
              <a:t>(50,000:1, 25,000:1)</a:t>
            </a:r>
          </a:p>
          <a:p>
            <a:pPr lvl="3"/>
            <a:r>
              <a:rPr lang="ko-KR" altLang="en-US" dirty="0" err="1" smtClean="0"/>
              <a:t>광상에</a:t>
            </a:r>
            <a:r>
              <a:rPr lang="ko-KR" altLang="en-US" dirty="0" smtClean="0"/>
              <a:t> 관한 설명서</a:t>
            </a:r>
            <a:endParaRPr lang="en-US" altLang="ko-KR" dirty="0" smtClean="0"/>
          </a:p>
          <a:p>
            <a:pPr lvl="3"/>
            <a:r>
              <a:rPr lang="ko-KR" altLang="en-US" dirty="0" smtClean="0"/>
              <a:t>매장량보고서</a:t>
            </a:r>
            <a:r>
              <a:rPr lang="en-US" altLang="ko-KR" dirty="0" smtClean="0"/>
              <a:t>(</a:t>
            </a:r>
            <a:r>
              <a:rPr lang="ko-KR" altLang="en-US" dirty="0" smtClean="0"/>
              <a:t>채굴권 설정 </a:t>
            </a:r>
            <a:r>
              <a:rPr lang="ko-KR" altLang="en-US" dirty="0" err="1" smtClean="0"/>
              <a:t>출원시</a:t>
            </a:r>
            <a:r>
              <a:rPr lang="en-US" altLang="ko-KR" dirty="0" smtClean="0"/>
              <a:t>)</a:t>
            </a:r>
          </a:p>
          <a:p>
            <a:pPr lvl="3"/>
            <a:r>
              <a:rPr lang="ko-KR" altLang="en-US" dirty="0" smtClean="0"/>
              <a:t>광구도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부</a:t>
            </a:r>
            <a:r>
              <a:rPr lang="en-US" altLang="ko-KR" dirty="0" smtClean="0"/>
              <a:t>(</a:t>
            </a:r>
            <a:r>
              <a:rPr lang="ko-KR" altLang="en-US" dirty="0" smtClean="0"/>
              <a:t>채굴권 설정 </a:t>
            </a:r>
            <a:r>
              <a:rPr lang="ko-KR" altLang="en-US" dirty="0" err="1" smtClean="0"/>
              <a:t>출원시</a:t>
            </a:r>
            <a:r>
              <a:rPr lang="en-US" altLang="ko-KR" dirty="0" smtClean="0"/>
              <a:t>)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13011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 smtClean="0"/>
              <a:t>2</a:t>
            </a:r>
            <a:r>
              <a:rPr lang="ko-KR" altLang="en-US" dirty="0" smtClean="0"/>
              <a:t>차 제출서류</a:t>
            </a:r>
            <a:endParaRPr lang="en-US" altLang="ko-KR" dirty="0" smtClean="0"/>
          </a:p>
          <a:p>
            <a:pPr lvl="3"/>
            <a:r>
              <a:rPr lang="ko-KR" altLang="en-US" dirty="0" err="1" smtClean="0"/>
              <a:t>광상설명서</a:t>
            </a:r>
            <a:r>
              <a:rPr lang="ko-KR" altLang="en-US" dirty="0" smtClean="0"/>
              <a:t> </a:t>
            </a:r>
            <a:r>
              <a:rPr lang="en-US" altLang="ko-KR" dirty="0" smtClean="0"/>
              <a:t>1</a:t>
            </a:r>
            <a:r>
              <a:rPr lang="ko-KR" altLang="en-US" dirty="0" smtClean="0"/>
              <a:t>부</a:t>
            </a:r>
            <a:r>
              <a:rPr lang="en-US" altLang="ko-KR" dirty="0" smtClean="0"/>
              <a:t>(</a:t>
            </a:r>
            <a:r>
              <a:rPr lang="ko-KR" altLang="en-US" dirty="0" smtClean="0"/>
              <a:t>출원일로부터 </a:t>
            </a:r>
            <a:r>
              <a:rPr lang="en-US" altLang="ko-KR" dirty="0" smtClean="0"/>
              <a:t>6</a:t>
            </a:r>
            <a:r>
              <a:rPr lang="ko-KR" altLang="en-US" dirty="0" smtClean="0"/>
              <a:t>개월 이내</a:t>
            </a:r>
            <a:r>
              <a:rPr lang="en-US" altLang="ko-KR" dirty="0" smtClean="0"/>
              <a:t>)</a:t>
            </a:r>
          </a:p>
          <a:p>
            <a:pPr lvl="3"/>
            <a:r>
              <a:rPr lang="ko-KR" altLang="en-US" dirty="0" smtClean="0"/>
              <a:t>광물채굴지점을 명시한 구역도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부</a:t>
            </a:r>
            <a:r>
              <a:rPr lang="en-US" altLang="ko-KR" dirty="0" smtClean="0"/>
              <a:t>(50,000:1 </a:t>
            </a:r>
            <a:r>
              <a:rPr lang="ko-KR" altLang="en-US" dirty="0" smtClean="0"/>
              <a:t>또는 </a:t>
            </a:r>
            <a:r>
              <a:rPr lang="en-US" altLang="ko-KR" dirty="0" smtClean="0"/>
              <a:t>25,000:1)</a:t>
            </a:r>
          </a:p>
          <a:p>
            <a:pPr lvl="2"/>
            <a:r>
              <a:rPr lang="ko-KR" altLang="en-US" dirty="0" smtClean="0"/>
              <a:t>수수료 납부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31193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err="1" smtClean="0"/>
              <a:t>광상설명서</a:t>
            </a:r>
            <a:endParaRPr lang="en-US" altLang="ko-KR" dirty="0" smtClean="0"/>
          </a:p>
          <a:p>
            <a:pPr lvl="1"/>
            <a:r>
              <a:rPr lang="ko-KR" altLang="en-US" dirty="0"/>
              <a:t>광업권을 설정하고자 하는 지역에 분포되어 있는 광물의 생성과정이나 지질상태 및 부존상태 등을 </a:t>
            </a:r>
            <a:r>
              <a:rPr lang="ko-KR" altLang="en-US" dirty="0" smtClean="0"/>
              <a:t>상세히 </a:t>
            </a:r>
            <a:r>
              <a:rPr lang="ko-KR" altLang="en-US" dirty="0"/>
              <a:t>기록한 </a:t>
            </a:r>
            <a:r>
              <a:rPr lang="ko-KR" altLang="en-US" dirty="0" smtClean="0"/>
              <a:t>문서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작성자 자격 기준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국가 지방자치단체의 기관 또는 </a:t>
            </a:r>
            <a:r>
              <a:rPr lang="ko-KR" altLang="en-US" dirty="0" err="1" smtClean="0"/>
              <a:t>산업통산자원부장관이이정하는</a:t>
            </a:r>
            <a:r>
              <a:rPr lang="ko-KR" altLang="en-US" dirty="0" smtClean="0"/>
              <a:t> 기관</a:t>
            </a:r>
            <a:endParaRPr lang="en-US" altLang="ko-KR" dirty="0" smtClean="0"/>
          </a:p>
          <a:p>
            <a:pPr lvl="3"/>
            <a:r>
              <a:rPr lang="ko-KR" altLang="en-US" dirty="0" smtClean="0"/>
              <a:t>한국지질자원연구원</a:t>
            </a:r>
            <a:endParaRPr lang="en-US" altLang="ko-KR" dirty="0" smtClean="0"/>
          </a:p>
          <a:p>
            <a:pPr lvl="3"/>
            <a:r>
              <a:rPr lang="ko-KR" altLang="en-US" dirty="0" smtClean="0"/>
              <a:t>한국광물자원공사</a:t>
            </a:r>
            <a:endParaRPr lang="en-US" altLang="ko-KR" dirty="0" smtClean="0"/>
          </a:p>
          <a:p>
            <a:pPr lvl="3"/>
            <a:r>
              <a:rPr lang="ko-KR" altLang="en-US" dirty="0" smtClean="0"/>
              <a:t>대한석탄공</a:t>
            </a:r>
            <a:r>
              <a:rPr lang="ko-KR" altLang="en-US" dirty="0"/>
              <a:t>사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26541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2"/>
            <a:r>
              <a:rPr lang="ko-KR" altLang="en-US" dirty="0" err="1" smtClean="0"/>
              <a:t>국가자격기술법에</a:t>
            </a:r>
            <a:r>
              <a:rPr lang="ko-KR" altLang="en-US" dirty="0" smtClean="0"/>
              <a:t> 따른 광업 자원 분야 기술사 또는 국토 개발 분야 지반 및 지질 기술사</a:t>
            </a:r>
            <a:endParaRPr lang="en-US" altLang="ko-KR" dirty="0" smtClean="0"/>
          </a:p>
          <a:p>
            <a:pPr lvl="2"/>
            <a:r>
              <a:rPr lang="ko-KR" altLang="en-US" dirty="0" err="1"/>
              <a:t>국가자격기술법에</a:t>
            </a:r>
            <a:r>
              <a:rPr lang="ko-KR" altLang="en-US" dirty="0"/>
              <a:t> </a:t>
            </a:r>
            <a:r>
              <a:rPr lang="ko-KR" altLang="en-US" dirty="0" smtClean="0"/>
              <a:t>따른 광산 보안 기사 또는  응용지질기사 자격을 소지한 자로 제 </a:t>
            </a:r>
            <a:r>
              <a:rPr lang="en-US" altLang="ko-KR" dirty="0" smtClean="0"/>
              <a:t>1</a:t>
            </a:r>
            <a:r>
              <a:rPr lang="ko-KR" altLang="en-US" dirty="0" smtClean="0"/>
              <a:t>호의 기관에서 </a:t>
            </a:r>
            <a:r>
              <a:rPr lang="ko-KR" altLang="en-US" dirty="0" err="1" smtClean="0"/>
              <a:t>광상</a:t>
            </a:r>
            <a:r>
              <a:rPr lang="ko-KR" altLang="en-US" dirty="0" smtClean="0"/>
              <a:t> 조사 업무에 </a:t>
            </a:r>
            <a:r>
              <a:rPr lang="en-US" altLang="ko-KR" dirty="0" smtClean="0"/>
              <a:t>2</a:t>
            </a:r>
            <a:r>
              <a:rPr lang="ko-KR" altLang="en-US" dirty="0" smtClean="0"/>
              <a:t>년 이상 종사한자</a:t>
            </a:r>
            <a:endParaRPr lang="en-US" altLang="ko-KR" dirty="0" smtClean="0"/>
          </a:p>
          <a:p>
            <a:pPr lvl="2"/>
            <a:r>
              <a:rPr lang="ko-KR" altLang="en-US" dirty="0" err="1"/>
              <a:t>국가자격기술법에</a:t>
            </a:r>
            <a:r>
              <a:rPr lang="ko-KR" altLang="en-US" dirty="0"/>
              <a:t> </a:t>
            </a:r>
            <a:r>
              <a:rPr lang="ko-KR" altLang="en-US" dirty="0" smtClean="0"/>
              <a:t>따른 광산보안산업기사 자격을 소지한 사람으로서 제 </a:t>
            </a:r>
            <a:r>
              <a:rPr lang="en-US" altLang="ko-KR" dirty="0" smtClean="0"/>
              <a:t>1</a:t>
            </a:r>
            <a:r>
              <a:rPr lang="ko-KR" altLang="en-US" dirty="0" smtClean="0"/>
              <a:t>호의 기관에서 </a:t>
            </a:r>
            <a:r>
              <a:rPr lang="ko-KR" altLang="en-US" dirty="0" err="1" smtClean="0"/>
              <a:t>광상</a:t>
            </a:r>
            <a:r>
              <a:rPr lang="ko-KR" altLang="en-US" dirty="0" smtClean="0"/>
              <a:t> 조사 업무에 </a:t>
            </a:r>
            <a:r>
              <a:rPr lang="en-US" altLang="ko-KR" dirty="0" smtClean="0"/>
              <a:t>5</a:t>
            </a:r>
            <a:r>
              <a:rPr lang="ko-KR" altLang="en-US" dirty="0" smtClean="0"/>
              <a:t>년 이상 근무한 자</a:t>
            </a:r>
            <a:endParaRPr lang="en-US" altLang="ko-KR" dirty="0" smtClean="0"/>
          </a:p>
          <a:p>
            <a:pPr lvl="2"/>
            <a:r>
              <a:rPr lang="ko-KR" altLang="en-US" dirty="0" err="1" smtClean="0"/>
              <a:t>공업직</a:t>
            </a:r>
            <a:r>
              <a:rPr lang="en-US" altLang="ko-KR" dirty="0" smtClean="0"/>
              <a:t>(</a:t>
            </a:r>
            <a:r>
              <a:rPr lang="ko-KR" altLang="en-US" dirty="0" smtClean="0"/>
              <a:t>자원직류만</a:t>
            </a:r>
            <a:r>
              <a:rPr lang="en-US" altLang="ko-KR" dirty="0" smtClean="0"/>
              <a:t>) </a:t>
            </a:r>
            <a:r>
              <a:rPr lang="ko-KR" altLang="en-US" dirty="0" smtClean="0"/>
              <a:t>공무원으로 광업행정 업무에 </a:t>
            </a:r>
            <a:r>
              <a:rPr lang="en-US" altLang="ko-KR" dirty="0" smtClean="0"/>
              <a:t>10</a:t>
            </a:r>
            <a:r>
              <a:rPr lang="ko-KR" altLang="en-US" dirty="0" smtClean="0"/>
              <a:t>년 이상 종사하였던 사람으로서 </a:t>
            </a:r>
            <a:r>
              <a:rPr lang="ko-KR" altLang="en-US" dirty="0" err="1" smtClean="0"/>
              <a:t>광상</a:t>
            </a:r>
            <a:r>
              <a:rPr lang="ko-KR" altLang="en-US" dirty="0" smtClean="0"/>
              <a:t> 조사 업무에 전문 지식과 능력이 있다고 산업통상자원부 장관이 인정한 사람</a:t>
            </a:r>
            <a:r>
              <a:rPr lang="en-US" altLang="ko-KR" dirty="0" smtClean="0"/>
              <a:t>.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83645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광업 행정 체계</a:t>
            </a:r>
            <a:endParaRPr lang="en-US" dirty="0"/>
          </a:p>
        </p:txBody>
      </p:sp>
      <p:pic>
        <p:nvPicPr>
          <p:cNvPr id="2050" name="Picture 2" descr="http://branch.motie.go.kr/images/appeal/gui_img02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564904"/>
            <a:ext cx="7388021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71231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광물 생산 절차</a:t>
            </a:r>
            <a:endParaRPr lang="en-US" dirty="0"/>
          </a:p>
        </p:txBody>
      </p:sp>
      <p:pic>
        <p:nvPicPr>
          <p:cNvPr id="3076" name="Picture 4" descr="http://branch.motie.go.kr/images/appeal/gui_img01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492896"/>
            <a:ext cx="7937918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69708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5" y="476672"/>
            <a:ext cx="5488809" cy="5955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36351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ko-KR" altLang="en-US" dirty="0" smtClean="0"/>
              <a:t>법정광물</a:t>
            </a:r>
            <a:r>
              <a:rPr lang="en-US" altLang="ko-KR" dirty="0" smtClean="0"/>
              <a:t>(</a:t>
            </a:r>
            <a:r>
              <a:rPr lang="ko-KR" altLang="en-US" dirty="0" smtClean="0"/>
              <a:t>광업법 제</a:t>
            </a:r>
            <a:r>
              <a:rPr lang="en-US" altLang="ko-KR" dirty="0" smtClean="0"/>
              <a:t>3</a:t>
            </a:r>
            <a:r>
              <a:rPr lang="ko-KR" altLang="en-US" dirty="0" smtClean="0"/>
              <a:t>조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항</a:t>
            </a:r>
            <a:r>
              <a:rPr lang="en-US" altLang="ko-KR" dirty="0" smtClean="0"/>
              <a:t>)</a:t>
            </a:r>
          </a:p>
          <a:p>
            <a:pPr lvl="1"/>
            <a:r>
              <a:rPr lang="en-US" altLang="ko-KR" dirty="0"/>
              <a:t>"</a:t>
            </a:r>
            <a:r>
              <a:rPr lang="ko-KR" altLang="en-US" dirty="0"/>
              <a:t>광물</a:t>
            </a:r>
            <a:r>
              <a:rPr lang="en-US" altLang="ko-KR" dirty="0"/>
              <a:t>"</a:t>
            </a:r>
            <a:r>
              <a:rPr lang="ko-KR" altLang="en-US" dirty="0"/>
              <a:t>이란 금광</a:t>
            </a:r>
            <a:r>
              <a:rPr lang="en-US" altLang="ko-KR" dirty="0"/>
              <a:t>, </a:t>
            </a:r>
            <a:r>
              <a:rPr lang="ko-KR" altLang="en-US" dirty="0"/>
              <a:t>은광</a:t>
            </a:r>
            <a:r>
              <a:rPr lang="en-US" altLang="ko-KR" dirty="0"/>
              <a:t>, </a:t>
            </a:r>
            <a:r>
              <a:rPr lang="ko-KR" altLang="en-US" dirty="0" err="1"/>
              <a:t>백금광</a:t>
            </a:r>
            <a:r>
              <a:rPr lang="en-US" altLang="ko-KR" dirty="0"/>
              <a:t>, </a:t>
            </a:r>
            <a:r>
              <a:rPr lang="ko-KR" altLang="en-US" dirty="0"/>
              <a:t>동광</a:t>
            </a:r>
            <a:r>
              <a:rPr lang="en-US" altLang="ko-KR" dirty="0"/>
              <a:t>, </a:t>
            </a:r>
            <a:r>
              <a:rPr lang="ko-KR" altLang="en-US" dirty="0" err="1"/>
              <a:t>연광</a:t>
            </a:r>
            <a:r>
              <a:rPr lang="en-US" altLang="ko-KR" dirty="0"/>
              <a:t>(</a:t>
            </a:r>
            <a:r>
              <a:rPr lang="ko-KR" altLang="en-US" dirty="0" err="1"/>
              <a:t>鉛鑛</a:t>
            </a:r>
            <a:r>
              <a:rPr lang="en-US" altLang="ko-KR" dirty="0"/>
              <a:t>), </a:t>
            </a:r>
            <a:r>
              <a:rPr lang="ko-KR" altLang="en-US" dirty="0"/>
              <a:t>아연광</a:t>
            </a:r>
            <a:r>
              <a:rPr lang="en-US" altLang="ko-KR" dirty="0"/>
              <a:t>, </a:t>
            </a:r>
            <a:r>
              <a:rPr lang="ko-KR" altLang="en-US" dirty="0" err="1"/>
              <a:t>창연광</a:t>
            </a:r>
            <a:r>
              <a:rPr lang="en-US" altLang="ko-KR" dirty="0"/>
              <a:t>(</a:t>
            </a:r>
            <a:r>
              <a:rPr lang="ko-KR" altLang="en-US" dirty="0" err="1"/>
              <a:t>蒼鉛鑛</a:t>
            </a:r>
            <a:r>
              <a:rPr lang="en-US" altLang="ko-KR" dirty="0"/>
              <a:t>), </a:t>
            </a:r>
            <a:r>
              <a:rPr lang="ko-KR" altLang="en-US" dirty="0" err="1"/>
              <a:t>주석광</a:t>
            </a:r>
            <a:r>
              <a:rPr lang="en-US" altLang="ko-KR" dirty="0"/>
              <a:t>(</a:t>
            </a:r>
            <a:r>
              <a:rPr lang="ko-KR" altLang="en-US" dirty="0" err="1"/>
              <a:t>朱錫鑛</a:t>
            </a:r>
            <a:r>
              <a:rPr lang="en-US" altLang="ko-KR" dirty="0"/>
              <a:t>), </a:t>
            </a:r>
            <a:r>
              <a:rPr lang="ko-KR" altLang="en-US" dirty="0" err="1"/>
              <a:t>안티몬광</a:t>
            </a:r>
            <a:r>
              <a:rPr lang="en-US" altLang="ko-KR" dirty="0"/>
              <a:t>, </a:t>
            </a:r>
            <a:r>
              <a:rPr lang="ko-KR" altLang="en-US" dirty="0" err="1"/>
              <a:t>수은광</a:t>
            </a:r>
            <a:r>
              <a:rPr lang="en-US" altLang="ko-KR" dirty="0"/>
              <a:t>, </a:t>
            </a:r>
            <a:r>
              <a:rPr lang="ko-KR" altLang="en-US" dirty="0"/>
              <a:t>철광</a:t>
            </a:r>
            <a:r>
              <a:rPr lang="en-US" altLang="ko-KR" dirty="0"/>
              <a:t>, </a:t>
            </a:r>
            <a:r>
              <a:rPr lang="ko-KR" altLang="en-US" dirty="0"/>
              <a:t>크롬철광</a:t>
            </a:r>
            <a:r>
              <a:rPr lang="en-US" altLang="ko-KR" dirty="0"/>
              <a:t>, </a:t>
            </a:r>
            <a:r>
              <a:rPr lang="ko-KR" altLang="en-US" dirty="0"/>
              <a:t>티탄철광</a:t>
            </a:r>
            <a:r>
              <a:rPr lang="en-US" altLang="ko-KR" dirty="0"/>
              <a:t>, </a:t>
            </a:r>
            <a:r>
              <a:rPr lang="ko-KR" altLang="en-US" dirty="0"/>
              <a:t>유화철광</a:t>
            </a:r>
            <a:r>
              <a:rPr lang="en-US" altLang="ko-KR" dirty="0"/>
              <a:t>(</a:t>
            </a:r>
            <a:r>
              <a:rPr lang="ko-KR" altLang="en-US" dirty="0"/>
              <a:t>硫化鐵鑛</a:t>
            </a:r>
            <a:r>
              <a:rPr lang="en-US" altLang="ko-KR" dirty="0"/>
              <a:t>), </a:t>
            </a:r>
            <a:r>
              <a:rPr lang="ko-KR" altLang="en-US" dirty="0" err="1"/>
              <a:t>망간광</a:t>
            </a:r>
            <a:r>
              <a:rPr lang="en-US" altLang="ko-KR" dirty="0"/>
              <a:t>, </a:t>
            </a:r>
            <a:r>
              <a:rPr lang="ko-KR" altLang="en-US" dirty="0" err="1"/>
              <a:t>니켈광</a:t>
            </a:r>
            <a:r>
              <a:rPr lang="en-US" altLang="ko-KR" dirty="0"/>
              <a:t>, </a:t>
            </a:r>
            <a:r>
              <a:rPr lang="ko-KR" altLang="en-US" dirty="0" err="1"/>
              <a:t>코발트광</a:t>
            </a:r>
            <a:r>
              <a:rPr lang="en-US" altLang="ko-KR" dirty="0"/>
              <a:t>, </a:t>
            </a:r>
            <a:r>
              <a:rPr lang="ko-KR" altLang="en-US" dirty="0" err="1"/>
              <a:t>텅스텐광</a:t>
            </a:r>
            <a:r>
              <a:rPr lang="en-US" altLang="ko-KR" dirty="0"/>
              <a:t>, </a:t>
            </a:r>
            <a:r>
              <a:rPr lang="ko-KR" altLang="en-US" dirty="0" err="1"/>
              <a:t>몰리브덴광</a:t>
            </a:r>
            <a:r>
              <a:rPr lang="en-US" altLang="ko-KR" dirty="0"/>
              <a:t>, </a:t>
            </a:r>
            <a:r>
              <a:rPr lang="ko-KR" altLang="en-US" dirty="0" err="1"/>
              <a:t>비소광</a:t>
            </a:r>
            <a:r>
              <a:rPr lang="en-US" altLang="ko-KR" dirty="0"/>
              <a:t>(</a:t>
            </a:r>
            <a:r>
              <a:rPr lang="ko-KR" altLang="en-US" dirty="0" err="1"/>
              <a:t>砒素鑛</a:t>
            </a:r>
            <a:r>
              <a:rPr lang="en-US" altLang="ko-KR" dirty="0"/>
              <a:t>), </a:t>
            </a:r>
            <a:r>
              <a:rPr lang="ko-KR" altLang="en-US" dirty="0"/>
              <a:t>인광</a:t>
            </a:r>
            <a:r>
              <a:rPr lang="en-US" altLang="ko-KR" dirty="0"/>
              <a:t>(</a:t>
            </a:r>
            <a:r>
              <a:rPr lang="ko-KR" altLang="en-US"/>
              <a:t>燐鑛</a:t>
            </a:r>
            <a:r>
              <a:rPr lang="en-US" altLang="ko-KR" dirty="0"/>
              <a:t>), </a:t>
            </a:r>
            <a:r>
              <a:rPr lang="ko-KR" altLang="en-US" dirty="0" err="1"/>
              <a:t>붕소광</a:t>
            </a:r>
            <a:r>
              <a:rPr lang="en-US" altLang="ko-KR" dirty="0"/>
              <a:t>(</a:t>
            </a:r>
            <a:r>
              <a:rPr lang="ko-KR" altLang="en-US" dirty="0" err="1"/>
              <a:t>硼素鑛</a:t>
            </a:r>
            <a:r>
              <a:rPr lang="en-US" altLang="ko-KR" dirty="0"/>
              <a:t>), </a:t>
            </a:r>
            <a:r>
              <a:rPr lang="ko-KR" altLang="en-US" dirty="0"/>
              <a:t>보크사이트</a:t>
            </a:r>
            <a:r>
              <a:rPr lang="en-US" altLang="ko-KR" dirty="0"/>
              <a:t>, </a:t>
            </a:r>
            <a:r>
              <a:rPr lang="ko-KR" altLang="en-US" dirty="0" err="1"/>
              <a:t>마그네사이트</a:t>
            </a:r>
            <a:r>
              <a:rPr lang="en-US" altLang="ko-KR" dirty="0"/>
              <a:t>, </a:t>
            </a:r>
            <a:r>
              <a:rPr lang="ko-KR" altLang="en-US" dirty="0"/>
              <a:t>석탄</a:t>
            </a:r>
            <a:r>
              <a:rPr lang="en-US" altLang="ko-KR" dirty="0"/>
              <a:t>, </a:t>
            </a:r>
            <a:r>
              <a:rPr lang="ko-KR" altLang="en-US" dirty="0"/>
              <a:t>흑연</a:t>
            </a:r>
            <a:r>
              <a:rPr lang="en-US" altLang="ko-KR" dirty="0"/>
              <a:t>, </a:t>
            </a:r>
            <a:r>
              <a:rPr lang="ko-KR" altLang="en-US" dirty="0"/>
              <a:t>금강석</a:t>
            </a:r>
            <a:r>
              <a:rPr lang="en-US" altLang="ko-KR" dirty="0"/>
              <a:t>, </a:t>
            </a:r>
            <a:r>
              <a:rPr lang="ko-KR" altLang="en-US" dirty="0"/>
              <a:t>석유</a:t>
            </a:r>
            <a:r>
              <a:rPr lang="en-US" altLang="ko-KR" dirty="0"/>
              <a:t>(</a:t>
            </a:r>
            <a:r>
              <a:rPr lang="ko-KR" altLang="en-US" dirty="0"/>
              <a:t>천연피치 및 가연성 천연가스를 포함한다</a:t>
            </a:r>
            <a:r>
              <a:rPr lang="en-US" altLang="ko-KR" dirty="0"/>
              <a:t>), </a:t>
            </a:r>
            <a:r>
              <a:rPr lang="ko-KR" altLang="en-US" dirty="0"/>
              <a:t>운모</a:t>
            </a:r>
            <a:r>
              <a:rPr lang="en-US" altLang="ko-KR" dirty="0"/>
              <a:t>[</a:t>
            </a:r>
            <a:r>
              <a:rPr lang="ko-KR" altLang="en-US" dirty="0" err="1"/>
              <a:t>견운모</a:t>
            </a:r>
            <a:r>
              <a:rPr lang="en-US" altLang="ko-KR" dirty="0"/>
              <a:t>(</a:t>
            </a:r>
            <a:r>
              <a:rPr lang="ko-KR" altLang="en-US" dirty="0" err="1"/>
              <a:t>絹雲母</a:t>
            </a:r>
            <a:r>
              <a:rPr lang="en-US" altLang="ko-KR" dirty="0"/>
              <a:t>) </a:t>
            </a:r>
            <a:r>
              <a:rPr lang="ko-KR" altLang="en-US" dirty="0"/>
              <a:t>및 </a:t>
            </a:r>
            <a:r>
              <a:rPr lang="ko-KR" altLang="en-US" dirty="0" err="1"/>
              <a:t>질석</a:t>
            </a:r>
            <a:r>
              <a:rPr lang="en-US" altLang="ko-KR" dirty="0"/>
              <a:t>(</a:t>
            </a:r>
            <a:r>
              <a:rPr lang="ko-KR" altLang="en-US" dirty="0" err="1"/>
              <a:t>蛭石</a:t>
            </a:r>
            <a:r>
              <a:rPr lang="en-US" altLang="ko-KR" dirty="0"/>
              <a:t>)</a:t>
            </a:r>
            <a:r>
              <a:rPr lang="ko-KR" altLang="en-US" dirty="0"/>
              <a:t>을 포함한다</a:t>
            </a:r>
            <a:r>
              <a:rPr lang="en-US" altLang="ko-KR" dirty="0"/>
              <a:t>], </a:t>
            </a:r>
            <a:r>
              <a:rPr lang="ko-KR" altLang="en-US" dirty="0"/>
              <a:t>유황</a:t>
            </a:r>
            <a:r>
              <a:rPr lang="en-US" altLang="ko-KR" dirty="0"/>
              <a:t>, </a:t>
            </a:r>
            <a:r>
              <a:rPr lang="ko-KR" altLang="en-US" dirty="0"/>
              <a:t>석고</a:t>
            </a:r>
            <a:r>
              <a:rPr lang="en-US" altLang="ko-KR" dirty="0"/>
              <a:t>(</a:t>
            </a:r>
            <a:r>
              <a:rPr lang="ko-KR" altLang="en-US" dirty="0"/>
              <a:t>石膏</a:t>
            </a:r>
            <a:r>
              <a:rPr lang="en-US" altLang="ko-KR" dirty="0"/>
              <a:t>), </a:t>
            </a:r>
            <a:r>
              <a:rPr lang="ko-KR" altLang="en-US" dirty="0" err="1"/>
              <a:t>납석</a:t>
            </a:r>
            <a:r>
              <a:rPr lang="en-US" altLang="ko-KR" dirty="0"/>
              <a:t>(</a:t>
            </a:r>
            <a:r>
              <a:rPr lang="ko-KR" altLang="en-US" dirty="0" err="1"/>
              <a:t>蠟石</a:t>
            </a:r>
            <a:r>
              <a:rPr lang="en-US" altLang="ko-KR" dirty="0"/>
              <a:t>), </a:t>
            </a:r>
            <a:r>
              <a:rPr lang="ko-KR" altLang="en-US" dirty="0"/>
              <a:t>활석</a:t>
            </a:r>
            <a:r>
              <a:rPr lang="en-US" altLang="ko-KR" dirty="0"/>
              <a:t>(</a:t>
            </a:r>
            <a:r>
              <a:rPr lang="ko-KR" altLang="en-US" dirty="0"/>
              <a:t>滑石</a:t>
            </a:r>
            <a:r>
              <a:rPr lang="en-US" altLang="ko-KR" dirty="0"/>
              <a:t>), </a:t>
            </a:r>
            <a:r>
              <a:rPr lang="ko-KR" altLang="en-US" dirty="0"/>
              <a:t>홍주석</a:t>
            </a:r>
            <a:r>
              <a:rPr lang="en-US" altLang="ko-KR" dirty="0"/>
              <a:t>[</a:t>
            </a:r>
            <a:r>
              <a:rPr lang="ko-KR" altLang="en-US" dirty="0"/>
              <a:t>홍주석</a:t>
            </a:r>
            <a:r>
              <a:rPr lang="en-US" altLang="ko-KR" dirty="0"/>
              <a:t>. </a:t>
            </a:r>
            <a:r>
              <a:rPr lang="ko-KR" altLang="en-US" dirty="0" err="1"/>
              <a:t>규선석</a:t>
            </a:r>
            <a:r>
              <a:rPr lang="en-US" altLang="ko-KR" dirty="0"/>
              <a:t>(</a:t>
            </a:r>
            <a:r>
              <a:rPr lang="ko-KR" altLang="en-US" dirty="0" err="1"/>
              <a:t>硅線石</a:t>
            </a:r>
            <a:r>
              <a:rPr lang="en-US" altLang="ko-KR" dirty="0"/>
              <a:t>) </a:t>
            </a:r>
            <a:r>
              <a:rPr lang="ko-KR" altLang="en-US" dirty="0"/>
              <a:t>및 남정석</a:t>
            </a:r>
            <a:r>
              <a:rPr lang="en-US" altLang="ko-KR" dirty="0"/>
              <a:t>(</a:t>
            </a:r>
            <a:r>
              <a:rPr lang="ko-KR" altLang="en-US" dirty="0"/>
              <a:t>藍晶石</a:t>
            </a:r>
            <a:r>
              <a:rPr lang="en-US" altLang="ko-KR" dirty="0"/>
              <a:t>)</a:t>
            </a:r>
            <a:r>
              <a:rPr lang="ko-KR" altLang="en-US" dirty="0"/>
              <a:t>을 포함한다</a:t>
            </a:r>
            <a:r>
              <a:rPr lang="en-US" altLang="ko-KR" dirty="0"/>
              <a:t>], </a:t>
            </a:r>
            <a:r>
              <a:rPr lang="ko-KR" altLang="en-US" dirty="0"/>
              <a:t>형석</a:t>
            </a:r>
            <a:r>
              <a:rPr lang="en-US" altLang="ko-KR" dirty="0"/>
              <a:t>(</a:t>
            </a:r>
            <a:r>
              <a:rPr lang="ko-KR" altLang="en-US" dirty="0"/>
              <a:t>螢石</a:t>
            </a:r>
            <a:r>
              <a:rPr lang="en-US" altLang="ko-KR" dirty="0"/>
              <a:t>), </a:t>
            </a:r>
            <a:r>
              <a:rPr lang="ko-KR" altLang="en-US" dirty="0" err="1"/>
              <a:t>명반석</a:t>
            </a:r>
            <a:r>
              <a:rPr lang="en-US" altLang="ko-KR" dirty="0"/>
              <a:t>(</a:t>
            </a:r>
            <a:r>
              <a:rPr lang="ko-KR" altLang="en-US" dirty="0" err="1"/>
              <a:t>明礬石</a:t>
            </a:r>
            <a:r>
              <a:rPr lang="en-US" altLang="ko-KR" dirty="0"/>
              <a:t>), </a:t>
            </a:r>
            <a:r>
              <a:rPr lang="ko-KR" altLang="en-US" dirty="0" err="1"/>
              <a:t>중정석</a:t>
            </a:r>
            <a:r>
              <a:rPr lang="en-US" altLang="ko-KR" dirty="0"/>
              <a:t>(</a:t>
            </a:r>
            <a:r>
              <a:rPr lang="ko-KR" altLang="en-US" dirty="0" err="1"/>
              <a:t>重晶石</a:t>
            </a:r>
            <a:r>
              <a:rPr lang="en-US" altLang="ko-KR" dirty="0"/>
              <a:t>), </a:t>
            </a:r>
            <a:r>
              <a:rPr lang="ko-KR" altLang="en-US" dirty="0" err="1"/>
              <a:t>하석</a:t>
            </a:r>
            <a:r>
              <a:rPr lang="en-US" altLang="ko-KR" dirty="0"/>
              <a:t>(</a:t>
            </a:r>
            <a:r>
              <a:rPr lang="ko-KR" altLang="en-US" dirty="0" err="1"/>
              <a:t>霞石</a:t>
            </a:r>
            <a:r>
              <a:rPr lang="en-US" altLang="ko-KR" dirty="0"/>
              <a:t>), </a:t>
            </a:r>
            <a:r>
              <a:rPr lang="ko-KR" altLang="en-US" dirty="0" err="1"/>
              <a:t>규조토</a:t>
            </a:r>
            <a:r>
              <a:rPr lang="en-US" altLang="ko-KR" dirty="0"/>
              <a:t>(</a:t>
            </a:r>
            <a:r>
              <a:rPr lang="ko-KR" altLang="en-US" dirty="0" err="1"/>
              <a:t>硅藻土</a:t>
            </a:r>
            <a:r>
              <a:rPr lang="en-US" altLang="ko-KR" dirty="0"/>
              <a:t>), </a:t>
            </a:r>
            <a:r>
              <a:rPr lang="ko-KR" altLang="en-US" dirty="0"/>
              <a:t>장석</a:t>
            </a:r>
            <a:r>
              <a:rPr lang="en-US" altLang="ko-KR" dirty="0"/>
              <a:t>(</a:t>
            </a:r>
            <a:r>
              <a:rPr lang="ko-KR" altLang="en-US" dirty="0"/>
              <a:t>長石</a:t>
            </a:r>
            <a:r>
              <a:rPr lang="en-US" altLang="ko-KR" dirty="0"/>
              <a:t>), </a:t>
            </a:r>
            <a:r>
              <a:rPr lang="ko-KR" altLang="en-US" dirty="0" err="1"/>
              <a:t>불석</a:t>
            </a:r>
            <a:r>
              <a:rPr lang="en-US" altLang="ko-KR" dirty="0"/>
              <a:t>(</a:t>
            </a:r>
            <a:r>
              <a:rPr lang="ko-KR" altLang="en-US" dirty="0"/>
              <a:t>沸石</a:t>
            </a:r>
            <a:r>
              <a:rPr lang="en-US" altLang="ko-KR" dirty="0"/>
              <a:t>), </a:t>
            </a:r>
            <a:r>
              <a:rPr lang="ko-KR" altLang="en-US" dirty="0" err="1"/>
              <a:t>사문석</a:t>
            </a:r>
            <a:r>
              <a:rPr lang="en-US" altLang="ko-KR" dirty="0"/>
              <a:t>(</a:t>
            </a:r>
            <a:r>
              <a:rPr lang="ko-KR" altLang="en-US" dirty="0" err="1"/>
              <a:t>蛇紋石</a:t>
            </a:r>
            <a:r>
              <a:rPr lang="en-US" altLang="ko-KR" dirty="0"/>
              <a:t>), </a:t>
            </a:r>
            <a:r>
              <a:rPr lang="ko-KR" altLang="en-US" dirty="0"/>
              <a:t>수정</a:t>
            </a:r>
            <a:r>
              <a:rPr lang="en-US" altLang="ko-KR" dirty="0"/>
              <a:t>(</a:t>
            </a:r>
            <a:r>
              <a:rPr lang="ko-KR" altLang="en-US" dirty="0"/>
              <a:t>水晶</a:t>
            </a:r>
            <a:r>
              <a:rPr lang="en-US" altLang="ko-KR" dirty="0"/>
              <a:t>), </a:t>
            </a:r>
            <a:r>
              <a:rPr lang="ko-KR" altLang="en-US" dirty="0"/>
              <a:t>연옥</a:t>
            </a:r>
            <a:r>
              <a:rPr lang="en-US" altLang="ko-KR" dirty="0"/>
              <a:t>(</a:t>
            </a:r>
            <a:r>
              <a:rPr lang="ko-KR" altLang="en-US" dirty="0"/>
              <a:t>軟玉</a:t>
            </a:r>
            <a:r>
              <a:rPr lang="en-US" altLang="ko-KR" dirty="0"/>
              <a:t>), </a:t>
            </a:r>
            <a:r>
              <a:rPr lang="ko-KR" altLang="en-US" dirty="0"/>
              <a:t>고령토</a:t>
            </a:r>
            <a:r>
              <a:rPr lang="en-US" altLang="ko-KR" dirty="0"/>
              <a:t>[</a:t>
            </a:r>
            <a:r>
              <a:rPr lang="ko-KR" altLang="en-US" dirty="0"/>
              <a:t>도석</a:t>
            </a:r>
            <a:r>
              <a:rPr lang="en-US" altLang="ko-KR" dirty="0"/>
              <a:t>(</a:t>
            </a:r>
            <a:r>
              <a:rPr lang="ko-KR" altLang="en-US" dirty="0"/>
              <a:t>陶石</a:t>
            </a:r>
            <a:r>
              <a:rPr lang="en-US" altLang="ko-KR" dirty="0"/>
              <a:t>), </a:t>
            </a:r>
            <a:r>
              <a:rPr lang="ko-KR" altLang="en-US" dirty="0" err="1"/>
              <a:t>벤토나이트</a:t>
            </a:r>
            <a:r>
              <a:rPr lang="en-US" altLang="ko-KR" dirty="0"/>
              <a:t>, </a:t>
            </a:r>
            <a:r>
              <a:rPr lang="ko-KR" altLang="en-US" dirty="0"/>
              <a:t>산성백토</a:t>
            </a:r>
            <a:r>
              <a:rPr lang="en-US" altLang="ko-KR" dirty="0"/>
              <a:t>(</a:t>
            </a:r>
            <a:r>
              <a:rPr lang="ko-KR" altLang="en-US" dirty="0"/>
              <a:t>酸性白土</a:t>
            </a:r>
            <a:r>
              <a:rPr lang="en-US" altLang="ko-KR" dirty="0"/>
              <a:t>), </a:t>
            </a:r>
            <a:r>
              <a:rPr lang="ko-KR" altLang="en-US" dirty="0" err="1"/>
              <a:t>와목점토</a:t>
            </a:r>
            <a:r>
              <a:rPr lang="en-US" altLang="ko-KR" dirty="0"/>
              <a:t>(</a:t>
            </a:r>
            <a:r>
              <a:rPr lang="ko-KR" altLang="en-US" dirty="0" err="1"/>
              <a:t>蛙目粘土</a:t>
            </a:r>
            <a:r>
              <a:rPr lang="en-US" altLang="ko-KR" dirty="0"/>
              <a:t>), </a:t>
            </a:r>
            <a:r>
              <a:rPr lang="ko-KR" altLang="en-US" dirty="0" err="1"/>
              <a:t>목절점토</a:t>
            </a:r>
            <a:r>
              <a:rPr lang="en-US" altLang="ko-KR" dirty="0"/>
              <a:t>(</a:t>
            </a:r>
            <a:r>
              <a:rPr lang="ko-KR" altLang="en-US" dirty="0" err="1"/>
              <a:t>木節粘土</a:t>
            </a:r>
            <a:r>
              <a:rPr lang="en-US" altLang="ko-KR" dirty="0"/>
              <a:t>) </a:t>
            </a:r>
            <a:r>
              <a:rPr lang="ko-KR" altLang="en-US" dirty="0"/>
              <a:t>및 </a:t>
            </a:r>
            <a:r>
              <a:rPr lang="ko-KR" altLang="en-US" dirty="0" err="1"/>
              <a:t>반토혈암</a:t>
            </a:r>
            <a:r>
              <a:rPr lang="en-US" altLang="ko-KR" dirty="0"/>
              <a:t>(</a:t>
            </a:r>
            <a:r>
              <a:rPr lang="ko-KR" altLang="en-US" dirty="0" err="1"/>
              <a:t>礬土頁岩</a:t>
            </a:r>
            <a:r>
              <a:rPr lang="en-US" altLang="ko-KR" dirty="0"/>
              <a:t>)</a:t>
            </a:r>
            <a:r>
              <a:rPr lang="ko-KR" altLang="en-US" dirty="0"/>
              <a:t>을 포함한다</a:t>
            </a:r>
            <a:r>
              <a:rPr lang="en-US" altLang="ko-KR" dirty="0"/>
              <a:t>], </a:t>
            </a:r>
            <a:r>
              <a:rPr lang="ko-KR" altLang="en-US" dirty="0"/>
              <a:t>석회석</a:t>
            </a:r>
            <a:r>
              <a:rPr lang="en-US" altLang="ko-KR" dirty="0"/>
              <a:t>[</a:t>
            </a:r>
            <a:r>
              <a:rPr lang="ko-KR" altLang="en-US" dirty="0"/>
              <a:t>백운석</a:t>
            </a:r>
            <a:r>
              <a:rPr lang="en-US" altLang="ko-KR" dirty="0"/>
              <a:t>(</a:t>
            </a:r>
            <a:r>
              <a:rPr lang="ko-KR" altLang="en-US" dirty="0"/>
              <a:t>白雲石</a:t>
            </a:r>
            <a:r>
              <a:rPr lang="en-US" altLang="ko-KR" dirty="0"/>
              <a:t>) </a:t>
            </a:r>
            <a:r>
              <a:rPr lang="ko-KR" altLang="en-US" dirty="0"/>
              <a:t>및 </a:t>
            </a:r>
            <a:r>
              <a:rPr lang="ko-KR" altLang="en-US" dirty="0" err="1"/>
              <a:t>규회석</a:t>
            </a:r>
            <a:r>
              <a:rPr lang="en-US" altLang="ko-KR" dirty="0"/>
              <a:t>(</a:t>
            </a:r>
            <a:r>
              <a:rPr lang="ko-KR" altLang="en-US" dirty="0" err="1"/>
              <a:t>硅灰石</a:t>
            </a:r>
            <a:r>
              <a:rPr lang="en-US" altLang="ko-KR" dirty="0"/>
              <a:t>)</a:t>
            </a:r>
            <a:r>
              <a:rPr lang="ko-KR" altLang="en-US" dirty="0"/>
              <a:t>을 포함한다</a:t>
            </a:r>
            <a:r>
              <a:rPr lang="en-US" altLang="ko-KR" dirty="0"/>
              <a:t>], </a:t>
            </a:r>
            <a:r>
              <a:rPr lang="ko-KR" altLang="en-US" dirty="0"/>
              <a:t>사금</a:t>
            </a:r>
            <a:r>
              <a:rPr lang="en-US" altLang="ko-KR" dirty="0"/>
              <a:t>(</a:t>
            </a:r>
            <a:r>
              <a:rPr lang="ko-KR" altLang="en-US" dirty="0" err="1"/>
              <a:t>砂金</a:t>
            </a:r>
            <a:r>
              <a:rPr lang="en-US" altLang="ko-KR" dirty="0"/>
              <a:t>), </a:t>
            </a:r>
            <a:r>
              <a:rPr lang="ko-KR" altLang="en-US" dirty="0"/>
              <a:t>규석</a:t>
            </a:r>
            <a:r>
              <a:rPr lang="en-US" altLang="ko-KR" dirty="0"/>
              <a:t>, </a:t>
            </a:r>
            <a:r>
              <a:rPr lang="ko-KR" altLang="en-US" dirty="0"/>
              <a:t>규사</a:t>
            </a:r>
            <a:r>
              <a:rPr lang="en-US" altLang="ko-KR" dirty="0"/>
              <a:t>, </a:t>
            </a:r>
            <a:r>
              <a:rPr lang="ko-KR" altLang="en-US" dirty="0"/>
              <a:t>우라늄광</a:t>
            </a:r>
            <a:r>
              <a:rPr lang="en-US" altLang="ko-KR" dirty="0"/>
              <a:t>, </a:t>
            </a:r>
            <a:r>
              <a:rPr lang="ko-KR" altLang="en-US" dirty="0" err="1"/>
              <a:t>리튬광</a:t>
            </a:r>
            <a:r>
              <a:rPr lang="en-US" altLang="ko-KR" dirty="0"/>
              <a:t>, </a:t>
            </a:r>
            <a:r>
              <a:rPr lang="ko-KR" altLang="en-US" dirty="0" err="1"/>
              <a:t>카드뮴광</a:t>
            </a:r>
            <a:r>
              <a:rPr lang="en-US" altLang="ko-KR" dirty="0"/>
              <a:t>, </a:t>
            </a:r>
            <a:r>
              <a:rPr lang="ko-KR" altLang="en-US" dirty="0" err="1"/>
              <a:t>토륨광</a:t>
            </a:r>
            <a:r>
              <a:rPr lang="en-US" altLang="ko-KR" dirty="0"/>
              <a:t>, </a:t>
            </a:r>
            <a:r>
              <a:rPr lang="ko-KR" altLang="en-US" dirty="0" err="1"/>
              <a:t>베릴륨광</a:t>
            </a:r>
            <a:r>
              <a:rPr lang="en-US" altLang="ko-KR" dirty="0"/>
              <a:t>, </a:t>
            </a:r>
            <a:r>
              <a:rPr lang="ko-KR" altLang="en-US" dirty="0" err="1"/>
              <a:t>탄탈륨광</a:t>
            </a:r>
            <a:r>
              <a:rPr lang="en-US" altLang="ko-KR" dirty="0"/>
              <a:t>, </a:t>
            </a:r>
            <a:r>
              <a:rPr lang="ko-KR" altLang="en-US" dirty="0" err="1"/>
              <a:t>니오비움광</a:t>
            </a:r>
            <a:r>
              <a:rPr lang="en-US" altLang="ko-KR" dirty="0"/>
              <a:t>, </a:t>
            </a:r>
            <a:r>
              <a:rPr lang="ko-KR" altLang="en-US" dirty="0" err="1"/>
              <a:t>지르코늄광</a:t>
            </a:r>
            <a:r>
              <a:rPr lang="en-US" altLang="ko-KR" dirty="0"/>
              <a:t>, </a:t>
            </a:r>
            <a:r>
              <a:rPr lang="ko-KR" altLang="en-US" dirty="0" err="1"/>
              <a:t>바나듐광</a:t>
            </a:r>
            <a:r>
              <a:rPr lang="ko-KR" altLang="en-US" dirty="0"/>
              <a:t> 및 </a:t>
            </a:r>
            <a:r>
              <a:rPr lang="ko-KR" altLang="en-US" dirty="0" err="1"/>
              <a:t>희토류광</a:t>
            </a:r>
            <a:r>
              <a:rPr lang="en-US" altLang="ko-KR" dirty="0"/>
              <a:t>[</a:t>
            </a:r>
            <a:r>
              <a:rPr lang="ko-KR" altLang="en-US" dirty="0" err="1"/>
              <a:t>세륨</a:t>
            </a:r>
            <a:r>
              <a:rPr lang="en-US" altLang="ko-KR" dirty="0"/>
              <a:t>, </a:t>
            </a:r>
            <a:r>
              <a:rPr lang="ko-KR" altLang="en-US" dirty="0" err="1"/>
              <a:t>란타늄</a:t>
            </a:r>
            <a:r>
              <a:rPr lang="en-US" altLang="ko-KR" dirty="0"/>
              <a:t>, </a:t>
            </a:r>
            <a:r>
              <a:rPr lang="ko-KR" altLang="en-US" dirty="0"/>
              <a:t>이트륨을 함유하는 토석을 말한다</a:t>
            </a:r>
            <a:r>
              <a:rPr lang="en-US" altLang="ko-KR" dirty="0"/>
              <a:t>] </a:t>
            </a:r>
            <a:r>
              <a:rPr lang="ko-KR" altLang="en-US" dirty="0"/>
              <a:t>중 어느 하나에 해당하는 물질을 말하며</a:t>
            </a:r>
            <a:r>
              <a:rPr lang="en-US" altLang="ko-KR" dirty="0"/>
              <a:t>, </a:t>
            </a:r>
            <a:r>
              <a:rPr lang="ko-KR" altLang="en-US" dirty="0"/>
              <a:t>그 물질의 폐광</a:t>
            </a:r>
            <a:r>
              <a:rPr lang="en-US" altLang="ko-KR" dirty="0"/>
              <a:t>(</a:t>
            </a:r>
            <a:r>
              <a:rPr lang="ko-KR" altLang="en-US" dirty="0"/>
              <a:t>廢鑛</a:t>
            </a:r>
            <a:r>
              <a:rPr lang="en-US" altLang="ko-KR" dirty="0"/>
              <a:t>) </a:t>
            </a:r>
            <a:r>
              <a:rPr lang="ko-KR" altLang="en-US" dirty="0"/>
              <a:t>또는 광재</a:t>
            </a:r>
            <a:r>
              <a:rPr lang="en-US" altLang="ko-KR" dirty="0"/>
              <a:t>(</a:t>
            </a:r>
            <a:r>
              <a:rPr lang="ko-KR" altLang="en-US" dirty="0"/>
              <a:t>광재</a:t>
            </a:r>
            <a:r>
              <a:rPr lang="en-US" altLang="ko-KR" dirty="0"/>
              <a:t>: </a:t>
            </a:r>
            <a:r>
              <a:rPr lang="ko-KR" altLang="en-US" dirty="0"/>
              <a:t>제련하고 난 찌꺼기</a:t>
            </a:r>
            <a:r>
              <a:rPr lang="en-US" altLang="ko-KR" dirty="0"/>
              <a:t>)</a:t>
            </a:r>
            <a:r>
              <a:rPr lang="ko-KR" altLang="en-US" dirty="0"/>
              <a:t>로서 토지에 붙어 있는 것은 광물로 본다</a:t>
            </a:r>
            <a:r>
              <a:rPr lang="en-US" altLang="ko-KR" dirty="0"/>
              <a:t>.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30078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[</a:t>
            </a:r>
            <a:r>
              <a:rPr lang="ko-KR" altLang="en-US" dirty="0"/>
              <a:t>별표 </a:t>
            </a:r>
            <a:r>
              <a:rPr lang="en-US" altLang="ko-KR" dirty="0"/>
              <a:t>13</a:t>
            </a:r>
            <a:r>
              <a:rPr lang="en-US" altLang="ko-KR" dirty="0" smtClean="0"/>
              <a:t>] </a:t>
            </a:r>
            <a:r>
              <a:rPr lang="ko-KR" altLang="en-US" dirty="0" err="1" smtClean="0"/>
              <a:t>광상설명서</a:t>
            </a:r>
            <a:r>
              <a:rPr lang="ko-KR" altLang="en-US" dirty="0" smtClean="0"/>
              <a:t> </a:t>
            </a:r>
            <a:r>
              <a:rPr lang="ko-KR" altLang="en-US" dirty="0"/>
              <a:t>기재사항</a:t>
            </a:r>
            <a:r>
              <a:rPr lang="en-US" altLang="ko-KR" dirty="0"/>
              <a:t>(</a:t>
            </a:r>
            <a:r>
              <a:rPr lang="ko-KR" altLang="en-US" dirty="0"/>
              <a:t>제</a:t>
            </a:r>
            <a:r>
              <a:rPr lang="en-US" altLang="ko-KR" dirty="0"/>
              <a:t>11</a:t>
            </a:r>
            <a:r>
              <a:rPr lang="ko-KR" altLang="en-US" dirty="0"/>
              <a:t>조제</a:t>
            </a:r>
            <a:r>
              <a:rPr lang="en-US" altLang="ko-KR" dirty="0"/>
              <a:t>1</a:t>
            </a:r>
            <a:r>
              <a:rPr lang="ko-KR" altLang="en-US" dirty="0" err="1"/>
              <a:t>항본문관련</a:t>
            </a:r>
            <a:r>
              <a:rPr lang="en-US" altLang="ko-KR" dirty="0"/>
              <a:t>)</a:t>
            </a:r>
          </a:p>
          <a:p>
            <a:pPr lvl="1"/>
            <a:endParaRPr lang="en-US" altLang="ko-KR" dirty="0"/>
          </a:p>
          <a:p>
            <a:pPr lvl="1"/>
            <a:r>
              <a:rPr lang="en-US" altLang="ko-KR" dirty="0"/>
              <a:t>1. </a:t>
            </a:r>
            <a:r>
              <a:rPr lang="ko-KR" altLang="en-US" dirty="0"/>
              <a:t>출 원 사 항</a:t>
            </a:r>
          </a:p>
          <a:p>
            <a:pPr lvl="1"/>
            <a:r>
              <a:rPr lang="ko-KR" altLang="en-US" dirty="0"/>
              <a:t> 가</a:t>
            </a:r>
            <a:r>
              <a:rPr lang="en-US" altLang="ko-KR" dirty="0"/>
              <a:t>. </a:t>
            </a:r>
            <a:r>
              <a:rPr lang="ko-KR" altLang="en-US" dirty="0"/>
              <a:t>출원지적</a:t>
            </a:r>
          </a:p>
          <a:p>
            <a:pPr lvl="1"/>
            <a:r>
              <a:rPr lang="ko-KR" altLang="en-US" dirty="0"/>
              <a:t> 나</a:t>
            </a:r>
            <a:r>
              <a:rPr lang="en-US" altLang="ko-KR" dirty="0"/>
              <a:t>. </a:t>
            </a:r>
            <a:r>
              <a:rPr lang="ko-KR" altLang="en-US" dirty="0"/>
              <a:t>출원소재지</a:t>
            </a:r>
          </a:p>
          <a:p>
            <a:pPr lvl="1"/>
            <a:r>
              <a:rPr lang="ko-KR" altLang="en-US" dirty="0"/>
              <a:t> 다</a:t>
            </a:r>
            <a:r>
              <a:rPr lang="en-US" altLang="ko-KR" dirty="0"/>
              <a:t>. </a:t>
            </a:r>
            <a:r>
              <a:rPr lang="ko-KR" altLang="en-US" dirty="0" err="1"/>
              <a:t>출원광종명</a:t>
            </a:r>
            <a:endParaRPr lang="ko-KR" altLang="en-US" dirty="0"/>
          </a:p>
          <a:p>
            <a:pPr lvl="1"/>
            <a:r>
              <a:rPr lang="ko-KR" altLang="en-US" dirty="0"/>
              <a:t> 라</a:t>
            </a:r>
            <a:r>
              <a:rPr lang="en-US" altLang="ko-KR" dirty="0"/>
              <a:t>. </a:t>
            </a:r>
            <a:r>
              <a:rPr lang="ko-KR" altLang="en-US" dirty="0" err="1"/>
              <a:t>출원년월일</a:t>
            </a:r>
            <a:r>
              <a:rPr lang="ko-KR" altLang="en-US" dirty="0"/>
              <a:t> 및 출원접수번호</a:t>
            </a:r>
          </a:p>
          <a:p>
            <a:pPr lvl="1"/>
            <a:r>
              <a:rPr lang="ko-KR" altLang="en-US" dirty="0"/>
              <a:t> 마</a:t>
            </a:r>
            <a:r>
              <a:rPr lang="en-US" altLang="ko-KR" dirty="0"/>
              <a:t>. </a:t>
            </a:r>
            <a:r>
              <a:rPr lang="ko-KR" altLang="en-US" dirty="0"/>
              <a:t>출원인</a:t>
            </a:r>
            <a:r>
              <a:rPr lang="en-US" altLang="ko-KR" dirty="0"/>
              <a:t>(</a:t>
            </a:r>
            <a:r>
              <a:rPr lang="ko-KR" altLang="en-US" dirty="0"/>
              <a:t>대표자</a:t>
            </a:r>
            <a:r>
              <a:rPr lang="en-US" altLang="ko-KR" dirty="0"/>
              <a:t>) </a:t>
            </a:r>
            <a:r>
              <a:rPr lang="ko-KR" altLang="en-US" dirty="0"/>
              <a:t>주소 및 성명</a:t>
            </a:r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41962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1"/>
            <a:r>
              <a:rPr lang="en-US" altLang="ko-KR" dirty="0"/>
              <a:t>2. </a:t>
            </a:r>
            <a:r>
              <a:rPr lang="ko-KR" altLang="en-US" dirty="0" err="1"/>
              <a:t>광상조사내용</a:t>
            </a:r>
            <a:endParaRPr lang="ko-KR" altLang="en-US" dirty="0"/>
          </a:p>
          <a:p>
            <a:pPr lvl="1"/>
            <a:r>
              <a:rPr lang="ko-KR" altLang="en-US" dirty="0"/>
              <a:t> 가</a:t>
            </a:r>
            <a:r>
              <a:rPr lang="en-US" altLang="ko-KR" dirty="0"/>
              <a:t>. </a:t>
            </a:r>
            <a:r>
              <a:rPr lang="ko-KR" altLang="en-US" dirty="0"/>
              <a:t>위치 및 교통</a:t>
            </a:r>
          </a:p>
          <a:p>
            <a:pPr lvl="1"/>
            <a:r>
              <a:rPr lang="ko-KR" altLang="en-US" dirty="0"/>
              <a:t> 나</a:t>
            </a:r>
            <a:r>
              <a:rPr lang="en-US" altLang="ko-KR" dirty="0"/>
              <a:t>. </a:t>
            </a:r>
            <a:r>
              <a:rPr lang="ko-KR" altLang="en-US" dirty="0"/>
              <a:t>지질개요</a:t>
            </a:r>
          </a:p>
          <a:p>
            <a:pPr lvl="1"/>
            <a:r>
              <a:rPr lang="ko-KR" altLang="en-US" dirty="0"/>
              <a:t> 다</a:t>
            </a:r>
            <a:r>
              <a:rPr lang="en-US" altLang="ko-KR" dirty="0"/>
              <a:t>. </a:t>
            </a:r>
            <a:r>
              <a:rPr lang="ko-KR" altLang="en-US" dirty="0" err="1"/>
              <a:t>광상개요</a:t>
            </a:r>
            <a:endParaRPr lang="ko-KR" altLang="en-US" dirty="0"/>
          </a:p>
          <a:p>
            <a:pPr lvl="1"/>
            <a:r>
              <a:rPr lang="ko-KR" altLang="en-US" dirty="0"/>
              <a:t> 라</a:t>
            </a:r>
            <a:r>
              <a:rPr lang="en-US" altLang="ko-KR" dirty="0"/>
              <a:t>. </a:t>
            </a:r>
            <a:r>
              <a:rPr lang="ko-KR" altLang="en-US" dirty="0" err="1"/>
              <a:t>노두부존상황</a:t>
            </a:r>
            <a:endParaRPr lang="ko-KR" altLang="en-US" dirty="0"/>
          </a:p>
          <a:p>
            <a:pPr lvl="1"/>
            <a:r>
              <a:rPr lang="ko-KR" altLang="en-US" dirty="0"/>
              <a:t>     </a:t>
            </a:r>
            <a:r>
              <a:rPr lang="ko-KR" altLang="en-US" dirty="0" err="1"/>
              <a:t>주향</a:t>
            </a:r>
            <a:r>
              <a:rPr lang="en-US" altLang="ko-KR" dirty="0"/>
              <a:t>, </a:t>
            </a:r>
            <a:r>
              <a:rPr lang="ko-KR" altLang="en-US" dirty="0"/>
              <a:t>경사</a:t>
            </a:r>
            <a:r>
              <a:rPr lang="en-US" altLang="ko-KR" dirty="0"/>
              <a:t>, </a:t>
            </a:r>
            <a:r>
              <a:rPr lang="ko-KR" altLang="en-US" dirty="0" err="1"/>
              <a:t>맥폭</a:t>
            </a:r>
            <a:r>
              <a:rPr lang="en-US" altLang="ko-KR" dirty="0"/>
              <a:t>, </a:t>
            </a:r>
            <a:r>
              <a:rPr lang="ko-KR" altLang="en-US" dirty="0"/>
              <a:t>연장</a:t>
            </a:r>
            <a:r>
              <a:rPr lang="en-US" altLang="ko-KR" dirty="0"/>
              <a:t>, </a:t>
            </a:r>
            <a:r>
              <a:rPr lang="ko-KR" altLang="en-US" dirty="0"/>
              <a:t>부존면적</a:t>
            </a:r>
          </a:p>
          <a:p>
            <a:pPr lvl="1"/>
            <a:r>
              <a:rPr lang="ko-KR" altLang="en-US" dirty="0"/>
              <a:t> 마</a:t>
            </a:r>
            <a:r>
              <a:rPr lang="en-US" altLang="ko-KR" dirty="0"/>
              <a:t>. </a:t>
            </a:r>
            <a:r>
              <a:rPr lang="ko-KR" altLang="en-US" dirty="0"/>
              <a:t>분석품위 및 감정결과</a:t>
            </a:r>
          </a:p>
          <a:p>
            <a:pPr lvl="1"/>
            <a:r>
              <a:rPr lang="ko-KR" altLang="en-US" dirty="0"/>
              <a:t> 바</a:t>
            </a:r>
            <a:r>
              <a:rPr lang="en-US" altLang="ko-KR" dirty="0"/>
              <a:t>. </a:t>
            </a:r>
            <a:r>
              <a:rPr lang="ko-KR" altLang="en-US" dirty="0" err="1"/>
              <a:t>등록광종과의</a:t>
            </a:r>
            <a:r>
              <a:rPr lang="ko-KR" altLang="en-US" dirty="0"/>
              <a:t> 상호 지질 </a:t>
            </a:r>
            <a:r>
              <a:rPr lang="ko-KR" altLang="en-US" dirty="0" err="1"/>
              <a:t>광상</a:t>
            </a:r>
            <a:r>
              <a:rPr lang="ko-KR" altLang="en-US" dirty="0"/>
              <a:t> 관계</a:t>
            </a:r>
          </a:p>
          <a:p>
            <a:pPr lvl="1"/>
            <a:endParaRPr lang="ko-KR" altLang="en-US" dirty="0"/>
          </a:p>
          <a:p>
            <a:pPr lvl="1"/>
            <a:r>
              <a:rPr lang="en-US" altLang="ko-KR" dirty="0"/>
              <a:t>3. </a:t>
            </a:r>
            <a:r>
              <a:rPr lang="ko-KR" altLang="en-US" dirty="0"/>
              <a:t>기 타 사 항</a:t>
            </a:r>
          </a:p>
          <a:p>
            <a:pPr lvl="1"/>
            <a:r>
              <a:rPr lang="ko-KR" altLang="en-US" dirty="0"/>
              <a:t>  가</a:t>
            </a:r>
            <a:r>
              <a:rPr lang="en-US" altLang="ko-KR" dirty="0"/>
              <a:t>. </a:t>
            </a:r>
            <a:r>
              <a:rPr lang="ko-KR" altLang="en-US" dirty="0"/>
              <a:t>출원이전에 탐사실적이 있는 경우 탐사기간</a:t>
            </a:r>
            <a:r>
              <a:rPr lang="en-US" altLang="ko-KR" dirty="0"/>
              <a:t>, </a:t>
            </a:r>
            <a:r>
              <a:rPr lang="ko-KR" altLang="en-US" dirty="0"/>
              <a:t>탐사종류 및 실적</a:t>
            </a:r>
            <a:r>
              <a:rPr lang="en-US" altLang="ko-KR" dirty="0"/>
              <a:t>, </a:t>
            </a:r>
            <a:r>
              <a:rPr lang="ko-KR" altLang="en-US" dirty="0"/>
              <a:t>기존 갱도현황</a:t>
            </a:r>
          </a:p>
          <a:p>
            <a:pPr lvl="1"/>
            <a:r>
              <a:rPr lang="ko-KR" altLang="en-US" dirty="0"/>
              <a:t>  나</a:t>
            </a:r>
            <a:r>
              <a:rPr lang="en-US" altLang="ko-KR" dirty="0"/>
              <a:t>. </a:t>
            </a:r>
            <a:r>
              <a:rPr lang="ko-KR" altLang="en-US" dirty="0"/>
              <a:t>출원이전에 생산실적이 있는 경우 평균생산품위</a:t>
            </a:r>
            <a:r>
              <a:rPr lang="en-US" altLang="ko-KR" dirty="0"/>
              <a:t>, </a:t>
            </a:r>
            <a:r>
              <a:rPr lang="ko-KR" altLang="en-US" dirty="0"/>
              <a:t>생산기간</a:t>
            </a:r>
            <a:r>
              <a:rPr lang="en-US" altLang="ko-KR" dirty="0"/>
              <a:t>, </a:t>
            </a:r>
            <a:r>
              <a:rPr lang="ko-KR" altLang="en-US" dirty="0" err="1"/>
              <a:t>총생산량</a:t>
            </a:r>
            <a:endParaRPr lang="ko-KR" altLang="en-US" dirty="0"/>
          </a:p>
          <a:p>
            <a:pPr lvl="1"/>
            <a:endParaRPr lang="ko-KR" altLang="en-US" dirty="0"/>
          </a:p>
          <a:p>
            <a:pPr lvl="1"/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3955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6155762"/>
              </p:ext>
            </p:extLst>
          </p:nvPr>
        </p:nvGraphicFramePr>
        <p:xfrm>
          <a:off x="539552" y="1340768"/>
          <a:ext cx="8208914" cy="4977377"/>
        </p:xfrm>
        <a:graphic>
          <a:graphicData uri="http://schemas.openxmlformats.org/drawingml/2006/table">
            <a:tbl>
              <a:tblPr/>
              <a:tblGrid>
                <a:gridCol w="972978"/>
                <a:gridCol w="611198"/>
                <a:gridCol w="720080"/>
                <a:gridCol w="926410"/>
                <a:gridCol w="1161906"/>
                <a:gridCol w="1161906"/>
                <a:gridCol w="972978"/>
                <a:gridCol w="817360"/>
                <a:gridCol w="864098"/>
              </a:tblGrid>
              <a:tr h="24485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ko-KR" alt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광종별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CCE0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B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784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광산수 </a:t>
                      </a: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개</a:t>
                      </a: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B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품위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B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매장량</a:t>
                      </a: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_</a:t>
                      </a:r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계 </a:t>
                      </a: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천톤</a:t>
                      </a: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B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매장량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_</a:t>
                      </a:r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확정 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ko-KR" alt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천톤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B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매장량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_</a:t>
                      </a:r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추정 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ko-KR" alt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천톤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B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가채광량</a:t>
                      </a:r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ko-KR" alt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천톤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B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내수량 </a:t>
                      </a: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천톤</a:t>
                      </a: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B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가채년수 </a:t>
                      </a: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년</a:t>
                      </a: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BD7"/>
                    </a:solidFill>
                  </a:tcPr>
                </a:tc>
              </a:tr>
              <a:tr h="244853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금</a:t>
                      </a: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Au)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7.7g/t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6,249.4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2,470.8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3,778.6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4,869.1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0.02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842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은</a:t>
                      </a: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Ag)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190.5g/t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8,426.2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3,756.6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4,669.6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6,650.2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0.80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853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동</a:t>
                      </a: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Cu)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2.2%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2,312.9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275.4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2,037.5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1,674.2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1,672.6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853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연</a:t>
                      </a: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Pb)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2.5%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17,212.7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7,844.1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9,368.6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11,410.9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390.2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853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아연</a:t>
                      </a: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Zn)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2.7%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1,698.2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853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철</a:t>
                      </a: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 )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39.8%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49,670.7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17,415.2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32,255.5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38,251.9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65,289.3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842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텅스텐</a:t>
                      </a:r>
                      <a:endParaRPr lang="en-US" altLang="ko-K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r>
                        <a:rPr lang="en-US" altLang="ko-K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WO₃)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0.5%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16,616.7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6,933.9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9,682.8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13,018.5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73.8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842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몰리브덴</a:t>
                      </a: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MoS₂)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0.3%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7,169.6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3,308.6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3,861.0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5,680.4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15.5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853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망간</a:t>
                      </a: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Mn)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19.6%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360.0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360.0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252.0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1,265.4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853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안티몬</a:t>
                      </a: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Sb)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2.1%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22.0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10.0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12.0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17.4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853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주석</a:t>
                      </a: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Sn)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2.0%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947.0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40.0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907.0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670.9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842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사금</a:t>
                      </a: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Au) (kg)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0.9g/t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2,857.2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2,857.2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2,000.0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842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희토류</a:t>
                      </a:r>
                      <a:endParaRPr lang="en-US" altLang="ko-K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r>
                        <a:rPr lang="en-US" altLang="ko-K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R₂O₃)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2.1%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25,972.0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10,004.0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15,968.0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20,181.2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853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합 계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234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134,959.1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52,058.6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82,900.5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102,676.7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/>
              <a:t>금속광</a:t>
            </a:r>
            <a:r>
              <a:rPr lang="ko-KR" altLang="en-US" dirty="0" smtClean="0"/>
              <a:t> 매장량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자료출처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국가통계포탈</a:t>
            </a:r>
            <a:r>
              <a:rPr lang="en-US" altLang="ko-KR" sz="1600" dirty="0" smtClean="0"/>
              <a:t>)</a:t>
            </a:r>
            <a:endParaRPr lang="en-US" sz="1600" dirty="0"/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90807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en-US" altLang="ko-KR" dirty="0"/>
              <a:t>4. </a:t>
            </a:r>
            <a:r>
              <a:rPr lang="ko-KR" altLang="en-US" dirty="0"/>
              <a:t>종 합 의 견</a:t>
            </a:r>
          </a:p>
          <a:p>
            <a:pPr lvl="1"/>
            <a:endParaRPr lang="ko-KR" altLang="en-US" dirty="0"/>
          </a:p>
          <a:p>
            <a:pPr lvl="1"/>
            <a:r>
              <a:rPr lang="en-US" altLang="ko-KR" dirty="0"/>
              <a:t>5. </a:t>
            </a:r>
            <a:r>
              <a:rPr lang="ko-KR" altLang="en-US" dirty="0"/>
              <a:t>첨       부</a:t>
            </a:r>
          </a:p>
          <a:p>
            <a:pPr lvl="1"/>
            <a:r>
              <a:rPr lang="ko-KR" altLang="en-US" dirty="0"/>
              <a:t> 가</a:t>
            </a:r>
            <a:r>
              <a:rPr lang="en-US" altLang="ko-KR" dirty="0"/>
              <a:t>. </a:t>
            </a:r>
            <a:r>
              <a:rPr lang="ko-KR" altLang="en-US" dirty="0" err="1"/>
              <a:t>지질광상도</a:t>
            </a:r>
            <a:r>
              <a:rPr lang="ko-KR" altLang="en-US" dirty="0"/>
              <a:t> 및 시료채취도</a:t>
            </a:r>
            <a:r>
              <a:rPr lang="en-US" altLang="ko-KR" dirty="0"/>
              <a:t>(</a:t>
            </a:r>
            <a:r>
              <a:rPr lang="ko-KR" altLang="en-US" dirty="0"/>
              <a:t>축적 </a:t>
            </a:r>
            <a:r>
              <a:rPr lang="en-US" altLang="ko-KR" dirty="0"/>
              <a:t>5,000</a:t>
            </a:r>
            <a:r>
              <a:rPr lang="ko-KR" altLang="en-US" dirty="0"/>
              <a:t>분의</a:t>
            </a:r>
            <a:r>
              <a:rPr lang="en-US" altLang="ko-KR" dirty="0"/>
              <a:t>1 </a:t>
            </a:r>
            <a:r>
              <a:rPr lang="ko-KR" altLang="en-US" dirty="0"/>
              <a:t>또는 </a:t>
            </a:r>
            <a:r>
              <a:rPr lang="en-US" altLang="ko-KR" dirty="0"/>
              <a:t>6,000</a:t>
            </a:r>
            <a:r>
              <a:rPr lang="ko-KR" altLang="en-US" dirty="0"/>
              <a:t>분의</a:t>
            </a:r>
            <a:r>
              <a:rPr lang="en-US" altLang="ko-KR" dirty="0"/>
              <a:t>1 </a:t>
            </a:r>
            <a:r>
              <a:rPr lang="ko-KR" altLang="en-US" dirty="0"/>
              <a:t>도면에 작성</a:t>
            </a:r>
            <a:r>
              <a:rPr lang="en-US" altLang="ko-KR" dirty="0"/>
              <a:t>)</a:t>
            </a:r>
          </a:p>
          <a:p>
            <a:pPr lvl="1"/>
            <a:r>
              <a:rPr lang="en-US" altLang="ko-KR" dirty="0"/>
              <a:t> </a:t>
            </a:r>
            <a:r>
              <a:rPr lang="ko-KR" altLang="en-US" dirty="0"/>
              <a:t>나</a:t>
            </a:r>
            <a:r>
              <a:rPr lang="en-US" altLang="ko-KR" dirty="0"/>
              <a:t>. </a:t>
            </a:r>
            <a:r>
              <a:rPr lang="ko-KR" altLang="en-US" dirty="0"/>
              <a:t>공인분석 및 감정기관의 분석결과 또는 감정결과표 원본</a:t>
            </a:r>
          </a:p>
          <a:p>
            <a:pPr lvl="1"/>
            <a:r>
              <a:rPr lang="ko-KR" altLang="en-US" dirty="0"/>
              <a:t> 다</a:t>
            </a:r>
            <a:r>
              <a:rPr lang="en-US" altLang="ko-KR" dirty="0"/>
              <a:t>. </a:t>
            </a:r>
            <a:r>
              <a:rPr lang="ko-KR" altLang="en-US" dirty="0"/>
              <a:t>광업출원지역의 </a:t>
            </a:r>
            <a:r>
              <a:rPr lang="ko-KR" altLang="en-US" dirty="0" err="1"/>
              <a:t>노두부분을</a:t>
            </a:r>
            <a:r>
              <a:rPr lang="ko-KR" altLang="en-US" dirty="0"/>
              <a:t> 중심으로 한 원경과 근경사진</a:t>
            </a:r>
            <a:r>
              <a:rPr lang="en-US" altLang="ko-KR" dirty="0"/>
              <a:t>(</a:t>
            </a:r>
            <a:r>
              <a:rPr lang="ko-KR" altLang="en-US" dirty="0"/>
              <a:t>규격 </a:t>
            </a:r>
            <a:r>
              <a:rPr lang="en-US" altLang="ko-KR" dirty="0"/>
              <a:t>8㎝×11㎝</a:t>
            </a:r>
            <a:r>
              <a:rPr lang="ko-KR" altLang="en-US" dirty="0"/>
              <a:t>이상 천연색 사진으로 각기 </a:t>
            </a:r>
            <a:r>
              <a:rPr lang="en-US" altLang="ko-KR" dirty="0"/>
              <a:t>3</a:t>
            </a:r>
            <a:r>
              <a:rPr lang="ko-KR" altLang="en-US" dirty="0" err="1"/>
              <a:t>매이상</a:t>
            </a:r>
            <a:r>
              <a:rPr lang="ko-KR" altLang="en-US" dirty="0"/>
              <a:t> 연속된 장면을 촬영한 것</a:t>
            </a:r>
            <a:r>
              <a:rPr lang="en-US" altLang="ko-KR" dirty="0"/>
              <a:t>)</a:t>
            </a:r>
          </a:p>
          <a:p>
            <a:pPr lvl="1"/>
            <a:r>
              <a:rPr lang="en-US" altLang="ko-KR" dirty="0"/>
              <a:t> </a:t>
            </a:r>
            <a:r>
              <a:rPr lang="ko-KR" altLang="en-US" dirty="0"/>
              <a:t>라</a:t>
            </a:r>
            <a:r>
              <a:rPr lang="en-US" altLang="ko-KR" dirty="0"/>
              <a:t>. </a:t>
            </a:r>
            <a:r>
              <a:rPr lang="ko-KR" altLang="en-US" dirty="0"/>
              <a:t>영 제</a:t>
            </a:r>
            <a:r>
              <a:rPr lang="en-US" altLang="ko-KR" dirty="0"/>
              <a:t>8</a:t>
            </a:r>
            <a:r>
              <a:rPr lang="ko-KR" altLang="en-US" dirty="0"/>
              <a:t>조제</a:t>
            </a:r>
            <a:r>
              <a:rPr lang="en-US" altLang="ko-KR" dirty="0"/>
              <a:t>3</a:t>
            </a:r>
            <a:r>
              <a:rPr lang="ko-KR" altLang="en-US" dirty="0"/>
              <a:t>항 각호의 자격을 증명하는 서류 </a:t>
            </a:r>
            <a:r>
              <a:rPr lang="en-US" altLang="ko-KR" dirty="0"/>
              <a:t>1</a:t>
            </a:r>
            <a:r>
              <a:rPr lang="ko-KR" altLang="en-US" dirty="0"/>
              <a:t>부</a:t>
            </a:r>
            <a:r>
              <a:rPr lang="en-US" altLang="ko-KR" dirty="0"/>
              <a:t>.</a:t>
            </a:r>
          </a:p>
          <a:p>
            <a:pPr lvl="1"/>
            <a:endParaRPr lang="en-US" altLang="ko-KR" dirty="0"/>
          </a:p>
          <a:p>
            <a:pPr lvl="1"/>
            <a:r>
              <a:rPr lang="en-US" altLang="ko-KR" dirty="0"/>
              <a:t>6. </a:t>
            </a:r>
            <a:r>
              <a:rPr lang="ko-KR" altLang="en-US" dirty="0"/>
              <a:t>조사일자</a:t>
            </a:r>
            <a:r>
              <a:rPr lang="en-US" altLang="ko-KR" dirty="0"/>
              <a:t>, </a:t>
            </a:r>
            <a:r>
              <a:rPr lang="ko-KR" altLang="en-US" dirty="0" err="1"/>
              <a:t>광상설명서</a:t>
            </a:r>
            <a:r>
              <a:rPr lang="ko-KR" altLang="en-US" dirty="0"/>
              <a:t> 작성자 성명</a:t>
            </a:r>
            <a:r>
              <a:rPr lang="en-US" altLang="ko-KR" dirty="0"/>
              <a:t>, </a:t>
            </a:r>
            <a:r>
              <a:rPr lang="ko-KR" altLang="en-US" dirty="0"/>
              <a:t>날인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30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비금속광</a:t>
            </a:r>
            <a:r>
              <a:rPr lang="ko-KR" altLang="en-US" dirty="0" smtClean="0"/>
              <a:t> 매장량</a:t>
            </a:r>
            <a:r>
              <a:rPr lang="en-US" altLang="ko-KR" dirty="0" smtClean="0"/>
              <a:t>-1</a:t>
            </a:r>
            <a:endParaRPr lang="en-US" dirty="0"/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1771272"/>
              </p:ext>
            </p:extLst>
          </p:nvPr>
        </p:nvGraphicFramePr>
        <p:xfrm>
          <a:off x="539552" y="1340768"/>
          <a:ext cx="8229600" cy="4968564"/>
        </p:xfrm>
        <a:graphic>
          <a:graphicData uri="http://schemas.openxmlformats.org/drawingml/2006/table">
            <a:tbl>
              <a:tblPr/>
              <a:tblGrid>
                <a:gridCol w="571331"/>
                <a:gridCol w="619955"/>
                <a:gridCol w="683774"/>
                <a:gridCol w="993752"/>
                <a:gridCol w="1121389"/>
                <a:gridCol w="1121389"/>
                <a:gridCol w="939050"/>
                <a:gridCol w="1367548"/>
                <a:gridCol w="811412"/>
              </a:tblGrid>
              <a:tr h="22815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광종별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(1)</a:t>
                      </a:r>
                    </a:p>
                  </a:txBody>
                  <a:tcPr marL="9117" marR="9117" marT="91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CCE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광종별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(2)</a:t>
                      </a:r>
                    </a:p>
                  </a:txBody>
                  <a:tcPr marL="9117" marR="9117" marT="91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CCE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B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09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광산수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개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B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매장량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_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계 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ko-KR" alt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천톤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B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매장량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_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확정 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ko-KR" alt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천톤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B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매장량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_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추정 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ko-KR" alt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천톤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B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가채광량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ko-KR" alt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천톤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B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기준년도 </a:t>
                      </a:r>
                      <a:r>
                        <a:rPr lang="ko-KR" alt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내수량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ko-KR" alt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천톤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B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가채년수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년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BD7"/>
                    </a:solidFill>
                  </a:tcPr>
                </a:tc>
              </a:tr>
              <a:tr h="228151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석회석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소계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274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12,928,099.0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1,388,015.7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11,540,083.3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9,870,900.2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88,280.6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111.8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1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석회석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178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11,647,933.8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1,198,898.5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10,449,035.3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8,884,958.8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1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백운석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1,214,060.0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189,117.2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1,024,942.8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938,067.0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1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대리석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66,105.2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66,105.2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47,874.4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151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납석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소계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72,861.2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343.0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72,518.2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56,152.8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359.72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156.1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151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규석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소계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246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2,646,946.2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12,247.9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2,634,698.4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1,911,849.9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4,221.7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452.9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151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장석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소계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102,998.8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10.4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102,988.4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73,506.2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329.4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223.1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151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고령토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소계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116,537.2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1,274.3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115,262.9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83,980.1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2,247.7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37.4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1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고령토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12,931.0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47.9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12,883.1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9,740.4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1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도석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86,928.2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167.4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86,760.8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61,905.5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1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산성백토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6,651.1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49.0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6,602.1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4,821.6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92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벤토나이트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4,615.3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943.0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3,672.3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3,538.7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1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반토혈암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3,687.3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67.0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3,620.3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2,594.5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1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점토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1,724.3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1,724.3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1,379.4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151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운모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소계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12,477.6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12,477.6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9,169.0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85.7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107.0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1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견운모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6,863.9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6,863.9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5,239.4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1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운모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5,127.7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5,127.7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3,589.4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1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질석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486.0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486.0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340.2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9572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3309154"/>
              </p:ext>
            </p:extLst>
          </p:nvPr>
        </p:nvGraphicFramePr>
        <p:xfrm>
          <a:off x="457200" y="1556793"/>
          <a:ext cx="8229600" cy="4320484"/>
        </p:xfrm>
        <a:graphic>
          <a:graphicData uri="http://schemas.openxmlformats.org/drawingml/2006/table">
            <a:tbl>
              <a:tblPr/>
              <a:tblGrid>
                <a:gridCol w="571331"/>
                <a:gridCol w="619955"/>
                <a:gridCol w="683774"/>
                <a:gridCol w="993752"/>
                <a:gridCol w="1121389"/>
                <a:gridCol w="1121389"/>
                <a:gridCol w="939050"/>
                <a:gridCol w="1367548"/>
                <a:gridCol w="811412"/>
              </a:tblGrid>
              <a:tr h="230088">
                <a:tc rowSpan="2"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광종별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(1)</a:t>
                      </a:r>
                    </a:p>
                  </a:txBody>
                  <a:tcPr marL="9117" marR="9117" marT="91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CCE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광종별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(2)</a:t>
                      </a:r>
                    </a:p>
                  </a:txBody>
                  <a:tcPr marL="9117" marR="9117" marT="91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CCE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B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45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광산수 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개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B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매장량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_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계 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천톤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B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매장량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_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확정 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천톤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B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매장량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_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추정 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천톤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B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가채광량 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천톤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B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기준년도 내수량 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천톤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B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가채년수 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년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BD7"/>
                    </a:solidFill>
                  </a:tcPr>
                </a:tc>
              </a:tr>
              <a:tr h="230088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활석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소계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11,106.1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4,932.1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6,174.0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8,760.6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149.6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58.6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582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인상흑연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소계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2,595.5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104.0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2,491.5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1,837.6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11.0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167.6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088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형석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소계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477.0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53.0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424.0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344.5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107.0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088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불석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소계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29,454.6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29,454.6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21,164.3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240.0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88.2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088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규조토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소계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3,427.2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3,427.2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2,399.1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38.1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63.0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088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규회석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소계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4,234.5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4,234.5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3,069.0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25.9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118.7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088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명반석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소계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29,299.3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29,299.3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20,509.5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088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사문석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소계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23,393.4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23,393.4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18,421.4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162.4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113.5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088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석면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소계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695.5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124.0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571.5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511.7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088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수정 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톤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소계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44.4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44.4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31.1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0.040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863.6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088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중정석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소계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842.1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611.1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231.0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711.7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43.0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16.6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088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홍주석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소계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1,041.0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1,041.0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728.7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8.3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88.3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088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규사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소계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5,848.2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5,848.2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4,340.7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1,819.0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088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연옥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소계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115.6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31.2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84.4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87.2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088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합 계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소계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890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15,992,450.1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1,407,746.8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14,584,703.3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12,088,444.3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117" marR="9117" marT="91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비금속광</a:t>
            </a:r>
            <a:r>
              <a:rPr lang="ko-KR" altLang="en-US" dirty="0" smtClean="0"/>
              <a:t> 매장량</a:t>
            </a:r>
            <a:r>
              <a:rPr lang="en-US" altLang="ko-KR" dirty="0" smtClean="0"/>
              <a:t>-2</a:t>
            </a:r>
            <a:endParaRPr lang="en-US" dirty="0"/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2796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0406837"/>
              </p:ext>
            </p:extLst>
          </p:nvPr>
        </p:nvGraphicFramePr>
        <p:xfrm>
          <a:off x="457200" y="1556791"/>
          <a:ext cx="8229600" cy="3979087"/>
        </p:xfrm>
        <a:graphic>
          <a:graphicData uri="http://schemas.openxmlformats.org/drawingml/2006/table">
            <a:tbl>
              <a:tblPr/>
              <a:tblGrid>
                <a:gridCol w="471671"/>
                <a:gridCol w="471671"/>
                <a:gridCol w="395992"/>
                <a:gridCol w="575509"/>
                <a:gridCol w="649427"/>
                <a:gridCol w="649427"/>
                <a:gridCol w="760305"/>
                <a:gridCol w="760305"/>
                <a:gridCol w="649427"/>
                <a:gridCol w="791985"/>
                <a:gridCol w="469911"/>
                <a:gridCol w="791985"/>
                <a:gridCol w="791985"/>
              </a:tblGrid>
              <a:tr h="32031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ko-KR" alt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탄광구분별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(1)</a:t>
                      </a:r>
                    </a:p>
                  </a:txBody>
                  <a:tcPr marL="5275" marR="5275" marT="5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CCE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ko-KR" alt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탄광구분별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(2)</a:t>
                      </a:r>
                    </a:p>
                  </a:txBody>
                  <a:tcPr marL="5275" marR="5275" marT="5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CCE0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B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031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탄광수</a:t>
                      </a:r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개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B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매장량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_</a:t>
                      </a:r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계 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ko-KR" alt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천톤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B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매장량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_</a:t>
                      </a:r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확정 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ko-KR" alt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천톤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B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매장량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_</a:t>
                      </a:r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추정 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ko-KR" alt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천톤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B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매장량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_</a:t>
                      </a:r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예상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(A) (</a:t>
                      </a:r>
                      <a:r>
                        <a:rPr lang="ko-KR" alt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천톤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B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매장량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_</a:t>
                      </a:r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예상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(B) (</a:t>
                      </a:r>
                      <a:r>
                        <a:rPr lang="ko-KR" alt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천톤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B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가채광량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(C) (</a:t>
                      </a:r>
                      <a:r>
                        <a:rPr lang="ko-KR" alt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천톤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B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기준년도 </a:t>
                      </a:r>
                      <a:r>
                        <a:rPr lang="ko-KR" alt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내수량</a:t>
                      </a:r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ko-KR" alt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천톤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B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가채년수</a:t>
                      </a:r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년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B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잠재가채광량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(D) (</a:t>
                      </a:r>
                      <a:r>
                        <a:rPr lang="ko-KR" alt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천톤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B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가채광량계</a:t>
                      </a: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(C+D) (</a:t>
                      </a:r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천톤</a:t>
                      </a: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BD7"/>
                    </a:solidFill>
                  </a:tcPr>
                </a:tc>
              </a:tr>
              <a:tr h="579772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석공소유탄광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소계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245,884.0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61,186.0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47,459.0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137,239.0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53,014.0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25,065.0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78,079.0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317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민영탄광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소계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446,790.0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16,311.0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14,190.0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127,910.0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288,379.0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52,576.0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56,235.0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108,811.0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77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가행민영탄광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20,631.0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11,758.0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8,866.0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7.0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11,932.0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1,817.0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13,749.0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317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합리화탄광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소계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151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657,096.0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123,889.0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131,739.0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349,137.0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52,331.0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213,981.0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159,104.0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373,085.0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317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합 계</a:t>
                      </a: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석탄광</a:t>
                      </a:r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소계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C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214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1,349,769.0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201,385.0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193,388.0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614,286.0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340,710.0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319,572.0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2,424.0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131.8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240,404.0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559,976.0</a:t>
                      </a:r>
                    </a:p>
                  </a:txBody>
                  <a:tcPr marL="5275" marR="5275" marT="5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석탄광 매장량</a:t>
            </a:r>
            <a:endParaRPr lang="en-US" dirty="0"/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5942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수요 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일반광</a:t>
            </a:r>
            <a:r>
              <a:rPr lang="ko-KR" altLang="en-US" dirty="0" smtClean="0"/>
              <a:t> </a:t>
            </a:r>
            <a:r>
              <a:rPr lang="en-US" altLang="ko-KR" dirty="0" smtClean="0"/>
              <a:t>+ </a:t>
            </a:r>
            <a:r>
              <a:rPr lang="ko-KR" altLang="en-US" dirty="0" smtClean="0"/>
              <a:t>석탄광</a:t>
            </a:r>
            <a:r>
              <a:rPr lang="en-US" altLang="ko-KR" dirty="0" smtClean="0"/>
              <a:t>)</a:t>
            </a:r>
          </a:p>
          <a:p>
            <a:pPr lvl="1"/>
            <a:r>
              <a:rPr lang="ko-KR" altLang="en-US" sz="2400" dirty="0" smtClean="0"/>
              <a:t>내수 </a:t>
            </a:r>
            <a:r>
              <a:rPr lang="en-US" altLang="ko-KR" sz="2400" dirty="0" smtClean="0"/>
              <a:t>31</a:t>
            </a:r>
            <a:r>
              <a:rPr lang="ko-KR" altLang="en-US" sz="2400" dirty="0" smtClean="0"/>
              <a:t>조 </a:t>
            </a:r>
            <a:r>
              <a:rPr lang="en-US" altLang="ko-KR" sz="2400" dirty="0" smtClean="0"/>
              <a:t>8450</a:t>
            </a:r>
            <a:r>
              <a:rPr lang="ko-KR" altLang="en-US" sz="2400" dirty="0" err="1" smtClean="0"/>
              <a:t>억원</a:t>
            </a:r>
            <a:endParaRPr lang="en-US" altLang="ko-KR" sz="2400" dirty="0" smtClean="0"/>
          </a:p>
          <a:p>
            <a:pPr lvl="1"/>
            <a:r>
              <a:rPr lang="ko-KR" altLang="en-US" sz="2400" dirty="0" smtClean="0"/>
              <a:t>수출 </a:t>
            </a:r>
            <a:r>
              <a:rPr lang="en-US" altLang="ko-KR" sz="2400" dirty="0" smtClean="0"/>
              <a:t>3170</a:t>
            </a:r>
            <a:r>
              <a:rPr lang="ko-KR" altLang="en-US" sz="2400" dirty="0" smtClean="0"/>
              <a:t>억</a:t>
            </a:r>
            <a:endParaRPr lang="en-US" altLang="ko-KR" sz="2400" dirty="0" smtClean="0"/>
          </a:p>
          <a:p>
            <a:pPr lvl="1"/>
            <a:r>
              <a:rPr lang="ko-KR" altLang="en-US" sz="2400" dirty="0" smtClean="0"/>
              <a:t>당해 재고 </a:t>
            </a:r>
            <a:r>
              <a:rPr lang="en-US" altLang="ko-KR" sz="2400" dirty="0" smtClean="0"/>
              <a:t>5000</a:t>
            </a:r>
            <a:r>
              <a:rPr lang="ko-KR" altLang="en-US" sz="2400" dirty="0" smtClean="0"/>
              <a:t>억</a:t>
            </a:r>
            <a:endParaRPr lang="en-US" altLang="ko-KR" sz="2400" dirty="0" smtClean="0"/>
          </a:p>
          <a:p>
            <a:r>
              <a:rPr lang="ko-KR" altLang="en-US" dirty="0" smtClean="0"/>
              <a:t>공급</a:t>
            </a:r>
            <a:endParaRPr lang="en-US" altLang="ko-KR" dirty="0" smtClean="0"/>
          </a:p>
          <a:p>
            <a:pPr lvl="1"/>
            <a:r>
              <a:rPr lang="ko-KR" altLang="en-US" sz="2400" dirty="0" smtClean="0"/>
              <a:t>생산 </a:t>
            </a:r>
            <a:r>
              <a:rPr lang="en-US" altLang="ko-KR" sz="2400" dirty="0" smtClean="0"/>
              <a:t>1</a:t>
            </a:r>
            <a:r>
              <a:rPr lang="ko-KR" altLang="en-US" sz="2400" dirty="0" smtClean="0"/>
              <a:t>조 </a:t>
            </a:r>
            <a:r>
              <a:rPr lang="en-US" altLang="ko-KR" sz="2400" dirty="0" smtClean="0"/>
              <a:t>7310</a:t>
            </a:r>
            <a:r>
              <a:rPr lang="ko-KR" altLang="en-US" sz="2400" dirty="0" smtClean="0"/>
              <a:t>억</a:t>
            </a:r>
            <a:endParaRPr lang="en-US" altLang="ko-KR" sz="2400" dirty="0" smtClean="0"/>
          </a:p>
          <a:p>
            <a:pPr lvl="1"/>
            <a:r>
              <a:rPr lang="ko-KR" altLang="en-US" sz="2400" dirty="0" smtClean="0"/>
              <a:t>수입 </a:t>
            </a:r>
            <a:r>
              <a:rPr lang="en-US" altLang="ko-KR" sz="2400" dirty="0" smtClean="0"/>
              <a:t>30</a:t>
            </a:r>
            <a:r>
              <a:rPr lang="ko-KR" altLang="en-US" sz="2400" dirty="0" smtClean="0"/>
              <a:t>조 </a:t>
            </a:r>
            <a:r>
              <a:rPr lang="en-US" altLang="ko-KR" sz="2400" dirty="0" smtClean="0"/>
              <a:t>8790</a:t>
            </a:r>
            <a:r>
              <a:rPr lang="ko-KR" altLang="en-US" sz="2400" dirty="0" smtClean="0"/>
              <a:t>억</a:t>
            </a:r>
            <a:endParaRPr lang="en-US" altLang="ko-KR" sz="2400" dirty="0" smtClean="0"/>
          </a:p>
          <a:p>
            <a:pPr lvl="1"/>
            <a:r>
              <a:rPr lang="ko-KR" altLang="en-US" sz="2400" dirty="0" smtClean="0"/>
              <a:t>전년 재고 </a:t>
            </a:r>
            <a:r>
              <a:rPr lang="en-US" altLang="ko-KR" sz="2400" dirty="0" smtClean="0"/>
              <a:t>4750</a:t>
            </a:r>
            <a:r>
              <a:rPr lang="ko-KR" altLang="en-US" sz="2400" dirty="0" smtClean="0"/>
              <a:t>억</a:t>
            </a:r>
            <a:endParaRPr lang="en-US" altLang="ko-KR" sz="2400" dirty="0" smtClean="0"/>
          </a:p>
          <a:p>
            <a:r>
              <a:rPr lang="ko-KR" altLang="en-US" dirty="0" smtClean="0"/>
              <a:t>자급률</a:t>
            </a:r>
            <a:r>
              <a:rPr lang="en-US" altLang="ko-KR" dirty="0" smtClean="0"/>
              <a:t>(</a:t>
            </a:r>
            <a:r>
              <a:rPr lang="ko-KR" altLang="en-US" dirty="0" smtClean="0"/>
              <a:t>수입의존도</a:t>
            </a:r>
            <a:r>
              <a:rPr lang="en-US" altLang="ko-KR" dirty="0" smtClean="0"/>
              <a:t>)</a:t>
            </a:r>
          </a:p>
          <a:p>
            <a:pPr lvl="1"/>
            <a:r>
              <a:rPr lang="ko-KR" altLang="en-US" sz="2400" dirty="0" smtClean="0"/>
              <a:t>금속 </a:t>
            </a:r>
            <a:r>
              <a:rPr lang="en-US" altLang="ko-KR" sz="2400" dirty="0" smtClean="0"/>
              <a:t>0.7%(99.3%)</a:t>
            </a:r>
          </a:p>
          <a:p>
            <a:pPr lvl="1"/>
            <a:r>
              <a:rPr lang="ko-KR" altLang="en-US" sz="2400" dirty="0" smtClean="0"/>
              <a:t>비금속 </a:t>
            </a:r>
            <a:r>
              <a:rPr lang="en-US" altLang="ko-KR" sz="2400" dirty="0" smtClean="0"/>
              <a:t>72.8%(27.2%)</a:t>
            </a:r>
          </a:p>
          <a:p>
            <a:pPr lvl="1"/>
            <a:r>
              <a:rPr lang="ko-KR" altLang="en-US" sz="2400" dirty="0" smtClean="0"/>
              <a:t>석탄광 </a:t>
            </a:r>
            <a:r>
              <a:rPr lang="en-US" altLang="ko-KR" sz="2400" dirty="0" smtClean="0"/>
              <a:t>1.6%(98.4%)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2014</a:t>
            </a:r>
            <a:r>
              <a:rPr lang="ko-KR" altLang="en-US" dirty="0" smtClean="0"/>
              <a:t>년 광산물 수급 실적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sz="1400" dirty="0" smtClean="0"/>
              <a:t>(</a:t>
            </a:r>
            <a:r>
              <a:rPr lang="ko-KR" altLang="en-US" sz="1400" dirty="0" smtClean="0"/>
              <a:t>자료 출처</a:t>
            </a:r>
            <a:r>
              <a:rPr lang="en-US" altLang="ko-KR" sz="1400" dirty="0" smtClean="0"/>
              <a:t>: </a:t>
            </a:r>
            <a:r>
              <a:rPr lang="ko-KR" altLang="en-US" sz="1400" dirty="0" smtClean="0"/>
              <a:t>지질자원연구원 광물 수급통계 </a:t>
            </a:r>
            <a:r>
              <a:rPr lang="en-US" altLang="ko-KR" sz="1400" dirty="0" smtClean="0"/>
              <a:t>DB)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6</a:t>
            </a:fld>
            <a:endParaRPr lang="ko-KR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809118"/>
              </p:ext>
            </p:extLst>
          </p:nvPr>
        </p:nvGraphicFramePr>
        <p:xfrm>
          <a:off x="470041" y="1196752"/>
          <a:ext cx="8229600" cy="562864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185420">
                <a:tc rowSpan="2">
                  <a:txBody>
                    <a:bodyPr/>
                    <a:lstStyle/>
                    <a:p>
                      <a:r>
                        <a:rPr lang="ko-KR" altLang="en-US" sz="1600" dirty="0" smtClean="0"/>
                        <a:t>순위</a:t>
                      </a:r>
                      <a:endParaRPr lang="en-US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ko-KR" altLang="en-US" sz="1600" dirty="0" smtClean="0"/>
                        <a:t>국내생산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ko-KR" altLang="en-US" sz="1600" dirty="0" smtClean="0"/>
                        <a:t>수입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ko-KR" altLang="en-US" sz="1600" dirty="0" smtClean="0"/>
                        <a:t>수출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ko-KR" altLang="en-US" sz="1600" dirty="0" smtClean="0"/>
                        <a:t>내수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854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600" dirty="0" smtClean="0"/>
                        <a:t>광종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600" dirty="0" smtClean="0"/>
                        <a:t>비율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600" dirty="0" smtClean="0"/>
                        <a:t>광종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600" dirty="0" smtClean="0"/>
                        <a:t>비율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600" dirty="0" smtClean="0"/>
                        <a:t>광종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600" dirty="0" smtClean="0"/>
                        <a:t>비율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600" dirty="0" smtClean="0"/>
                        <a:t>광종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600" dirty="0" smtClean="0"/>
                        <a:t>비율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600" dirty="0" smtClean="0"/>
                        <a:t>석회석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66.1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600" dirty="0" smtClean="0"/>
                        <a:t>유연탄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36.6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600" dirty="0" err="1" smtClean="0"/>
                        <a:t>몰리브덴광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29.1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600" dirty="0" smtClean="0"/>
                        <a:t>유연탄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35.6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600" dirty="0" smtClean="0"/>
                        <a:t>무연탄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13.5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600" dirty="0" smtClean="0"/>
                        <a:t>철광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28.9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600" dirty="0" smtClean="0"/>
                        <a:t>동광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13.4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600" dirty="0" smtClean="0"/>
                        <a:t>철광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27.6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600" dirty="0" smtClean="0"/>
                        <a:t>규석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5.2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600" dirty="0" smtClean="0"/>
                        <a:t>동광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12.4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600" dirty="0" err="1" smtClean="0"/>
                        <a:t>티타늄광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9.0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600" dirty="0" smtClean="0"/>
                        <a:t>동광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11.7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600" dirty="0" smtClean="0"/>
                        <a:t>철광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600" dirty="0" err="1" smtClean="0"/>
                        <a:t>연광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5.2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600" dirty="0" smtClean="0"/>
                        <a:t>활석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5.6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600" dirty="0" err="1" smtClean="0"/>
                        <a:t>연광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4.8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600" dirty="0" smtClean="0"/>
                        <a:t>고령토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600" dirty="0" smtClean="0"/>
                        <a:t>아연광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600" dirty="0" err="1" smtClean="0"/>
                        <a:t>이연광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5.2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600" dirty="0" smtClean="0"/>
                        <a:t>아연광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4.5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600" dirty="0" err="1" smtClean="0"/>
                        <a:t>납석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600" dirty="0" smtClean="0"/>
                        <a:t>무연탄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600" dirty="0" smtClean="0"/>
                        <a:t>철광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600" dirty="0" smtClean="0"/>
                        <a:t>무연탄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3.7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600" dirty="0" err="1" smtClean="0"/>
                        <a:t>텅스텐광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600" dirty="0" smtClean="0"/>
                        <a:t>은광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600" dirty="0" smtClean="0"/>
                        <a:t>운모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600" dirty="0" smtClean="0"/>
                        <a:t>석회석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3.3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600" dirty="0" smtClean="0"/>
                        <a:t>규사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600" dirty="0" err="1" smtClean="0"/>
                        <a:t>몰리브덴광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600" dirty="0" err="1" smtClean="0"/>
                        <a:t>납석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600" dirty="0" smtClean="0"/>
                        <a:t>은광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1.8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600" dirty="0" smtClean="0"/>
                        <a:t>장석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600" dirty="0" err="1" smtClean="0"/>
                        <a:t>망간광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600" dirty="0" smtClean="0"/>
                        <a:t>석고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600" dirty="0" err="1" smtClean="0"/>
                        <a:t>몰리브덴광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1.1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600" dirty="0" err="1" smtClean="0"/>
                        <a:t>티타늄광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600" dirty="0" err="1" smtClean="0"/>
                        <a:t>니켈광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600" dirty="0" smtClean="0"/>
                        <a:t>석회석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600" dirty="0" err="1" smtClean="0"/>
                        <a:t>망간광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1.0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2014-</a:t>
            </a:r>
            <a:r>
              <a:rPr lang="ko-KR" altLang="en-US" dirty="0" smtClean="0"/>
              <a:t>상위 </a:t>
            </a:r>
            <a:r>
              <a:rPr lang="en-US" altLang="ko-KR" dirty="0" smtClean="0"/>
              <a:t>10</a:t>
            </a:r>
            <a:r>
              <a:rPr lang="ko-KR" altLang="en-US" dirty="0" smtClean="0"/>
              <a:t>개 광종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558461" y="620688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ko-KR" altLang="en-US" dirty="0" smtClean="0"/>
              <a:t>단위</a:t>
            </a:r>
            <a:r>
              <a:rPr lang="en-US" altLang="ko-KR" dirty="0" smtClean="0"/>
              <a:t>: %)</a:t>
            </a:r>
            <a:endParaRPr lang="en-US" dirty="0"/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8665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지역별 광산 분포</a:t>
            </a:r>
            <a:endParaRPr 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7541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광업권 등록</a:t>
            </a:r>
            <a:r>
              <a:rPr lang="en-US" altLang="ko-KR" dirty="0" smtClean="0"/>
              <a:t>(</a:t>
            </a:r>
            <a:r>
              <a:rPr lang="ko-KR" altLang="en-US" dirty="0" smtClean="0"/>
              <a:t>출원</a:t>
            </a:r>
            <a:r>
              <a:rPr lang="en-US" altLang="ko-KR" dirty="0" smtClean="0">
                <a:sym typeface="Wingdings" panose="05000000000000000000" pitchFamily="2" charset="2"/>
              </a:rPr>
              <a:t></a:t>
            </a:r>
            <a:r>
              <a:rPr lang="ko-KR" altLang="en-US" dirty="0" smtClean="0">
                <a:sym typeface="Wingdings" panose="05000000000000000000" pitchFamily="2" charset="2"/>
              </a:rPr>
              <a:t>허가</a:t>
            </a:r>
            <a:r>
              <a:rPr lang="en-US" altLang="ko-KR" dirty="0" smtClean="0">
                <a:sym typeface="Wingdings" panose="05000000000000000000" pitchFamily="2" charset="2"/>
              </a:rPr>
              <a:t></a:t>
            </a:r>
            <a:r>
              <a:rPr lang="ko-KR" altLang="en-US" dirty="0" smtClean="0">
                <a:sym typeface="Wingdings" panose="05000000000000000000" pitchFamily="2" charset="2"/>
              </a:rPr>
              <a:t>등록</a:t>
            </a:r>
            <a:r>
              <a:rPr lang="en-US" altLang="ko-KR" dirty="0" smtClean="0">
                <a:sym typeface="Wingdings" panose="05000000000000000000" pitchFamily="2" charset="2"/>
              </a:rPr>
              <a:t>)</a:t>
            </a:r>
          </a:p>
          <a:p>
            <a:pPr lvl="1"/>
            <a:r>
              <a:rPr lang="ko-KR" altLang="en-US" dirty="0" smtClean="0">
                <a:sym typeface="Wingdings" panose="05000000000000000000" pitchFamily="2" charset="2"/>
              </a:rPr>
              <a:t>출원신청서 제출 후 </a:t>
            </a:r>
            <a:r>
              <a:rPr lang="en-US" altLang="ko-KR" dirty="0" smtClean="0">
                <a:sym typeface="Wingdings" panose="05000000000000000000" pitchFamily="2" charset="2"/>
              </a:rPr>
              <a:t>6</a:t>
            </a:r>
            <a:r>
              <a:rPr lang="ko-KR" altLang="en-US" dirty="0" smtClean="0">
                <a:sym typeface="Wingdings" panose="05000000000000000000" pitchFamily="2" charset="2"/>
              </a:rPr>
              <a:t>개월 이내에 </a:t>
            </a:r>
            <a:r>
              <a:rPr lang="ko-KR" altLang="en-US" dirty="0" err="1" smtClean="0">
                <a:sym typeface="Wingdings" panose="05000000000000000000" pitchFamily="2" charset="2"/>
              </a:rPr>
              <a:t>광상설명서</a:t>
            </a:r>
            <a:r>
              <a:rPr lang="ko-KR" altLang="en-US" dirty="0" smtClean="0">
                <a:sym typeface="Wingdings" panose="05000000000000000000" pitchFamily="2" charset="2"/>
              </a:rPr>
              <a:t> 작성 제출</a:t>
            </a:r>
            <a:endParaRPr lang="en-US" altLang="ko-KR" dirty="0" smtClean="0">
              <a:sym typeface="Wingdings" panose="05000000000000000000" pitchFamily="2" charset="2"/>
            </a:endParaRPr>
          </a:p>
          <a:p>
            <a:pPr lvl="1"/>
            <a:r>
              <a:rPr lang="ko-KR" altLang="en-US" dirty="0" smtClean="0">
                <a:sym typeface="Wingdings" panose="05000000000000000000" pitchFamily="2" charset="2"/>
              </a:rPr>
              <a:t>공익관계 및 </a:t>
            </a:r>
            <a:r>
              <a:rPr lang="ko-KR" altLang="en-US" dirty="0" err="1" smtClean="0">
                <a:sym typeface="Wingdings" panose="05000000000000000000" pitchFamily="2" charset="2"/>
              </a:rPr>
              <a:t>광상설명서</a:t>
            </a:r>
            <a:r>
              <a:rPr lang="ko-KR" altLang="en-US" dirty="0" smtClean="0">
                <a:sym typeface="Wingdings" panose="05000000000000000000" pitchFamily="2" charset="2"/>
              </a:rPr>
              <a:t> 검토</a:t>
            </a:r>
            <a:endParaRPr lang="en-US" altLang="ko-KR" dirty="0" smtClean="0">
              <a:sym typeface="Wingdings" panose="05000000000000000000" pitchFamily="2" charset="2"/>
            </a:endParaRPr>
          </a:p>
          <a:p>
            <a:pPr lvl="1"/>
            <a:r>
              <a:rPr lang="ko-KR" altLang="en-US" dirty="0" smtClean="0">
                <a:sym typeface="Wingdings" panose="05000000000000000000" pitchFamily="2" charset="2"/>
              </a:rPr>
              <a:t>필요할 경우 현장 조사 후</a:t>
            </a:r>
            <a:endParaRPr lang="en-US" altLang="ko-KR" dirty="0" smtClean="0">
              <a:sym typeface="Wingdings" panose="05000000000000000000" pitchFamily="2" charset="2"/>
            </a:endParaRPr>
          </a:p>
          <a:p>
            <a:pPr lvl="1"/>
            <a:r>
              <a:rPr lang="ko-KR" altLang="en-US" dirty="0" smtClean="0">
                <a:sym typeface="Wingdings" panose="05000000000000000000" pitchFamily="2" charset="2"/>
              </a:rPr>
              <a:t>허가 여부 결정</a:t>
            </a:r>
            <a:endParaRPr 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자원 개발</a:t>
            </a:r>
            <a:r>
              <a:rPr lang="en-US" altLang="ko-KR" dirty="0" smtClean="0"/>
              <a:t>(</a:t>
            </a:r>
            <a:r>
              <a:rPr lang="ko-KR" altLang="en-US" dirty="0" smtClean="0"/>
              <a:t>광물 생산</a:t>
            </a:r>
            <a:r>
              <a:rPr lang="en-US" altLang="ko-KR" dirty="0" smtClean="0"/>
              <a:t>)</a:t>
            </a:r>
            <a:br>
              <a:rPr lang="en-US" altLang="ko-KR" dirty="0" smtClean="0"/>
            </a:br>
            <a:r>
              <a:rPr lang="en-US" altLang="ko-KR" sz="1600" dirty="0" smtClean="0"/>
              <a:t>(</a:t>
            </a:r>
            <a:r>
              <a:rPr lang="ko-KR" altLang="en-US" sz="1600" dirty="0" smtClean="0"/>
              <a:t>자료 출처</a:t>
            </a:r>
            <a:r>
              <a:rPr lang="en-US" altLang="ko-KR" sz="1600" dirty="0" smtClean="0"/>
              <a:t>: </a:t>
            </a:r>
            <a:r>
              <a:rPr lang="ko-KR" altLang="en-US" sz="1600" dirty="0" smtClean="0"/>
              <a:t>산업자원부 광업등록 사무소</a:t>
            </a:r>
            <a:r>
              <a:rPr lang="en-US" altLang="ko-KR" sz="1600" dirty="0" smtClean="0"/>
              <a:t>)</a:t>
            </a:r>
            <a:endParaRPr lang="en-US" sz="16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75222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고구려 벽화">
  <a:themeElements>
    <a:clrScheme name="고구려 벽화">
      <a:dk1>
        <a:sysClr val="windowText" lastClr="000000"/>
      </a:dk1>
      <a:lt1>
        <a:sysClr val="window" lastClr="FFFFFF"/>
      </a:lt1>
      <a:dk2>
        <a:srgbClr val="433021"/>
      </a:dk2>
      <a:lt2>
        <a:srgbClr val="E8D8CA"/>
      </a:lt2>
      <a:accent1>
        <a:srgbClr val="E49458"/>
      </a:accent1>
      <a:accent2>
        <a:srgbClr val="74AD8D"/>
      </a:accent2>
      <a:accent3>
        <a:srgbClr val="D4AC30"/>
      </a:accent3>
      <a:accent4>
        <a:srgbClr val="7BA5BE"/>
      </a:accent4>
      <a:accent5>
        <a:srgbClr val="E4A098"/>
      </a:accent5>
      <a:accent6>
        <a:srgbClr val="70B4B7"/>
      </a:accent6>
      <a:hlink>
        <a:srgbClr val="008685"/>
      </a:hlink>
      <a:folHlink>
        <a:srgbClr val="EA5A23"/>
      </a:folHlink>
    </a:clrScheme>
    <a:fontScheme name="고구려 벽화">
      <a:maj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고구려 벽화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18000">
              <a:schemeClr val="phClr">
                <a:tint val="20000"/>
                <a:shade val="100000"/>
                <a:hueMod val="100000"/>
                <a:satMod val="100000"/>
              </a:schemeClr>
            </a:gs>
            <a:gs pos="87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95000"/>
                <a:hueMod val="100000"/>
                <a:satMod val="100000"/>
              </a:schemeClr>
            </a:gs>
          </a:gsLst>
          <a:lin ang="0" scaled="1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dir="5400000" algn="tl">
              <a:srgbClr val="EBE9ED">
                <a:alpha val="0"/>
              </a:srgbClr>
            </a:outerShdw>
          </a:effectLst>
        </a:effectStyle>
        <a:effectStyle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101600" dist="76200" dir="2700000" algn="bl">
              <a:srgbClr val="000000">
                <a:alpha val="30588"/>
              </a:srgbClr>
            </a:outerShdw>
          </a:effectLst>
          <a:scene3d>
            <a:camera prst="orthographicFront" fov="0">
              <a:rot lat="0" lon="0" rev="0"/>
            </a:camera>
            <a:lightRig rig="chilly" dir="t">
              <a:rot lat="0" lon="0" rev="4200000"/>
            </a:lightRig>
          </a:scene3d>
          <a:sp3d contourW="25400" prstMaterial="matte">
            <a:bevelT h="88900"/>
            <a:contourClr>
              <a:srgbClr val="FFFFFF">
                <a:alpha val="0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60000">
              <a:schemeClr val="phClr">
                <a:tint val="100000"/>
                <a:shade val="55000"/>
                <a:hueMod val="100000"/>
                <a:satMod val="100000"/>
              </a:schemeClr>
            </a:gs>
          </a:gsLst>
          <a:path path="circle">
            <a:fillToRect l="50000" t="90000" r="50000" b="1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3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Hunting</Template>
  <TotalTime>1150</TotalTime>
  <Words>1686</Words>
  <Application>Microsoft Office PowerPoint</Application>
  <PresentationFormat>화면 슬라이드 쇼(4:3)</PresentationFormat>
  <Paragraphs>741</Paragraphs>
  <Slides>20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4</vt:i4>
      </vt:variant>
      <vt:variant>
        <vt:lpstr>슬라이드 제목</vt:lpstr>
      </vt:variant>
      <vt:variant>
        <vt:i4>20</vt:i4>
      </vt:variant>
    </vt:vector>
  </HeadingPairs>
  <TitlesOfParts>
    <vt:vector size="24" baseType="lpstr">
      <vt:lpstr>고구려 벽화</vt:lpstr>
      <vt:lpstr>2_디자인 사용자 지정</vt:lpstr>
      <vt:lpstr>1_디자인 사용자 지정</vt:lpstr>
      <vt:lpstr>디자인 사용자 지정</vt:lpstr>
      <vt:lpstr>Ch. 1 자원 개발 개요</vt:lpstr>
      <vt:lpstr>금속광 매장량(자료출처: 국가통계포탈)</vt:lpstr>
      <vt:lpstr>비금속광 매장량-1</vt:lpstr>
      <vt:lpstr>비금속광 매장량-2</vt:lpstr>
      <vt:lpstr>석탄광 매장량</vt:lpstr>
      <vt:lpstr>2014년 광산물 수급 실적 (자료 출처: 지질자원연구원 광물 수급통계 DB)</vt:lpstr>
      <vt:lpstr>2014-상위 10개 광종</vt:lpstr>
      <vt:lpstr>지역별 광산 분포</vt:lpstr>
      <vt:lpstr>자원 개발(광물 생산) (자료 출처: 산업자원부 광업등록 사무소)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Geochemistry &amp; Lab</dc:title>
  <dc:creator>user</dc:creator>
  <cp:lastModifiedBy>Jae-Young Yu</cp:lastModifiedBy>
  <cp:revision>34</cp:revision>
  <cp:lastPrinted>2015-09-03T04:06:41Z</cp:lastPrinted>
  <dcterms:created xsi:type="dcterms:W3CDTF">2012-03-04T11:34:30Z</dcterms:created>
  <dcterms:modified xsi:type="dcterms:W3CDTF">2015-09-06T07:23:59Z</dcterms:modified>
</cp:coreProperties>
</file>