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9" r:id="rId3"/>
    <p:sldId id="286" r:id="rId4"/>
    <p:sldId id="291" r:id="rId5"/>
    <p:sldId id="292" r:id="rId6"/>
    <p:sldId id="293" r:id="rId7"/>
    <p:sldId id="290" r:id="rId8"/>
    <p:sldId id="294" r:id="rId9"/>
    <p:sldId id="295" r:id="rId10"/>
    <p:sldId id="29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_Y9ucDp_oGA8/SAejGbW-_eI/AAAAAAAABjA/F3rAo_hX1vI/s1600-h/Sunset-on-Seascale-Beach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sp.edu/geo/faculty/ritter/glossary/a_d/asthenosphere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지</a:t>
            </a:r>
            <a:r>
              <a:rPr lang="ko-KR" altLang="en-US" dirty="0"/>
              <a:t>구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물과 생명의 행성</a:t>
            </a:r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619672" y="6165304"/>
            <a:ext cx="7344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</a:t>
            </a:r>
            <a:r>
              <a:rPr lang="en-US" altLang="ko-KR" sz="1000" dirty="0" smtClean="0">
                <a:hlinkClick r:id="rId2"/>
              </a:rPr>
              <a:t>http://1.bp.blogspot.com/_Y9ucDp_oGA8/SAejGbW-_eI/AAAAAAAABjA/F3rAo_hX1vI/s1600-h/Sunset-on-Seascale-Beach.jpg</a:t>
            </a:r>
            <a:endParaRPr lang="ko-KR" altLang="en-US" sz="1000" dirty="0"/>
          </a:p>
        </p:txBody>
      </p:sp>
      <p:pic>
        <p:nvPicPr>
          <p:cNvPr id="11266" name="Picture 2" descr="http://www.korearth.net/lecture/gen_geo/earth_present/ch01/s_Sunset-Be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600416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달의 생성 가설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분리 </a:t>
            </a:r>
            <a:r>
              <a:rPr lang="en-US" altLang="ko-KR" sz="2400" dirty="0" smtClean="0"/>
              <a:t>Fission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포획 </a:t>
            </a:r>
            <a:r>
              <a:rPr lang="en-US" altLang="ko-KR" sz="2400" dirty="0" smtClean="0"/>
              <a:t>Capture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동시 응집 </a:t>
            </a:r>
            <a:r>
              <a:rPr lang="en-US" altLang="ko-KR" sz="2400" dirty="0" smtClean="0"/>
              <a:t>Co-accretion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거대 충돌 </a:t>
            </a:r>
            <a:r>
              <a:rPr lang="en-US" altLang="ko-KR" sz="2400" dirty="0" smtClean="0"/>
              <a:t>Gigantic </a:t>
            </a:r>
            <a:r>
              <a:rPr lang="en-US" altLang="ko-KR" sz="2400" dirty="0" smtClean="0"/>
              <a:t>impact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6" name="Picture 2" descr="Giant Impact theory for the formation of the M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4876800" cy="332422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699792" y="65253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http://www.astronomynotes.com/solarsys/s13.htm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54868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지구의 구조</a:t>
            </a:r>
            <a:endParaRPr lang="ko-KR" altLang="en-US" dirty="0"/>
          </a:p>
        </p:txBody>
      </p:sp>
      <p:pic>
        <p:nvPicPr>
          <p:cNvPr id="9218" name="Picture 2" descr="http://www.korearth.net/lecture/gen_geo/earth_present/ch01/earth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5114925" cy="35337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483768" y="5157192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http://www.uwsp.edu/geo/faculty/ritter/glossary/a_d/asthenosphere.html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지구의 진화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초기 지구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균질한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(homogeneous) </a:t>
            </a:r>
            <a:r>
              <a:rPr lang="en-US" altLang="ko-KR" sz="2400" dirty="0" smtClean="0"/>
              <a:t>vs. </a:t>
            </a:r>
            <a:r>
              <a:rPr lang="ko-KR" altLang="en-US" sz="2400" dirty="0" smtClean="0"/>
              <a:t>순차적 응집된</a:t>
            </a:r>
            <a:r>
              <a:rPr lang="en-US" altLang="ko-KR" sz="2400" dirty="0" smtClean="0"/>
              <a:t>(sequentially aggregated) </a:t>
            </a:r>
            <a:r>
              <a:rPr lang="ko-KR" altLang="en-US" sz="2400" dirty="0" smtClean="0"/>
              <a:t>지구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물과 대기의 기원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자체 진화의 산물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vs. </a:t>
            </a:r>
            <a:r>
              <a:rPr lang="ko-KR" altLang="en-US" sz="2400" dirty="0" smtClean="0"/>
              <a:t>외부 물질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planetesimal</a:t>
            </a:r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cometesimal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을 포획하여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생명의 출현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무생물적</a:t>
            </a:r>
            <a:r>
              <a:rPr lang="en-US" altLang="ko-KR" sz="2400" dirty="0" smtClean="0"/>
              <a:t>(abiotic </a:t>
            </a:r>
            <a:r>
              <a:rPr lang="en-US" altLang="ko-KR" sz="2400" dirty="0" smtClean="0"/>
              <a:t>spontaneous </a:t>
            </a:r>
            <a:r>
              <a:rPr lang="en-US" altLang="ko-KR" sz="2400" dirty="0" smtClean="0"/>
              <a:t>generation)? </a:t>
            </a:r>
            <a:r>
              <a:rPr lang="ko-KR" altLang="en-US" sz="2400" dirty="0" smtClean="0"/>
              <a:t>우주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Cosmogenic</a:t>
            </a:r>
            <a:r>
              <a:rPr lang="en-US" altLang="ko-KR" sz="2400" dirty="0" smtClean="0"/>
              <a:t>)?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(</a:t>
            </a:r>
            <a:r>
              <a:rPr lang="ko-KR" altLang="en-US" sz="2400" dirty="0" smtClean="0"/>
              <a:t>자유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산소의 출현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현재의 지구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geodynamics.rice.edu/tobias.hoeink/magmaocean-sketch3b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5972175" cy="46577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http://geodynamics.rice.edu/tobias.hoeink/index.php?page=research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ciencephoto.com/image/168543/large/E4020056-Early_Earth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048250" cy="3248026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2195736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http://www.sciencephoto.com/media/168543/enlarge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strobiologia.pl/eana/originoflife_files/ESA_image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029200" cy="5029201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93467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i="1" dirty="0" smtClean="0"/>
              <a:t>Figure: Amino acids, the 'building blocks' of life, may form in dust grains in the space between the stars. (c) ESA 2002.</a:t>
            </a:r>
            <a:endParaRPr lang="en-US" altLang="ko-KR" sz="1000" dirty="0"/>
          </a:p>
        </p:txBody>
      </p:sp>
      <p:sp>
        <p:nvSpPr>
          <p:cNvPr id="4" name="직사각형 3"/>
          <p:cNvSpPr/>
          <p:nvPr/>
        </p:nvSpPr>
        <p:spPr>
          <a:xfrm>
            <a:off x="1979712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http://www.astrobiologia.pl/eana/originoflife.html</a:t>
            </a:r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6064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origin of life?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astro.wisc.edu/~townsend/resource/teaching/diploma/earth-atm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6048375" cy="46005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195736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http://www.astro.wisc.edu/~townsend/static.php?ref=diploma-9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지구의 하나뿐인 위성</a:t>
            </a:r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699792" y="6309320"/>
            <a:ext cx="36724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http://sos.noaa.gov/datasets/solar_system/moon.html</a:t>
            </a:r>
            <a:endParaRPr lang="ko-KR" altLang="en-US" sz="1000" dirty="0"/>
          </a:p>
        </p:txBody>
      </p:sp>
      <p:pic>
        <p:nvPicPr>
          <p:cNvPr id="1026" name="Picture 2" descr="http://sos.noaa.gov/images/Solar_System/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019600" cy="40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달과 지구의 비교</a:t>
            </a:r>
            <a:endParaRPr lang="en-US" altLang="ko-KR" sz="2800" dirty="0" smtClean="0"/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endParaRPr lang="en-US" altLang="ko-KR" sz="2800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b="1" dirty="0" smtClean="0"/>
              <a:t>				Earth</a:t>
            </a:r>
            <a:r>
              <a:rPr lang="en-US" altLang="ko-KR" dirty="0" smtClean="0"/>
              <a:t> 		</a:t>
            </a:r>
            <a:r>
              <a:rPr lang="en-US" altLang="ko-KR" b="1" dirty="0" smtClean="0"/>
              <a:t>Moon</a:t>
            </a:r>
            <a:r>
              <a:rPr lang="en-US" altLang="ko-KR" dirty="0" smtClean="0"/>
              <a:t>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평균 직경</a:t>
            </a:r>
            <a:r>
              <a:rPr lang="en-US" altLang="ko-KR" dirty="0" smtClean="0"/>
              <a:t> </a:t>
            </a:r>
            <a:r>
              <a:rPr lang="en-US" altLang="ko-KR" dirty="0" smtClean="0"/>
              <a:t>	</a:t>
            </a:r>
            <a:r>
              <a:rPr lang="en-US" altLang="ko-KR" dirty="0" smtClean="0"/>
              <a:t>	12,742 </a:t>
            </a:r>
            <a:r>
              <a:rPr lang="en-US" altLang="ko-KR" dirty="0" smtClean="0"/>
              <a:t>km 	3,476 km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부피</a:t>
            </a:r>
            <a:r>
              <a:rPr lang="en-US" altLang="ko-KR" dirty="0" smtClean="0"/>
              <a:t> </a:t>
            </a:r>
            <a:r>
              <a:rPr lang="en-US" altLang="ko-KR" dirty="0" smtClean="0"/>
              <a:t>		1.08321 x 10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 km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  2.199 x 10</a:t>
            </a:r>
            <a:r>
              <a:rPr lang="en-US" altLang="ko-KR" baseline="30000" dirty="0" smtClean="0"/>
              <a:t>10</a:t>
            </a:r>
            <a:r>
              <a:rPr lang="en-US" altLang="ko-KR" dirty="0" smtClean="0"/>
              <a:t> km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질량</a:t>
            </a:r>
            <a:r>
              <a:rPr lang="en-US" altLang="ko-KR" dirty="0" smtClean="0"/>
              <a:t> </a:t>
            </a:r>
            <a:r>
              <a:rPr lang="en-US" altLang="ko-KR" dirty="0" smtClean="0"/>
              <a:t>		5.9736 x 10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> kg 	7.349 x 10</a:t>
            </a:r>
            <a:r>
              <a:rPr lang="en-US" altLang="ko-KR" baseline="30000" dirty="0" smtClean="0"/>
              <a:t>22</a:t>
            </a:r>
            <a:r>
              <a:rPr lang="en-US" altLang="ko-KR" dirty="0" smtClean="0"/>
              <a:t> kg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평균 밀도</a:t>
            </a:r>
            <a:r>
              <a:rPr lang="en-US" altLang="ko-KR" dirty="0" smtClean="0"/>
              <a:t> </a:t>
            </a:r>
            <a:r>
              <a:rPr lang="en-US" altLang="ko-KR" dirty="0" smtClean="0"/>
              <a:t>		5.515 		3.342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표면 중력</a:t>
            </a:r>
            <a:r>
              <a:rPr lang="en-US" altLang="ko-KR" dirty="0" smtClean="0"/>
              <a:t> </a:t>
            </a:r>
            <a:r>
              <a:rPr lang="en-US" altLang="ko-KR" dirty="0" smtClean="0"/>
              <a:t>	</a:t>
            </a:r>
            <a:r>
              <a:rPr lang="en-US" altLang="ko-KR" dirty="0" smtClean="0"/>
              <a:t>	9.78 </a:t>
            </a:r>
            <a:r>
              <a:rPr lang="en-US" altLang="ko-KR" dirty="0" smtClean="0"/>
              <a:t>m/s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		1.62 m/s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탈출 속도</a:t>
            </a:r>
            <a:r>
              <a:rPr lang="en-US" altLang="ko-KR" dirty="0" smtClean="0"/>
              <a:t> </a:t>
            </a:r>
            <a:r>
              <a:rPr lang="en-US" altLang="ko-KR" dirty="0" smtClean="0"/>
              <a:t>	</a:t>
            </a:r>
            <a:r>
              <a:rPr lang="en-US" altLang="ko-KR" dirty="0" smtClean="0"/>
              <a:t>	11.2 </a:t>
            </a:r>
            <a:r>
              <a:rPr lang="en-US" altLang="ko-KR" dirty="0" smtClean="0"/>
              <a:t>km/s 	2.38 km/s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ko-KR" altLang="en-US" dirty="0" smtClean="0"/>
              <a:t>반사도</a:t>
            </a:r>
            <a:r>
              <a:rPr lang="en-US" altLang="ko-KR" dirty="0" smtClean="0"/>
              <a:t>(Visual albedo)</a:t>
            </a:r>
            <a:r>
              <a:rPr lang="en-US" altLang="ko-KR" dirty="0" smtClean="0"/>
              <a:t>	0.367 		0.12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Visual magnitude     	-3.86 		+0.21</a:t>
            </a:r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893</TotalTime>
  <Words>160</Words>
  <Application>Microsoft Office PowerPoint</Application>
  <PresentationFormat>화면 슬라이드 쇼(4:3)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모듈</vt:lpstr>
      <vt:lpstr>Ch.2.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Ch.2. 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100</cp:revision>
  <dcterms:created xsi:type="dcterms:W3CDTF">2012-03-04T11:34:30Z</dcterms:created>
  <dcterms:modified xsi:type="dcterms:W3CDTF">2015-03-16T06:14:24Z</dcterms:modified>
</cp:coreProperties>
</file>