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9AD"/>
    <a:srgbClr val="F0B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9144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5072066" y="3571876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58952" y="786384"/>
            <a:ext cx="64008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7342632" y="740664"/>
            <a:ext cx="738052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7946136" y="1106424"/>
            <a:ext cx="753801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9144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396513" y="2337123"/>
            <a:ext cx="1500199" cy="1416985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355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9144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457200" y="1719072"/>
            <a:ext cx="8229600" cy="45262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429768"/>
            <a:ext cx="1499616" cy="58247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457200" y="429768"/>
            <a:ext cx="6400800" cy="58247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301752" y="228600"/>
            <a:ext cx="996696" cy="969264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9857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9144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99232"/>
            <a:ext cx="6291072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7086600" y="3465576"/>
            <a:ext cx="738052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7708392" y="3831336"/>
            <a:ext cx="753801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9144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320040" y="5038344"/>
            <a:ext cx="1069848" cy="99669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4855464"/>
            <a:ext cx="6986016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9144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535113"/>
            <a:ext cx="393192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312" y="1535113"/>
            <a:ext cx="393192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9144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246888" y="182880"/>
            <a:ext cx="932688" cy="85953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9848" y="146304"/>
            <a:ext cx="6931152" cy="99669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365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56616"/>
            <a:ext cx="8147304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568" y="1216152"/>
            <a:ext cx="50292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" y="1216152"/>
            <a:ext cx="3008313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89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07592" y="1143000"/>
            <a:ext cx="6163056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6152" y="384048"/>
            <a:ext cx="6300216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316736" y="1143000"/>
            <a:ext cx="6108192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5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3123-E138-4A55-B8A0-015B8266EFB6}" type="datetimeFigureOut">
              <a:rPr lang="ko-KR" altLang="en-US" smtClean="0"/>
              <a:pPr/>
              <a:t>2019-03-07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3952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3952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5581-1AC2-4C7E-A2AC-B5A4B8DD711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1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images.google.com/url?sa=i&amp;rct=j&amp;q=calcite%20dolomite%20quartz%20thinsection&amp;source=images&amp;cd=&amp;cad=rja&amp;docid=YE8WRUsM72XTYM&amp;tbnid=LoXZhWh5t_YpjM:&amp;ved=0CAUQjRw&amp;url=http://www.staffs.ac.uk/schools/sciences/geology/restricted/virtualf/hobs/hobs14.htm&amp;ei=Q9QuUqzvNaiBiQeErIHgDA&amp;psig=AFQjCNFvCLovVzetmFBriS4vObNc9_3thw&amp;ust=1378887068345210" TargetMode="External"/><Relationship Id="rId2" Type="http://schemas.openxmlformats.org/officeDocument/2006/relationships/hyperlink" Target="http://images.google.com/url?sa=i&amp;rct=j&amp;q=calcite%20tremolite%20dolomite%20thinsection&amp;source=images&amp;cd=&amp;cad=rja&amp;docid=vOOXzG19CbNO4M&amp;tbnid=agItuKAPl_RxQM:&amp;ved=0CAUQjRw&amp;url=http://ninova.itu.edu.tr/tr/dersler/maden-fakultesi/2315/jeo-242/ekkaynaklar?g199883&amp;ei=4NIuUoXxOq6RigfanICgBg&amp;psig=AFQjCNFawASVscvtI0dg84HD49U9dhuyfQ&amp;ust=13788867194843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url?sa=i&amp;rct=j&amp;q=calcite%20dopsidethinsection&amp;source=images&amp;cd=&amp;cad=rja&amp;docid=vy95GLP9AGx0pM&amp;tbnid=A4rlWk_jOcGR8M:&amp;ved=0CAUQjRw&amp;url=http://www.und.nodak.edu/instruct/mineral/320petrology/opticalmin/diopside.htm&amp;ei=R9MuUtGJL4ubiQf1xICYAw&amp;psig=AFQjCNG74EA-hZ7DfdtiWC9IsQajN3RX6w&amp;ust=13788868158087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>
            <a:normAutofit/>
          </a:bodyPr>
          <a:lstStyle/>
          <a:p>
            <a:r>
              <a:rPr lang="ko-KR" altLang="en-US" b="1" dirty="0" smtClean="0"/>
              <a:t>시스템 내 상들의 </a:t>
            </a:r>
            <a:r>
              <a:rPr lang="ko-KR" altLang="en-US" b="1" dirty="0" err="1" smtClean="0"/>
              <a:t>조성으로부터</a:t>
            </a:r>
            <a:r>
              <a:rPr lang="ko-KR" altLang="en-US" b="1" dirty="0" smtClean="0"/>
              <a:t> 상들 간 가능한 </a:t>
            </a:r>
            <a:r>
              <a:rPr lang="ko-KR" altLang="en-US" b="1" dirty="0" err="1" smtClean="0"/>
              <a:t>반을을</a:t>
            </a:r>
            <a:r>
              <a:rPr lang="ko-KR" altLang="en-US" b="1" dirty="0" smtClean="0"/>
              <a:t> 예측하는데 사용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en-US" altLang="ko-KR" b="1" dirty="0" smtClean="0"/>
              <a:t>Unary system</a:t>
            </a:r>
            <a:r>
              <a:rPr lang="en-US" altLang="ko-KR" dirty="0" smtClean="0"/>
              <a:t>: C=1. </a:t>
            </a:r>
            <a:r>
              <a:rPr lang="ko-KR" altLang="en-US" dirty="0" smtClean="0"/>
              <a:t>모든 상이 같은 조성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 A “point”. </a:t>
            </a:r>
            <a:r>
              <a:rPr lang="ko-KR" altLang="en-US" dirty="0" smtClean="0">
                <a:sym typeface="Wingdings" pitchFamily="2" charset="2"/>
              </a:rPr>
              <a:t>상 </a:t>
            </a:r>
            <a:r>
              <a:rPr lang="ko-KR" altLang="en-US" dirty="0" err="1" smtClean="0">
                <a:sym typeface="Wingdings" pitchFamily="2" charset="2"/>
              </a:rPr>
              <a:t>전이만</a:t>
            </a:r>
            <a:r>
              <a:rPr lang="ko-KR" altLang="en-US" dirty="0" smtClean="0">
                <a:sym typeface="Wingdings" pitchFamily="2" charset="2"/>
              </a:rPr>
              <a:t> 가능</a:t>
            </a:r>
            <a:endParaRPr lang="en-US" altLang="ko-KR" dirty="0" smtClean="0"/>
          </a:p>
          <a:p>
            <a:r>
              <a:rPr lang="en-US" altLang="ko-KR" b="1" dirty="0" smtClean="0">
                <a:sym typeface="Wingdings" pitchFamily="2" charset="2"/>
              </a:rPr>
              <a:t>Binary</a:t>
            </a:r>
            <a:r>
              <a:rPr lang="ko-KR" altLang="en-US" b="1" dirty="0" smtClean="0">
                <a:sym typeface="Wingdings" pitchFamily="2" charset="2"/>
              </a:rPr>
              <a:t> </a:t>
            </a:r>
            <a:r>
              <a:rPr lang="en-US" altLang="ko-KR" b="1" dirty="0" smtClean="0">
                <a:sym typeface="Wingdings" pitchFamily="2" charset="2"/>
              </a:rPr>
              <a:t>system</a:t>
            </a:r>
            <a:r>
              <a:rPr lang="en-US" altLang="ko-KR" dirty="0" smtClean="0">
                <a:sym typeface="Wingdings" pitchFamily="2" charset="2"/>
              </a:rPr>
              <a:t>: C=2. </a:t>
            </a:r>
            <a:r>
              <a:rPr lang="ko-KR" altLang="en-US" dirty="0" smtClean="0">
                <a:sym typeface="Wingdings" pitchFamily="2" charset="2"/>
              </a:rPr>
              <a:t>상들이 하나의 직성 상에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en-US" altLang="ko-KR" dirty="0" err="1" smtClean="0"/>
              <a:t>Chemography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331640" y="5517232"/>
            <a:ext cx="53285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1331640" y="537321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6660232" y="538160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2400" y="576461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0992" y="576461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2771800" y="538160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851920" y="537321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796136" y="538160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2560" y="500388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02680" y="50122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46896" y="50122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53409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Example: Al2O3-H2O system</a:t>
            </a:r>
          </a:p>
          <a:p>
            <a:pPr lvl="2"/>
            <a:r>
              <a:rPr lang="ko-KR" altLang="en-US" dirty="0" smtClean="0"/>
              <a:t>가능한 상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Corundum </a:t>
            </a:r>
            <a:r>
              <a:rPr lang="en-US" altLang="ko-KR" dirty="0" smtClean="0"/>
              <a:t>Al2O3 (c)</a:t>
            </a:r>
          </a:p>
          <a:p>
            <a:pPr lvl="3"/>
            <a:r>
              <a:rPr lang="en-US" altLang="ko-KR" dirty="0" err="1" smtClean="0"/>
              <a:t>Diaspoer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AlOOH</a:t>
            </a:r>
            <a:r>
              <a:rPr lang="en-US" altLang="ko-KR" dirty="0" smtClean="0"/>
              <a:t> (d)</a:t>
            </a:r>
          </a:p>
          <a:p>
            <a:pPr lvl="3"/>
            <a:r>
              <a:rPr lang="en-US" altLang="ko-KR" dirty="0" smtClean="0"/>
              <a:t>Gibbsite Al(OH)3 (g)</a:t>
            </a:r>
          </a:p>
          <a:p>
            <a:pPr lvl="3"/>
            <a:r>
              <a:rPr lang="en-US" altLang="ko-KR" dirty="0" smtClean="0"/>
              <a:t>Water H2O (w)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1676838" y="5044534"/>
            <a:ext cx="53285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1676838" y="490051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7005430" y="490890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98" y="529191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Al2O3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65772" y="529191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H2O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4355976" y="490051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5796136" y="490890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34010" y="451980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62602" y="453957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13148" y="45395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53308" y="45599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1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>
            <a:normAutofit/>
          </a:bodyPr>
          <a:lstStyle/>
          <a:p>
            <a:pPr lvl="1"/>
            <a:r>
              <a:rPr lang="en-US" altLang="ko-KR" dirty="0" smtClean="0"/>
              <a:t>When F=1, P + 1 = 2 + 2 =3.</a:t>
            </a:r>
          </a:p>
          <a:p>
            <a:pPr lvl="2"/>
            <a:r>
              <a:rPr lang="ko-KR" altLang="en-US" dirty="0" smtClean="0"/>
              <a:t>그러므로 다음과 같은 일변이 반응들과 </a:t>
            </a:r>
            <a:r>
              <a:rPr lang="ko-KR" altLang="en-US" dirty="0" err="1" smtClean="0"/>
              <a:t>상군이</a:t>
            </a:r>
            <a:r>
              <a:rPr lang="ko-KR" altLang="en-US" dirty="0" smtClean="0"/>
              <a:t> 가능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3"/>
            <a:r>
              <a:rPr lang="en-US" altLang="ko-KR" dirty="0" smtClean="0"/>
              <a:t>d=</a:t>
            </a:r>
            <a:r>
              <a:rPr lang="en-US" altLang="ko-KR" dirty="0" err="1" smtClean="0"/>
              <a:t>c+g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d=</a:t>
            </a:r>
            <a:r>
              <a:rPr lang="en-US" altLang="ko-KR" dirty="0" err="1" smtClean="0"/>
              <a:t>c+w</a:t>
            </a:r>
            <a:endParaRPr lang="en-US" altLang="ko-KR" dirty="0" smtClean="0"/>
          </a:p>
          <a:p>
            <a:pPr lvl="3"/>
            <a:r>
              <a:rPr lang="en-US" altLang="ko-KR" dirty="0"/>
              <a:t>g</a:t>
            </a:r>
            <a:r>
              <a:rPr lang="en-US" altLang="ko-KR" dirty="0" smtClean="0"/>
              <a:t>=</a:t>
            </a:r>
            <a:r>
              <a:rPr lang="en-US" altLang="ko-KR" dirty="0" err="1" smtClean="0"/>
              <a:t>d+w</a:t>
            </a:r>
            <a:endParaRPr lang="en-US" altLang="ko-KR" dirty="0" smtClean="0"/>
          </a:p>
          <a:p>
            <a:pPr lvl="3"/>
            <a:r>
              <a:rPr lang="en-US" altLang="ko-KR" dirty="0"/>
              <a:t>g</a:t>
            </a:r>
            <a:r>
              <a:rPr lang="en-US" altLang="ko-KR" dirty="0" smtClean="0"/>
              <a:t>=</a:t>
            </a:r>
            <a:r>
              <a:rPr lang="en-US" altLang="ko-KR" dirty="0" err="1" smtClean="0"/>
              <a:t>c+w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Ternary System: C=3, </a:t>
            </a:r>
            <a:r>
              <a:rPr lang="ko-KR" altLang="en-US" dirty="0" smtClean="0"/>
              <a:t>상들이 삼각형에 표시</a:t>
            </a:r>
            <a:endParaRPr lang="en-US" altLang="ko-KR" dirty="0" smtClean="0"/>
          </a:p>
        </p:txBody>
      </p:sp>
      <p:sp>
        <p:nvSpPr>
          <p:cNvPr id="4" name="이등변 삼각형 3"/>
          <p:cNvSpPr/>
          <p:nvPr/>
        </p:nvSpPr>
        <p:spPr>
          <a:xfrm>
            <a:off x="2051720" y="2420887"/>
            <a:ext cx="4464496" cy="3848703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347864" y="551723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4211960" y="458112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444208" y="619758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211960" y="2348879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990927" y="616530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190220" y="350100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427984" y="580526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47664" y="630932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A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06730" y="22362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631645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5146" y="446847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48582" y="357301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20072" y="514169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31010" y="515719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33514" y="5692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이등변 삼각형 9"/>
          <p:cNvSpPr/>
          <p:nvPr/>
        </p:nvSpPr>
        <p:spPr>
          <a:xfrm>
            <a:off x="4860032" y="3765466"/>
            <a:ext cx="2756466" cy="23762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4" name="자유형 2053"/>
          <p:cNvSpPr/>
          <p:nvPr/>
        </p:nvSpPr>
        <p:spPr>
          <a:xfrm>
            <a:off x="5505450" y="4733925"/>
            <a:ext cx="1238250" cy="1090613"/>
          </a:xfrm>
          <a:custGeom>
            <a:avLst/>
            <a:gdLst>
              <a:gd name="connsiteX0" fmla="*/ 395288 w 1238250"/>
              <a:gd name="connsiteY0" fmla="*/ 0 h 1090613"/>
              <a:gd name="connsiteX1" fmla="*/ 1176338 w 1238250"/>
              <a:gd name="connsiteY1" fmla="*/ 266700 h 1090613"/>
              <a:gd name="connsiteX2" fmla="*/ 1238250 w 1238250"/>
              <a:gd name="connsiteY2" fmla="*/ 1090613 h 1090613"/>
              <a:gd name="connsiteX3" fmla="*/ 0 w 1238250"/>
              <a:gd name="connsiteY3" fmla="*/ 1000125 h 1090613"/>
              <a:gd name="connsiteX4" fmla="*/ 395288 w 1238250"/>
              <a:gd name="connsiteY4" fmla="*/ 0 h 10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1090613">
                <a:moveTo>
                  <a:pt x="395288" y="0"/>
                </a:moveTo>
                <a:lnTo>
                  <a:pt x="1176338" y="266700"/>
                </a:lnTo>
                <a:lnTo>
                  <a:pt x="1238250" y="1090613"/>
                </a:lnTo>
                <a:lnTo>
                  <a:pt x="0" y="1000125"/>
                </a:lnTo>
                <a:lnTo>
                  <a:pt x="395288" y="0"/>
                </a:lnTo>
                <a:close/>
              </a:path>
            </a:pathLst>
          </a:custGeom>
          <a:solidFill>
            <a:srgbClr val="F0B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When F=1, P=3-1+2=4.  </a:t>
            </a:r>
            <a:r>
              <a:rPr lang="ko-KR" altLang="en-US" dirty="0" smtClean="0"/>
              <a:t>두 가지 일변이 반응이 가능</a:t>
            </a:r>
            <a:r>
              <a:rPr lang="en-US" altLang="ko-KR" dirty="0" smtClean="0"/>
              <a:t>;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상 제거 반응 </a:t>
            </a:r>
            <a:r>
              <a:rPr lang="en-US" altLang="ko-KR" dirty="0" smtClean="0"/>
              <a:t>Phase </a:t>
            </a:r>
            <a:r>
              <a:rPr lang="en-US" altLang="ko-KR" dirty="0" smtClean="0"/>
              <a:t>elimination reaction: 4=1+2+3</a:t>
            </a:r>
          </a:p>
          <a:p>
            <a:pPr lvl="2"/>
            <a:r>
              <a:rPr lang="ko-KR" altLang="en-US" dirty="0" smtClean="0"/>
              <a:t>연결선 교차 반응 </a:t>
            </a:r>
            <a:r>
              <a:rPr lang="en-US" altLang="ko-KR" dirty="0" smtClean="0"/>
              <a:t>Join-crossing </a:t>
            </a:r>
            <a:r>
              <a:rPr lang="en-US" altLang="ko-KR" dirty="0" smtClean="0"/>
              <a:t>reaction: 1+2=3+4</a:t>
            </a:r>
            <a:endParaRPr lang="ko-KR" altLang="en-US" dirty="0"/>
          </a:p>
        </p:txBody>
      </p:sp>
      <p:sp>
        <p:nvSpPr>
          <p:cNvPr id="5" name="이등변 삼각형 4"/>
          <p:cNvSpPr/>
          <p:nvPr/>
        </p:nvSpPr>
        <p:spPr>
          <a:xfrm>
            <a:off x="899592" y="3774758"/>
            <a:ext cx="2756466" cy="23762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9052" y="602128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2555" y="34290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596635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9492" y="601199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2995" y="341970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595706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20" name="자유형 19"/>
          <p:cNvSpPr/>
          <p:nvPr/>
        </p:nvSpPr>
        <p:spPr>
          <a:xfrm>
            <a:off x="1658471" y="4787153"/>
            <a:ext cx="1156447" cy="1102659"/>
          </a:xfrm>
          <a:custGeom>
            <a:avLst/>
            <a:gdLst>
              <a:gd name="connsiteX0" fmla="*/ 528917 w 1156447"/>
              <a:gd name="connsiteY0" fmla="*/ 0 h 1102659"/>
              <a:gd name="connsiteX1" fmla="*/ 0 w 1156447"/>
              <a:gd name="connsiteY1" fmla="*/ 753035 h 1102659"/>
              <a:gd name="connsiteX2" fmla="*/ 1156447 w 1156447"/>
              <a:gd name="connsiteY2" fmla="*/ 1102659 h 1102659"/>
              <a:gd name="connsiteX3" fmla="*/ 528917 w 1156447"/>
              <a:gd name="connsiteY3" fmla="*/ 0 h 11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447" h="1102659">
                <a:moveTo>
                  <a:pt x="528917" y="0"/>
                </a:moveTo>
                <a:lnTo>
                  <a:pt x="0" y="753035"/>
                </a:lnTo>
                <a:lnTo>
                  <a:pt x="1156447" y="1102659"/>
                </a:lnTo>
                <a:lnTo>
                  <a:pt x="528917" y="0"/>
                </a:lnTo>
                <a:close/>
              </a:path>
            </a:pathLst>
          </a:custGeom>
          <a:solidFill>
            <a:srgbClr val="F0B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1635778" y="55051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2166712" y="47689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2792058" y="58669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2167442" y="53384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5482590" y="57114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>
            <a:stCxn id="25" idx="4"/>
            <a:endCxn id="23" idx="4"/>
          </p:cNvCxnSpPr>
          <p:nvPr/>
        </p:nvCxnSpPr>
        <p:spPr>
          <a:xfrm flipH="1" flipV="1">
            <a:off x="2189572" y="4814661"/>
            <a:ext cx="730" cy="569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직선 연결선 2047"/>
          <p:cNvCxnSpPr>
            <a:stCxn id="25" idx="2"/>
            <a:endCxn id="21" idx="3"/>
          </p:cNvCxnSpPr>
          <p:nvPr/>
        </p:nvCxnSpPr>
        <p:spPr>
          <a:xfrm flipH="1">
            <a:off x="1642473" y="5361342"/>
            <a:ext cx="524969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직선 연결선 2050"/>
          <p:cNvCxnSpPr>
            <a:stCxn id="25" idx="1"/>
            <a:endCxn id="24" idx="1"/>
          </p:cNvCxnSpPr>
          <p:nvPr/>
        </p:nvCxnSpPr>
        <p:spPr>
          <a:xfrm>
            <a:off x="2174137" y="5345177"/>
            <a:ext cx="624616" cy="528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2060787" y="529995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32490" y="541412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037927" y="434719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15304" y="572800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83958" y="44453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6720840" y="579296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6660232" y="49676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891003" y="47165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56" name="직선 연결선 2055"/>
          <p:cNvCxnSpPr>
            <a:stCxn id="28" idx="4"/>
            <a:endCxn id="44" idx="0"/>
          </p:cNvCxnSpPr>
          <p:nvPr/>
        </p:nvCxnSpPr>
        <p:spPr>
          <a:xfrm>
            <a:off x="5913863" y="4762250"/>
            <a:ext cx="829837" cy="1030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직선 연결선 2057"/>
          <p:cNvCxnSpPr>
            <a:stCxn id="27" idx="6"/>
            <a:endCxn id="45" idx="3"/>
          </p:cNvCxnSpPr>
          <p:nvPr/>
        </p:nvCxnSpPr>
        <p:spPr>
          <a:xfrm flipV="1">
            <a:off x="5528309" y="5006665"/>
            <a:ext cx="1138618" cy="727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225021" y="561117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660232" y="480583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689983" y="573429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32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ko-KR" dirty="0" smtClean="0"/>
              <a:t>Example: SiO2-CaO-MgO-(H2O-CO2) system</a:t>
            </a:r>
          </a:p>
          <a:p>
            <a:pPr lvl="2"/>
            <a:r>
              <a:rPr lang="ko-KR" altLang="en-US" dirty="0" smtClean="0"/>
              <a:t>가능한 상들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Quartz </a:t>
            </a:r>
            <a:r>
              <a:rPr lang="en-US" altLang="ko-KR" dirty="0" smtClean="0"/>
              <a:t>SiO2 (</a:t>
            </a:r>
            <a:r>
              <a:rPr lang="en-US" altLang="ko-KR" dirty="0" err="1" smtClean="0"/>
              <a:t>Qz</a:t>
            </a:r>
            <a:r>
              <a:rPr lang="en-US" altLang="ko-KR" dirty="0" smtClean="0"/>
              <a:t>)</a:t>
            </a:r>
          </a:p>
          <a:p>
            <a:pPr lvl="3"/>
            <a:r>
              <a:rPr lang="en-US" altLang="ko-KR" dirty="0" smtClean="0"/>
              <a:t>Calcite CaCO3 (Cc)</a:t>
            </a:r>
          </a:p>
          <a:p>
            <a:pPr lvl="3"/>
            <a:r>
              <a:rPr lang="en-US" altLang="ko-KR" dirty="0" smtClean="0"/>
              <a:t>Dolomite </a:t>
            </a:r>
            <a:r>
              <a:rPr lang="en-US" altLang="ko-KR" dirty="0" err="1" smtClean="0"/>
              <a:t>CaMg</a:t>
            </a:r>
            <a:r>
              <a:rPr lang="en-US" altLang="ko-KR" dirty="0" smtClean="0"/>
              <a:t>(CO3)2 (</a:t>
            </a:r>
            <a:r>
              <a:rPr lang="en-US" altLang="ko-KR" dirty="0" err="1" smtClean="0"/>
              <a:t>Dm</a:t>
            </a:r>
            <a:r>
              <a:rPr lang="en-US" altLang="ko-KR" dirty="0" smtClean="0"/>
              <a:t>)</a:t>
            </a:r>
          </a:p>
          <a:p>
            <a:pPr lvl="3"/>
            <a:r>
              <a:rPr lang="en-US" altLang="ko-KR" dirty="0" err="1" smtClean="0"/>
              <a:t>Tremolite</a:t>
            </a:r>
            <a:r>
              <a:rPr lang="en-US" altLang="ko-KR" dirty="0" smtClean="0"/>
              <a:t> Ca2Mg5Si8O22(OH)2 (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)</a:t>
            </a:r>
          </a:p>
          <a:p>
            <a:pPr lvl="3"/>
            <a:r>
              <a:rPr lang="en-US" altLang="ko-KR" dirty="0" err="1" smtClean="0"/>
              <a:t>Diopside</a:t>
            </a:r>
            <a:r>
              <a:rPr lang="en-US" altLang="ko-KR" dirty="0" smtClean="0"/>
              <a:t> CaMgSi2O6 (</a:t>
            </a:r>
            <a:r>
              <a:rPr lang="en-US" altLang="ko-KR" dirty="0" err="1" smtClean="0"/>
              <a:t>Dp</a:t>
            </a:r>
            <a:r>
              <a:rPr lang="en-US" altLang="ko-KR" dirty="0" smtClean="0"/>
              <a:t>)</a:t>
            </a:r>
          </a:p>
          <a:p>
            <a:pPr lvl="3"/>
            <a:r>
              <a:rPr lang="en-US" altLang="ko-KR" dirty="0" err="1" smtClean="0"/>
              <a:t>Forsterite</a:t>
            </a:r>
            <a:r>
              <a:rPr lang="en-US" altLang="ko-KR" dirty="0" smtClean="0"/>
              <a:t> Mg2SiO4 (</a:t>
            </a:r>
            <a:r>
              <a:rPr lang="en-US" altLang="ko-KR" dirty="0" err="1" smtClean="0"/>
              <a:t>Fo</a:t>
            </a:r>
            <a:r>
              <a:rPr lang="en-US" altLang="ko-KR" dirty="0" smtClean="0"/>
              <a:t>)</a:t>
            </a:r>
          </a:p>
          <a:p>
            <a:pPr lvl="3"/>
            <a:r>
              <a:rPr lang="en-US" altLang="ko-KR" dirty="0" err="1" smtClean="0"/>
              <a:t>Chondrodite</a:t>
            </a:r>
            <a:r>
              <a:rPr lang="en-US" altLang="ko-KR" dirty="0" smtClean="0"/>
              <a:t> Mg5Si2O8(OH)2 (Cd)</a:t>
            </a:r>
          </a:p>
          <a:p>
            <a:pPr lvl="3"/>
            <a:r>
              <a:rPr lang="en-US" altLang="ko-KR" dirty="0" err="1" smtClean="0"/>
              <a:t>Wollastonite</a:t>
            </a:r>
            <a:r>
              <a:rPr lang="en-US" altLang="ko-KR" dirty="0" smtClean="0"/>
              <a:t> CaSiO3 (</a:t>
            </a:r>
            <a:r>
              <a:rPr lang="en-US" altLang="ko-KR" dirty="0" err="1" smtClean="0"/>
              <a:t>Ws</a:t>
            </a:r>
            <a:r>
              <a:rPr lang="en-US" altLang="ko-KR" dirty="0" smtClean="0"/>
              <a:t>)</a:t>
            </a:r>
          </a:p>
          <a:p>
            <a:pPr lvl="3"/>
            <a:r>
              <a:rPr lang="en-US" altLang="ko-KR" dirty="0" err="1" smtClean="0"/>
              <a:t>Magnesite</a:t>
            </a:r>
            <a:r>
              <a:rPr lang="en-US" altLang="ko-KR" dirty="0" smtClean="0"/>
              <a:t> (MgCO3) (Mg)</a:t>
            </a:r>
          </a:p>
          <a:p>
            <a:pPr lvl="3"/>
            <a:endParaRPr lang="en-US" altLang="ko-KR" dirty="0"/>
          </a:p>
          <a:p>
            <a:pPr marL="1371600" lvl="3" indent="0">
              <a:buNone/>
            </a:pPr>
            <a:r>
              <a:rPr lang="en-US" altLang="ko-KR" dirty="0" smtClean="0"/>
              <a:t>With constant </a:t>
            </a:r>
            <a:r>
              <a:rPr lang="en-US" altLang="ko-KR" dirty="0" err="1" smtClean="0"/>
              <a:t>fugacities</a:t>
            </a:r>
            <a:r>
              <a:rPr lang="en-US" altLang="ko-KR" dirty="0" smtClean="0"/>
              <a:t> of H2O and CO2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>
            <a:off x="1619671" y="660673"/>
            <a:ext cx="6097637" cy="5256584"/>
          </a:xfrm>
          <a:prstGeom prst="triangle">
            <a:avLst/>
          </a:prstGeom>
          <a:solidFill>
            <a:srgbClr val="CC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6196240"/>
            <a:ext cx="86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CaO</a:t>
            </a:r>
            <a:r>
              <a:rPr lang="en-US" altLang="ko-KR" dirty="0" smtClean="0"/>
              <a:t>(C)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619624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MgO</a:t>
            </a:r>
            <a:r>
              <a:rPr lang="en-US" altLang="ko-KR" dirty="0" smtClean="0"/>
              <a:t>(M)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34427" y="116632"/>
            <a:ext cx="90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SiO2(S)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549677" y="5845249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596481" y="588665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606659" y="320766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7645300" y="5831929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804248" y="4383757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609531" y="403934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119849" y="310998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3072072" y="3216957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4616838" y="5845249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187624" y="558924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Cc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57534" y="61109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Dm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72302" y="571927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Mg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55776" y="2982352"/>
            <a:ext cx="47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Ws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91261" y="47600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Qz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95349" y="288466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Dp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60853" y="2775292"/>
            <a:ext cx="37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Tr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81539" y="366807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Fo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948685" y="4271099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8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>
            <a:off x="340056" y="1686301"/>
            <a:ext cx="2074996" cy="1788790"/>
          </a:xfrm>
          <a:prstGeom prst="triangle">
            <a:avLst/>
          </a:prstGeom>
          <a:solidFill>
            <a:srgbClr val="CC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이등변 삼각형 20"/>
          <p:cNvSpPr/>
          <p:nvPr/>
        </p:nvSpPr>
        <p:spPr>
          <a:xfrm>
            <a:off x="2540943" y="1686301"/>
            <a:ext cx="2074996" cy="1788790"/>
          </a:xfrm>
          <a:prstGeom prst="triangle">
            <a:avLst/>
          </a:prstGeom>
          <a:solidFill>
            <a:srgbClr val="CC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>
            <a:stCxn id="4" idx="0"/>
            <a:endCxn id="4" idx="3"/>
          </p:cNvCxnSpPr>
          <p:nvPr/>
        </p:nvCxnSpPr>
        <p:spPr>
          <a:xfrm>
            <a:off x="1377554" y="1686301"/>
            <a:ext cx="0" cy="1788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>
            <a:endCxn id="21" idx="2"/>
          </p:cNvCxnSpPr>
          <p:nvPr/>
        </p:nvCxnSpPr>
        <p:spPr>
          <a:xfrm flipH="1">
            <a:off x="2540943" y="2531157"/>
            <a:ext cx="1185286" cy="9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>
            <a:stCxn id="21" idx="0"/>
          </p:cNvCxnSpPr>
          <p:nvPr/>
        </p:nvCxnSpPr>
        <p:spPr>
          <a:xfrm>
            <a:off x="3578441" y="1686301"/>
            <a:ext cx="147788" cy="84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stCxn id="21" idx="3"/>
          </p:cNvCxnSpPr>
          <p:nvPr/>
        </p:nvCxnSpPr>
        <p:spPr>
          <a:xfrm flipV="1">
            <a:off x="3578441" y="2531157"/>
            <a:ext cx="147788" cy="9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이등변 삼각형 38"/>
          <p:cNvSpPr/>
          <p:nvPr/>
        </p:nvSpPr>
        <p:spPr>
          <a:xfrm>
            <a:off x="4734341" y="1686301"/>
            <a:ext cx="2074996" cy="1788790"/>
          </a:xfrm>
          <a:prstGeom prst="triangle">
            <a:avLst/>
          </a:prstGeom>
          <a:solidFill>
            <a:srgbClr val="CC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직선 연결선 42"/>
          <p:cNvCxnSpPr>
            <a:endCxn id="39" idx="2"/>
          </p:cNvCxnSpPr>
          <p:nvPr/>
        </p:nvCxnSpPr>
        <p:spPr>
          <a:xfrm flipH="1">
            <a:off x="4734341" y="2531157"/>
            <a:ext cx="1185286" cy="9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>
            <a:stCxn id="39" idx="0"/>
          </p:cNvCxnSpPr>
          <p:nvPr/>
        </p:nvCxnSpPr>
        <p:spPr>
          <a:xfrm>
            <a:off x="5771839" y="1686301"/>
            <a:ext cx="147788" cy="84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39" idx="3"/>
          </p:cNvCxnSpPr>
          <p:nvPr/>
        </p:nvCxnSpPr>
        <p:spPr>
          <a:xfrm flipV="1">
            <a:off x="5771839" y="2531157"/>
            <a:ext cx="147788" cy="9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V="1">
            <a:off x="5771839" y="2531157"/>
            <a:ext cx="147788" cy="4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39" idx="2"/>
          </p:cNvCxnSpPr>
          <p:nvPr/>
        </p:nvCxnSpPr>
        <p:spPr>
          <a:xfrm flipV="1">
            <a:off x="4734341" y="2580696"/>
            <a:ext cx="1037498" cy="89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>
            <a:endCxn id="39" idx="0"/>
          </p:cNvCxnSpPr>
          <p:nvPr/>
        </p:nvCxnSpPr>
        <p:spPr>
          <a:xfrm flipH="1" flipV="1">
            <a:off x="5771839" y="1686301"/>
            <a:ext cx="851" cy="89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이등변 삼각형 111"/>
          <p:cNvSpPr/>
          <p:nvPr/>
        </p:nvSpPr>
        <p:spPr>
          <a:xfrm>
            <a:off x="2540943" y="4300882"/>
            <a:ext cx="2074996" cy="1788790"/>
          </a:xfrm>
          <a:prstGeom prst="triangle">
            <a:avLst/>
          </a:prstGeom>
          <a:solidFill>
            <a:srgbClr val="CC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4" name="직선 연결선 113"/>
          <p:cNvCxnSpPr>
            <a:stCxn id="112" idx="0"/>
          </p:cNvCxnSpPr>
          <p:nvPr/>
        </p:nvCxnSpPr>
        <p:spPr>
          <a:xfrm>
            <a:off x="3578441" y="4300882"/>
            <a:ext cx="147788" cy="84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flipV="1">
            <a:off x="3578441" y="5145738"/>
            <a:ext cx="147788" cy="4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>
            <a:stCxn id="112" idx="2"/>
          </p:cNvCxnSpPr>
          <p:nvPr/>
        </p:nvCxnSpPr>
        <p:spPr>
          <a:xfrm flipV="1">
            <a:off x="2540943" y="5195277"/>
            <a:ext cx="1037498" cy="89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>
            <a:endCxn id="112" idx="0"/>
          </p:cNvCxnSpPr>
          <p:nvPr/>
        </p:nvCxnSpPr>
        <p:spPr>
          <a:xfrm flipV="1">
            <a:off x="3578441" y="4300882"/>
            <a:ext cx="0" cy="89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>
            <a:stCxn id="112" idx="2"/>
          </p:cNvCxnSpPr>
          <p:nvPr/>
        </p:nvCxnSpPr>
        <p:spPr>
          <a:xfrm flipV="1">
            <a:off x="2540943" y="5539525"/>
            <a:ext cx="1765500" cy="550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>
            <a:off x="3726229" y="5145738"/>
            <a:ext cx="580214" cy="393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>
            <a:endCxn id="112" idx="3"/>
          </p:cNvCxnSpPr>
          <p:nvPr/>
        </p:nvCxnSpPr>
        <p:spPr>
          <a:xfrm flipH="1">
            <a:off x="3578441" y="5539525"/>
            <a:ext cx="728002" cy="550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3578441" y="5195277"/>
            <a:ext cx="728002" cy="344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이등변 삼각형 122"/>
          <p:cNvSpPr/>
          <p:nvPr/>
        </p:nvSpPr>
        <p:spPr>
          <a:xfrm>
            <a:off x="340056" y="4295746"/>
            <a:ext cx="2074996" cy="1788790"/>
          </a:xfrm>
          <a:prstGeom prst="triangle">
            <a:avLst/>
          </a:prstGeom>
          <a:solidFill>
            <a:srgbClr val="CC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4" name="직선 연결선 123"/>
          <p:cNvCxnSpPr>
            <a:stCxn id="123" idx="0"/>
          </p:cNvCxnSpPr>
          <p:nvPr/>
        </p:nvCxnSpPr>
        <p:spPr>
          <a:xfrm>
            <a:off x="1377554" y="4295746"/>
            <a:ext cx="147788" cy="84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V="1">
            <a:off x="1377554" y="5140602"/>
            <a:ext cx="147788" cy="4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>
            <a:stCxn id="123" idx="2"/>
          </p:cNvCxnSpPr>
          <p:nvPr/>
        </p:nvCxnSpPr>
        <p:spPr>
          <a:xfrm flipV="1">
            <a:off x="340056" y="5190141"/>
            <a:ext cx="1037498" cy="89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>
            <a:endCxn id="123" idx="0"/>
          </p:cNvCxnSpPr>
          <p:nvPr/>
        </p:nvCxnSpPr>
        <p:spPr>
          <a:xfrm flipV="1">
            <a:off x="1377554" y="4295746"/>
            <a:ext cx="0" cy="89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>
            <a:off x="1525342" y="5140602"/>
            <a:ext cx="580214" cy="393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>
            <a:endCxn id="123" idx="3"/>
          </p:cNvCxnSpPr>
          <p:nvPr/>
        </p:nvCxnSpPr>
        <p:spPr>
          <a:xfrm flipH="1">
            <a:off x="1377554" y="5534389"/>
            <a:ext cx="728002" cy="550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>
            <a:off x="1377554" y="5190141"/>
            <a:ext cx="728002" cy="344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>
            <a:endCxn id="123" idx="3"/>
          </p:cNvCxnSpPr>
          <p:nvPr/>
        </p:nvCxnSpPr>
        <p:spPr>
          <a:xfrm>
            <a:off x="1377554" y="5191466"/>
            <a:ext cx="0" cy="893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이등변 삼각형 133"/>
          <p:cNvSpPr/>
          <p:nvPr/>
        </p:nvSpPr>
        <p:spPr>
          <a:xfrm>
            <a:off x="6961500" y="1686301"/>
            <a:ext cx="2074996" cy="1788790"/>
          </a:xfrm>
          <a:prstGeom prst="triangle">
            <a:avLst/>
          </a:prstGeom>
          <a:solidFill>
            <a:srgbClr val="CCF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5" name="직선 연결선 134"/>
          <p:cNvCxnSpPr>
            <a:stCxn id="134" idx="0"/>
          </p:cNvCxnSpPr>
          <p:nvPr/>
        </p:nvCxnSpPr>
        <p:spPr>
          <a:xfrm>
            <a:off x="7998998" y="1686301"/>
            <a:ext cx="147788" cy="84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V="1">
            <a:off x="7998998" y="2531157"/>
            <a:ext cx="147788" cy="4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>
            <a:stCxn id="134" idx="2"/>
          </p:cNvCxnSpPr>
          <p:nvPr/>
        </p:nvCxnSpPr>
        <p:spPr>
          <a:xfrm flipV="1">
            <a:off x="6961500" y="2580696"/>
            <a:ext cx="1037498" cy="89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/>
          <p:cNvCxnSpPr>
            <a:endCxn id="134" idx="0"/>
          </p:cNvCxnSpPr>
          <p:nvPr/>
        </p:nvCxnSpPr>
        <p:spPr>
          <a:xfrm flipV="1">
            <a:off x="7998998" y="1686301"/>
            <a:ext cx="0" cy="89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>
            <a:endCxn id="134" idx="3"/>
          </p:cNvCxnSpPr>
          <p:nvPr/>
        </p:nvCxnSpPr>
        <p:spPr>
          <a:xfrm>
            <a:off x="7998998" y="2582021"/>
            <a:ext cx="0" cy="893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43"/>
          <p:cNvCxnSpPr>
            <a:endCxn id="134" idx="3"/>
          </p:cNvCxnSpPr>
          <p:nvPr/>
        </p:nvCxnSpPr>
        <p:spPr>
          <a:xfrm flipH="1">
            <a:off x="7998998" y="2531157"/>
            <a:ext cx="147788" cy="9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827584" y="692696"/>
            <a:ext cx="755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온도에 따른 변성 광물 반응 </a:t>
            </a:r>
            <a:r>
              <a:rPr lang="en-US" altLang="ko-KR" dirty="0" smtClean="0"/>
              <a:t>Metamorphic </a:t>
            </a:r>
            <a:r>
              <a:rPr lang="en-US" altLang="ko-KR" dirty="0" smtClean="0"/>
              <a:t>mineral reactions as a function of T</a:t>
            </a:r>
            <a:endParaRPr lang="ko-KR" alt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2540943" y="3572108"/>
            <a:ext cx="169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Qz+Dm</a:t>
            </a:r>
            <a:r>
              <a:rPr lang="en-US" altLang="ko-KR" dirty="0" err="1" smtClean="0">
                <a:sym typeface="Wingdings" pitchFamily="2" charset="2"/>
              </a:rPr>
              <a:t>Tr+Cc</a:t>
            </a:r>
            <a:endParaRPr lang="ko-KR" alt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4734341" y="3572108"/>
            <a:ext cx="16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Qz+Tr+Cc</a:t>
            </a:r>
            <a:r>
              <a:rPr lang="en-US" altLang="ko-KR" dirty="0" err="1" smtClean="0">
                <a:sym typeface="Wingdings" pitchFamily="2" charset="2"/>
              </a:rPr>
              <a:t>Dp</a:t>
            </a:r>
            <a:endParaRPr lang="ko-KR" alt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340056" y="3572108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Original assemblage</a:t>
            </a:r>
            <a:endParaRPr lang="ko-KR" alt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6961500" y="3572108"/>
            <a:ext cx="163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Cc+Tr</a:t>
            </a:r>
            <a:r>
              <a:rPr lang="en-US" altLang="ko-KR" dirty="0" err="1" smtClean="0">
                <a:sym typeface="Wingdings" pitchFamily="2" charset="2"/>
              </a:rPr>
              <a:t>Di+Dm</a:t>
            </a:r>
            <a:endParaRPr lang="ko-KR" alt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340056" y="6089672"/>
            <a:ext cx="16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Tr+Dm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err="1" smtClean="0">
                <a:sym typeface="Wingdings" pitchFamily="2" charset="2"/>
              </a:rPr>
              <a:t>Di+Fo</a:t>
            </a:r>
            <a:endParaRPr lang="ko-KR" alt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2540943" y="6089672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Di+Dm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err="1" smtClean="0">
                <a:sym typeface="Wingdings" pitchFamily="2" charset="2"/>
              </a:rPr>
              <a:t>Cc+Fo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241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brocku.ca/earthsciences/people/gfinn/minerals/calcit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779240" cy="28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nd.nodak.edu/instruct/mineral/320petrology/opticalmin/jpgs/AM3Diop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1" y="3635276"/>
            <a:ext cx="4139807" cy="31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19" y="3635277"/>
            <a:ext cx="3777237" cy="283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://www.staffs.ac.uk/schools/sciences/geology/restricted/virtualf/hobs/pcd2_07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300514" cy="28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72100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267</Words>
  <Application>Microsoft Office PowerPoint</Application>
  <PresentationFormat>화면 슬라이드 쇼(4:3)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맑은 고딕</vt:lpstr>
      <vt:lpstr>Arial</vt:lpstr>
      <vt:lpstr>Corbel</vt:lpstr>
      <vt:lpstr>Wingdings</vt:lpstr>
      <vt:lpstr>Wingdings 2</vt:lpstr>
      <vt:lpstr>New_Education03</vt:lpstr>
      <vt:lpstr>3. Chemography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330053 Geochemical Analysis</dc:title>
  <dc:creator>user</dc:creator>
  <cp:lastModifiedBy>jyu</cp:lastModifiedBy>
  <cp:revision>48</cp:revision>
  <dcterms:created xsi:type="dcterms:W3CDTF">2011-08-29T07:49:50Z</dcterms:created>
  <dcterms:modified xsi:type="dcterms:W3CDTF">2019-03-07T06:12:27Z</dcterms:modified>
</cp:coreProperties>
</file>