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306" r:id="rId4"/>
    <p:sldId id="304" r:id="rId5"/>
    <p:sldId id="305" r:id="rId6"/>
    <p:sldId id="307" r:id="rId7"/>
    <p:sldId id="308" r:id="rId8"/>
    <p:sldId id="309" r:id="rId9"/>
    <p:sldId id="310" r:id="rId10"/>
    <p:sldId id="312" r:id="rId11"/>
    <p:sldId id="311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2012-05-16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2012-05-16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919582-F3C0-4667-B17A-E0329B089A3B}" type="datetimeFigureOut">
              <a:rPr lang="ko-KR" altLang="en-US" smtClean="0"/>
              <a:pPr/>
              <a:t>2012-05-16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Ch.4.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67544" y="1484784"/>
            <a:ext cx="7467600" cy="45259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Other (Atmospheric) Environmental Problems Due to Fossil Fuels</a:t>
            </a:r>
          </a:p>
          <a:p>
            <a:endParaRPr lang="en-US" altLang="ko-KR" dirty="0" smtClean="0"/>
          </a:p>
          <a:p>
            <a:pPr lvl="1"/>
            <a:r>
              <a:rPr lang="en-US" altLang="ko-KR" dirty="0" smtClean="0"/>
              <a:t>Urban ozone</a:t>
            </a:r>
          </a:p>
          <a:p>
            <a:pPr lvl="1"/>
            <a:r>
              <a:rPr lang="en-US" altLang="ko-KR" dirty="0" smtClean="0"/>
              <a:t>Particulates in air pollution (Fly ash)</a:t>
            </a:r>
          </a:p>
          <a:p>
            <a:pPr lvl="1"/>
            <a:r>
              <a:rPr lang="en-US" altLang="ko-KR" dirty="0" smtClean="0"/>
              <a:t>Others in troposphere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hwa.dot.gov/pavement/images/fafig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5616624" cy="511895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1979712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 smtClean="0"/>
              <a:t>Method of fly ash transfer can be dry, wet, or both.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123728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</a:t>
            </a:r>
            <a:r>
              <a:rPr lang="en-US" altLang="ko-KR" sz="1000" dirty="0" smtClean="0"/>
              <a:t>://www.fhwa.dot.gov/pavement/recycling/fach01.cfm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rmrc.unh.edu/tools/uguidelines/images/cfa-fi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984776" cy="53047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6165304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Common application of fly ash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067944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</a:t>
            </a:r>
            <a:r>
              <a:rPr lang="en-US" altLang="ko-KR" sz="1000" dirty="0" smtClean="0"/>
              <a:t>://www.rmrc.unh.edu/tools/uguidelines/cfa51.asp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2304256"/>
          </a:xfrm>
        </p:spPr>
        <p:txBody>
          <a:bodyPr>
            <a:normAutofit/>
          </a:bodyPr>
          <a:lstStyle/>
          <a:p>
            <a:pPr lvl="1"/>
            <a:r>
              <a:rPr lang="en-US" altLang="ko-KR" sz="2800" dirty="0" smtClean="0"/>
              <a:t>Urban ozone</a:t>
            </a:r>
          </a:p>
          <a:p>
            <a:pPr lvl="2"/>
            <a:r>
              <a:rPr lang="en-US" altLang="ko-KR" dirty="0" smtClean="0"/>
              <a:t>VOC + NO* + sunlight </a:t>
            </a:r>
            <a:r>
              <a:rPr lang="en-US" altLang="ko-KR" dirty="0" smtClean="0">
                <a:sym typeface="Wingdings" pitchFamily="2" charset="2"/>
              </a:rPr>
              <a:t> mixture of O3, HNO3, organics</a:t>
            </a:r>
          </a:p>
          <a:p>
            <a:pPr lvl="2"/>
            <a:r>
              <a:rPr lang="en-US" altLang="ko-KR" dirty="0" smtClean="0">
                <a:sym typeface="Wingdings" pitchFamily="2" charset="2"/>
              </a:rPr>
              <a:t>Primary </a:t>
            </a:r>
            <a:r>
              <a:rPr lang="en-US" altLang="ko-KR" dirty="0" err="1" smtClean="0">
                <a:sym typeface="Wingdings" pitchFamily="2" charset="2"/>
              </a:rPr>
              <a:t>polllutants</a:t>
            </a:r>
            <a:r>
              <a:rPr lang="en-US" altLang="ko-KR" dirty="0" smtClean="0">
                <a:sym typeface="Wingdings" pitchFamily="2" charset="2"/>
              </a:rPr>
              <a:t>  secondary pollutants</a:t>
            </a:r>
          </a:p>
        </p:txBody>
      </p:sp>
      <p:pic>
        <p:nvPicPr>
          <p:cNvPr id="13314" name="Picture 2" descr="smog-infinite-wilderness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4762500" cy="30861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31640" y="6237312"/>
            <a:ext cx="2050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Urban smog causing ozone</a:t>
            </a:r>
            <a:endParaRPr lang="ko-KR" altLang="en-US" sz="1200" dirty="0"/>
          </a:p>
        </p:txBody>
      </p:sp>
      <p:sp>
        <p:nvSpPr>
          <p:cNvPr id="10" name="직사각형 9"/>
          <p:cNvSpPr/>
          <p:nvPr/>
        </p:nvSpPr>
        <p:spPr>
          <a:xfrm>
            <a:off x="1331640" y="573325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http://frontpagemag.com/2010/01/13/politicizing-smog-by-rich-trzupek/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kdheks.gov/bar/air-monitor/oz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128792" cy="536688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827584" y="594928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http://www.kdheks.gov/bar/air-monitor/ozone.jpg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5832648"/>
          </a:xfrm>
        </p:spPr>
        <p:txBody>
          <a:bodyPr>
            <a:normAutofit/>
          </a:bodyPr>
          <a:lstStyle/>
          <a:p>
            <a:pPr lvl="2"/>
            <a:r>
              <a:rPr lang="en-US" altLang="ko-KR" dirty="0" smtClean="0"/>
              <a:t>Health effects of urban ozone</a:t>
            </a:r>
          </a:p>
          <a:p>
            <a:pPr lvl="3"/>
            <a:r>
              <a:rPr lang="en-US" altLang="ko-KR" dirty="0" smtClean="0"/>
              <a:t>Irritation of the respiratory system , causing coughing, throat irritation, and/or an uncomfortable sensation in the chest.</a:t>
            </a:r>
          </a:p>
          <a:p>
            <a:pPr lvl="3"/>
            <a:r>
              <a:rPr lang="en-US" altLang="ko-KR" dirty="0" smtClean="0"/>
              <a:t>Reduced lung function, making it more difficult to breathe deeply and vigorously</a:t>
            </a:r>
          </a:p>
          <a:p>
            <a:pPr lvl="3"/>
            <a:r>
              <a:rPr lang="en-US" altLang="ko-KR" dirty="0" smtClean="0"/>
              <a:t>Aggravation of asthma</a:t>
            </a:r>
          </a:p>
          <a:p>
            <a:pPr lvl="3"/>
            <a:r>
              <a:rPr lang="en-US" altLang="ko-KR" dirty="0" smtClean="0"/>
              <a:t>Increased susceptibility to respiratory infections</a:t>
            </a:r>
          </a:p>
          <a:p>
            <a:pPr lvl="3"/>
            <a:r>
              <a:rPr lang="en-US" altLang="ko-KR" dirty="0" smtClean="0"/>
              <a:t>Inflammation and damage to the lining of the lungs</a:t>
            </a:r>
          </a:p>
          <a:p>
            <a:pPr lvl="3"/>
            <a:endParaRPr lang="en-US" altLang="ko-KR" dirty="0" smtClean="0"/>
          </a:p>
          <a:p>
            <a:pPr lvl="2"/>
            <a:r>
              <a:rPr lang="en-US" altLang="ko-KR" dirty="0" smtClean="0"/>
              <a:t>Maximum allowable level of O3</a:t>
            </a:r>
          </a:p>
          <a:p>
            <a:pPr lvl="3"/>
            <a:r>
              <a:rPr lang="en-US" altLang="ko-KR" dirty="0" smtClean="0"/>
              <a:t>ROK: 0.06 </a:t>
            </a:r>
            <a:r>
              <a:rPr lang="en-US" altLang="ko-KR" dirty="0" err="1" smtClean="0"/>
              <a:t>ppm</a:t>
            </a:r>
            <a:r>
              <a:rPr lang="en-US" altLang="ko-KR" dirty="0" smtClean="0"/>
              <a:t> average for 8 hrs, 0.1 </a:t>
            </a:r>
            <a:r>
              <a:rPr lang="en-US" altLang="ko-KR" dirty="0" err="1" smtClean="0"/>
              <a:t>ppm</a:t>
            </a:r>
            <a:r>
              <a:rPr lang="en-US" altLang="ko-KR" dirty="0" smtClean="0"/>
              <a:t> average for 1 hr.</a:t>
            </a:r>
          </a:p>
          <a:p>
            <a:pPr lvl="3"/>
            <a:r>
              <a:rPr lang="en-US" altLang="ko-KR" dirty="0" smtClean="0"/>
              <a:t>USA: 0.12 </a:t>
            </a:r>
            <a:r>
              <a:rPr lang="en-US" altLang="ko-KR" dirty="0" err="1" smtClean="0"/>
              <a:t>ppm</a:t>
            </a:r>
            <a:r>
              <a:rPr lang="en-US" altLang="ko-KR" dirty="0" smtClean="0"/>
              <a:t> average for 1 hr</a:t>
            </a:r>
          </a:p>
          <a:p>
            <a:pPr lvl="3"/>
            <a:r>
              <a:rPr lang="en-US" altLang="ko-KR" dirty="0" smtClean="0"/>
              <a:t>Canada: 0.08 </a:t>
            </a:r>
            <a:r>
              <a:rPr lang="en-US" altLang="ko-KR" dirty="0" err="1" smtClean="0"/>
              <a:t>ppm</a:t>
            </a:r>
            <a:r>
              <a:rPr lang="en-US" altLang="ko-KR" dirty="0" smtClean="0"/>
              <a:t> average for 1hr</a:t>
            </a:r>
          </a:p>
          <a:p>
            <a:pPr lvl="3"/>
            <a:r>
              <a:rPr lang="en-US" altLang="ko-KR" dirty="0" smtClean="0"/>
              <a:t>WHO: 0.1 </a:t>
            </a:r>
            <a:r>
              <a:rPr lang="en-US" altLang="ko-KR" dirty="0" err="1" smtClean="0"/>
              <a:t>ppm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vaerage</a:t>
            </a:r>
            <a:r>
              <a:rPr lang="en-US" altLang="ko-KR" dirty="0" smtClean="0"/>
              <a:t> for 1 hr.</a:t>
            </a:r>
            <a:endParaRPr lang="en-US" altLang="ko-KR" dirty="0" smtClean="0">
              <a:sym typeface="Wingdings" pitchFamily="2" charset="2"/>
            </a:endParaRPr>
          </a:p>
          <a:p>
            <a:pPr lvl="2"/>
            <a:endParaRPr lang="en-US" altLang="ko-KR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ir.dnr.state.ga.us/tmp/olympic_ozone/olympic_pea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016337" cy="381642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직사각형 3"/>
          <p:cNvSpPr/>
          <p:nvPr/>
        </p:nvSpPr>
        <p:spPr>
          <a:xfrm>
            <a:off x="2339752" y="548680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Daily Peak Ozone Concentrations in Atlanta</a:t>
            </a:r>
            <a:br>
              <a:rPr lang="en-US" altLang="ko-KR" dirty="0" smtClean="0"/>
            </a:br>
            <a:r>
              <a:rPr lang="en-US" altLang="ko-KR" dirty="0" smtClean="0"/>
              <a:t>July 19 - August 4, 1996 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619672" y="551723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http://www.air.dnr.state.ga.us/tmp/olympic_ozone/index.html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gional 1-hour average peak ozone concentrations map 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105525" cy="5105401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475656" y="580526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http://www.edunewz.com/2007_07_21_archive.html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64896" cy="645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6048672"/>
          </a:xfrm>
        </p:spPr>
        <p:txBody>
          <a:bodyPr>
            <a:normAutofit/>
          </a:bodyPr>
          <a:lstStyle/>
          <a:p>
            <a:pPr lvl="1"/>
            <a:r>
              <a:rPr lang="en-US" altLang="ko-KR" sz="2800" dirty="0" smtClean="0"/>
              <a:t>Particulates in air pollution</a:t>
            </a:r>
          </a:p>
          <a:p>
            <a:pPr lvl="2"/>
            <a:r>
              <a:rPr lang="en-US" altLang="ko-KR" dirty="0" smtClean="0"/>
              <a:t>Solids (dust, soot), liquids (mist, fog)</a:t>
            </a:r>
            <a:endParaRPr lang="en-US" altLang="ko-KR" dirty="0" smtClean="0">
              <a:sym typeface="Wingdings" pitchFamily="2" charset="2"/>
            </a:endParaRPr>
          </a:p>
          <a:p>
            <a:pPr lvl="2"/>
            <a:r>
              <a:rPr lang="en-US" altLang="ko-KR" dirty="0" smtClean="0">
                <a:sym typeface="Wingdings" pitchFamily="2" charset="2"/>
              </a:rPr>
              <a:t>Sizes of particles</a:t>
            </a:r>
          </a:p>
          <a:p>
            <a:pPr lvl="3"/>
            <a:r>
              <a:rPr lang="en-US" altLang="ko-KR" dirty="0" smtClean="0">
                <a:sym typeface="Wingdings" pitchFamily="2" charset="2"/>
              </a:rPr>
              <a:t>Fine: &lt; 2.5 </a:t>
            </a:r>
            <a:r>
              <a:rPr lang="en-US" altLang="ko-K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ko-KR" dirty="0" smtClean="0">
                <a:sym typeface="Wingdings" pitchFamily="2" charset="2"/>
              </a:rPr>
              <a:t>m</a:t>
            </a:r>
          </a:p>
          <a:p>
            <a:pPr lvl="3"/>
            <a:r>
              <a:rPr lang="en-US" altLang="ko-KR" dirty="0" smtClean="0">
                <a:sym typeface="Wingdings" pitchFamily="2" charset="2"/>
              </a:rPr>
              <a:t>Coarse : &gt; </a:t>
            </a:r>
            <a:r>
              <a:rPr lang="en-US" altLang="ko-KR" dirty="0" smtClean="0">
                <a:sym typeface="Wingdings" pitchFamily="2" charset="2"/>
              </a:rPr>
              <a:t>2.5 </a:t>
            </a:r>
            <a:r>
              <a:rPr lang="en-US" altLang="ko-K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ko-KR" dirty="0" smtClean="0">
                <a:sym typeface="Wingdings" pitchFamily="2" charset="2"/>
              </a:rPr>
              <a:t>m</a:t>
            </a:r>
          </a:p>
          <a:p>
            <a:pPr lvl="2"/>
            <a:r>
              <a:rPr lang="en-US" altLang="ko-KR" dirty="0" smtClean="0">
                <a:sym typeface="Wingdings" pitchFamily="2" charset="2"/>
              </a:rPr>
              <a:t>TSP (total suspended particulates)  common air quality standard; &lt; 75</a:t>
            </a:r>
            <a:r>
              <a:rPr lang="en-US" altLang="ko-K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ko-KR" dirty="0" smtClean="0">
                <a:sym typeface="Wingdings" pitchFamily="2" charset="2"/>
              </a:rPr>
              <a:t>g/m</a:t>
            </a:r>
            <a:r>
              <a:rPr lang="en-US" altLang="ko-KR" baseline="30000" dirty="0" smtClean="0">
                <a:sym typeface="Wingdings" pitchFamily="2" charset="2"/>
              </a:rPr>
              <a:t>3</a:t>
            </a:r>
            <a:r>
              <a:rPr lang="en-US" altLang="ko-KR" dirty="0" smtClean="0">
                <a:sym typeface="Wingdings" pitchFamily="2" charset="2"/>
              </a:rPr>
              <a:t>.</a:t>
            </a:r>
          </a:p>
          <a:p>
            <a:pPr lvl="2"/>
            <a:r>
              <a:rPr lang="en-US" altLang="ko-KR" dirty="0" smtClean="0">
                <a:sym typeface="Wingdings" pitchFamily="2" charset="2"/>
              </a:rPr>
              <a:t>PM</a:t>
            </a:r>
            <a:r>
              <a:rPr lang="en-US" altLang="ko-KR" baseline="-25000" dirty="0" smtClean="0">
                <a:sym typeface="Wingdings" pitchFamily="2" charset="2"/>
              </a:rPr>
              <a:t>10</a:t>
            </a:r>
            <a:r>
              <a:rPr lang="en-US" altLang="ko-KR" dirty="0" smtClean="0">
                <a:sym typeface="Wingdings" pitchFamily="2" charset="2"/>
              </a:rPr>
              <a:t>: Particulate matter w/ diameter less than 10</a:t>
            </a:r>
            <a:r>
              <a:rPr lang="en-US" altLang="ko-K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ko-KR" dirty="0" smtClean="0">
                <a:sym typeface="Wingdings" pitchFamily="2" charset="2"/>
              </a:rPr>
              <a:t>m  now more commonly used criteria</a:t>
            </a:r>
          </a:p>
          <a:p>
            <a:pPr lvl="3"/>
            <a:r>
              <a:rPr lang="en-US" altLang="ko-KR" dirty="0" smtClean="0">
                <a:sym typeface="Wingdings" pitchFamily="2" charset="2"/>
              </a:rPr>
              <a:t>150 </a:t>
            </a:r>
            <a:r>
              <a:rPr lang="en-US" altLang="ko-K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ko-KR" dirty="0" smtClean="0">
                <a:sym typeface="Wingdings" pitchFamily="2" charset="2"/>
              </a:rPr>
              <a:t>g/</a:t>
            </a:r>
            <a:r>
              <a:rPr lang="en-US" altLang="ko-KR" dirty="0" smtClean="0">
                <a:sym typeface="Wingdings" pitchFamily="2" charset="2"/>
              </a:rPr>
              <a:t>m</a:t>
            </a:r>
            <a:r>
              <a:rPr lang="en-US" altLang="ko-KR" baseline="30000" dirty="0" smtClean="0">
                <a:sym typeface="Wingdings" pitchFamily="2" charset="2"/>
              </a:rPr>
              <a:t>3</a:t>
            </a:r>
            <a:r>
              <a:rPr lang="en-US" altLang="ko-KR" dirty="0" smtClean="0">
                <a:sym typeface="Wingdings" pitchFamily="2" charset="2"/>
              </a:rPr>
              <a:t> (USA)</a:t>
            </a:r>
          </a:p>
          <a:p>
            <a:pPr lvl="3"/>
            <a:r>
              <a:rPr lang="en-US" altLang="ko-KR" dirty="0" smtClean="0">
                <a:sym typeface="Wingdings" pitchFamily="2" charset="2"/>
              </a:rPr>
              <a:t>50 </a:t>
            </a:r>
            <a:r>
              <a:rPr lang="en-US" altLang="ko-K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ko-KR" dirty="0" smtClean="0">
                <a:sym typeface="Wingdings" pitchFamily="2" charset="2"/>
              </a:rPr>
              <a:t>g/m</a:t>
            </a:r>
            <a:r>
              <a:rPr lang="en-US" altLang="ko-KR" baseline="30000" dirty="0" smtClean="0">
                <a:sym typeface="Wingdings" pitchFamily="2" charset="2"/>
              </a:rPr>
              <a:t>3</a:t>
            </a:r>
            <a:r>
              <a:rPr lang="en-US" altLang="ko-KR" dirty="0" smtClean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(annual average)</a:t>
            </a:r>
          </a:p>
          <a:p>
            <a:pPr lvl="3"/>
            <a:r>
              <a:rPr lang="en-US" altLang="ko-KR" dirty="0" smtClean="0">
                <a:sym typeface="Wingdings" pitchFamily="2" charset="2"/>
              </a:rPr>
              <a:t>100 </a:t>
            </a:r>
            <a:r>
              <a:rPr lang="en-US" altLang="ko-K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ko-KR" dirty="0" smtClean="0">
                <a:sym typeface="Wingdings" pitchFamily="2" charset="2"/>
              </a:rPr>
              <a:t>g/m</a:t>
            </a:r>
            <a:r>
              <a:rPr lang="en-US" altLang="ko-KR" baseline="30000" dirty="0" smtClean="0">
                <a:sym typeface="Wingdings" pitchFamily="2" charset="2"/>
              </a:rPr>
              <a:t>3</a:t>
            </a:r>
            <a:r>
              <a:rPr lang="en-US" altLang="ko-KR" dirty="0" smtClean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(daily </a:t>
            </a:r>
            <a:r>
              <a:rPr lang="en-US" altLang="ko-KR" dirty="0" err="1" smtClean="0">
                <a:sym typeface="Wingdings" pitchFamily="2" charset="2"/>
              </a:rPr>
              <a:t>avergae</a:t>
            </a:r>
            <a:r>
              <a:rPr lang="en-US" altLang="ko-KR" dirty="0" smtClean="0">
                <a:sym typeface="Wingdings" pitchFamily="2" charset="2"/>
              </a:rPr>
              <a:t>) (ROK)</a:t>
            </a:r>
            <a:endParaRPr lang="en-US" altLang="ko-KR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6048672"/>
          </a:xfrm>
        </p:spPr>
        <p:txBody>
          <a:bodyPr>
            <a:normAutofit/>
          </a:bodyPr>
          <a:lstStyle/>
          <a:p>
            <a:pPr lvl="1"/>
            <a:r>
              <a:rPr lang="en-US" altLang="ko-KR" sz="2800" dirty="0" smtClean="0"/>
              <a:t>Fly ashes</a:t>
            </a:r>
            <a:endParaRPr lang="en-US" altLang="ko-KR" sz="2800" dirty="0" smtClean="0"/>
          </a:p>
          <a:p>
            <a:pPr lvl="2"/>
            <a:r>
              <a:rPr lang="en-US" altLang="ko-KR" dirty="0" smtClean="0"/>
              <a:t>Very fine grained mineral ashes</a:t>
            </a:r>
            <a:endParaRPr lang="en-US" altLang="ko-KR" dirty="0" smtClean="0">
              <a:sym typeface="Wingdings" pitchFamily="2" charset="2"/>
            </a:endParaRPr>
          </a:p>
          <a:p>
            <a:pPr lvl="2"/>
            <a:r>
              <a:rPr lang="en-US" altLang="ko-KR" dirty="0" smtClean="0">
                <a:sym typeface="Wingdings" pitchFamily="2" charset="2"/>
              </a:rPr>
              <a:t>Commonly produced from cal burning</a:t>
            </a:r>
          </a:p>
          <a:p>
            <a:pPr lvl="2"/>
            <a:r>
              <a:rPr lang="en-US" altLang="ko-KR" dirty="0" smtClean="0">
                <a:sym typeface="Wingdings" pitchFamily="2" charset="2"/>
              </a:rPr>
              <a:t>Has higher conc. </a:t>
            </a:r>
            <a:r>
              <a:rPr lang="en-US" altLang="ko-KR" dirty="0" smtClean="0">
                <a:sym typeface="Wingdings" pitchFamily="2" charset="2"/>
              </a:rPr>
              <a:t>of a few toxic metals</a:t>
            </a:r>
          </a:p>
          <a:p>
            <a:pPr lvl="2"/>
            <a:r>
              <a:rPr lang="en-US" altLang="ko-KR" dirty="0" smtClean="0">
                <a:sym typeface="Wingdings" pitchFamily="2" charset="2"/>
              </a:rPr>
              <a:t>Now most of them collected and processed</a:t>
            </a:r>
            <a:endParaRPr lang="en-US" altLang="ko-KR" dirty="0" smtClean="0">
              <a:sym typeface="Wingdings" pitchFamily="2" charset="2"/>
            </a:endParaRPr>
          </a:p>
        </p:txBody>
      </p:sp>
      <p:pic>
        <p:nvPicPr>
          <p:cNvPr id="1026" name="Picture 2" descr="http://geoinfo.nmt.edu/staff/hoffman/flyash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4972125" cy="3593263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1403648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</a:t>
            </a:r>
            <a:r>
              <a:rPr lang="en-US" altLang="ko-KR" sz="1000" dirty="0" smtClean="0"/>
              <a:t>://geoinfo.nmt.edu/staff/hoffman/flyash.html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1199</TotalTime>
  <Words>312</Words>
  <Application>Microsoft Office PowerPoint</Application>
  <PresentationFormat>화면 슬라이드 쇼(4:3)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테크닉</vt:lpstr>
      <vt:lpstr>Ch.4. 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Ch.1. Introduction</dc:title>
  <dc:creator>my</dc:creator>
  <cp:lastModifiedBy>my</cp:lastModifiedBy>
  <cp:revision>113</cp:revision>
  <dcterms:created xsi:type="dcterms:W3CDTF">2012-02-18T07:01:10Z</dcterms:created>
  <dcterms:modified xsi:type="dcterms:W3CDTF">2012-05-16T14:19:40Z</dcterms:modified>
</cp:coreProperties>
</file>