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61" r:id="rId3"/>
    <p:sldId id="262" r:id="rId4"/>
    <p:sldId id="263" r:id="rId5"/>
    <p:sldId id="264" r:id="rId6"/>
    <p:sldId id="279" r:id="rId7"/>
    <p:sldId id="257" r:id="rId8"/>
    <p:sldId id="280" r:id="rId9"/>
    <p:sldId id="281" r:id="rId10"/>
    <p:sldId id="283" r:id="rId11"/>
    <p:sldId id="291" r:id="rId12"/>
    <p:sldId id="282" r:id="rId13"/>
    <p:sldId id="266" r:id="rId14"/>
    <p:sldId id="284" r:id="rId15"/>
    <p:sldId id="286" r:id="rId16"/>
    <p:sldId id="288" r:id="rId17"/>
    <p:sldId id="287" r:id="rId18"/>
    <p:sldId id="289" r:id="rId19"/>
    <p:sldId id="292" r:id="rId20"/>
    <p:sldId id="290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1" r:id="rId29"/>
    <p:sldId id="300" r:id="rId30"/>
    <p:sldId id="302" r:id="rId31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124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56D9-B2D1-40FA-8FF0-345515842C14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63A9-9E96-4F28-9BE9-4F8D8D74D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B8C2-D591-48B1-AB04-E633F72FA0EE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018C-7A2E-4926-9E2E-D683A17E8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985-B6B3-4299-90B9-9D5BBD336186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ED21-60E2-486E-98D9-DE8F18C71747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D9B9-DE2D-451C-A0A0-A94FE39ABA33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5A12-CFF9-45CA-8A37-9BB178A43AB5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13FD8F-C03D-4111-812F-C0F62EB43953}" type="datetime1">
              <a:rPr lang="ko-KR" altLang="en-US" smtClean="0"/>
              <a:t>2015-09-06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AED-8145-4055-9099-95762E51FDC4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A11-2194-4F5E-A717-64502CAD3DBC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A3FC-167D-4B5B-AAD1-838CFE9CFC38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B201-D55C-485D-9CA2-960BD913C10F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8CD-F832-490B-ADE6-9F269C858525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06D-EE60-46F0-A2E3-EA311A8B1770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98C93A-7D83-414C-8908-7F2675BEC936}" type="datetime1">
              <a:rPr lang="ko-KR" altLang="en-US" smtClean="0"/>
              <a:t>2015-09-06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2 </a:t>
            </a:r>
            <a:r>
              <a:rPr lang="ko-KR" altLang="en-US" dirty="0" smtClean="0"/>
              <a:t>자원 개발 체계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자원 산업 관리</a:t>
            </a:r>
            <a:r>
              <a:rPr lang="en-US" altLang="ko-KR" dirty="0" smtClean="0"/>
              <a:t>)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47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7170" name="Picture 2" descr="http://img.etnews.com/cms/uploadfiles/afieldfile/2012/06/14/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" y="332656"/>
            <a:ext cx="9023451" cy="60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6581001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http://img.etnews.com/cms/uploadfiles/afieldfile/2012/06/14/ii.jpg</a:t>
            </a:r>
          </a:p>
        </p:txBody>
      </p:sp>
    </p:spTree>
    <p:extLst>
      <p:ext uri="{BB962C8B-B14F-4D97-AF65-F5344CB8AC3E}">
        <p14:creationId xmlns:p14="http://schemas.microsoft.com/office/powerpoint/2010/main" val="28538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ko-KR" altLang="en-US" dirty="0" smtClean="0"/>
              <a:t>해외자원개발 현황 </a:t>
            </a:r>
            <a:r>
              <a:rPr lang="en-US" altLang="ko-KR" dirty="0" smtClean="0"/>
              <a:t>(2011. 01. 01 </a:t>
            </a:r>
            <a:r>
              <a:rPr lang="ko-KR" altLang="en-US" dirty="0" smtClean="0"/>
              <a:t>기준</a:t>
            </a:r>
            <a:r>
              <a:rPr lang="en-US" altLang="ko-KR" dirty="0" smtClean="0"/>
              <a:t>)</a:t>
            </a:r>
            <a:endParaRPr 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9" y="1237601"/>
            <a:ext cx="8468102" cy="488856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37949" y="62952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http://www.kmrgis.net/kmrgis/condition/condition05_01.aspx</a:t>
            </a:r>
          </a:p>
        </p:txBody>
      </p:sp>
    </p:spTree>
    <p:extLst>
      <p:ext uri="{BB962C8B-B14F-4D97-AF65-F5344CB8AC3E}">
        <p14:creationId xmlns:p14="http://schemas.microsoft.com/office/powerpoint/2010/main" val="33459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해저광물자원개발기본계획</a:t>
            </a:r>
            <a:r>
              <a:rPr lang="en-US" altLang="ko-KR" dirty="0"/>
              <a:t> (2014.9)</a:t>
            </a:r>
          </a:p>
          <a:p>
            <a:pPr lvl="1"/>
            <a:r>
              <a:rPr lang="ko-KR" altLang="en-US" dirty="0"/>
              <a:t>정책방향</a:t>
            </a:r>
            <a:endParaRPr lang="en-US" altLang="ko-KR" dirty="0"/>
          </a:p>
          <a:p>
            <a:pPr lvl="2"/>
            <a:r>
              <a:rPr lang="ko-KR" altLang="en-US" dirty="0"/>
              <a:t>경제적 생산광구 추가 확보 </a:t>
            </a:r>
            <a:r>
              <a:rPr lang="en-US" altLang="ko-KR" dirty="0"/>
              <a:t>,</a:t>
            </a:r>
            <a:r>
              <a:rPr lang="ko-KR" altLang="en-US" dirty="0"/>
              <a:t>유망구조 정밀탐사 등 대륙붕 지속 개발</a:t>
            </a:r>
            <a:endParaRPr lang="en-US" altLang="ko-KR" dirty="0"/>
          </a:p>
          <a:p>
            <a:pPr lvl="2"/>
            <a:r>
              <a:rPr lang="ko-KR" altLang="en-US" dirty="0"/>
              <a:t>해양플랜트산업</a:t>
            </a:r>
            <a:r>
              <a:rPr lang="en-US" altLang="ko-KR" dirty="0"/>
              <a:t>, </a:t>
            </a:r>
            <a:r>
              <a:rPr lang="ko-KR" altLang="en-US" dirty="0"/>
              <a:t>자원개발서비스산업 등과 연계한 대륙붕 개발 역량 확대</a:t>
            </a:r>
            <a:endParaRPr lang="en-US" dirty="0"/>
          </a:p>
          <a:p>
            <a:pPr lvl="1"/>
            <a:r>
              <a:rPr lang="ko-KR" altLang="en-US" dirty="0"/>
              <a:t>추진과제</a:t>
            </a:r>
            <a:endParaRPr lang="en-US" altLang="ko-KR" dirty="0"/>
          </a:p>
          <a:p>
            <a:pPr lvl="2"/>
            <a:r>
              <a:rPr lang="en-US" altLang="ko-KR" dirty="0"/>
              <a:t>3</a:t>
            </a:r>
            <a:r>
              <a:rPr lang="ko-KR" altLang="en-US" dirty="0"/>
              <a:t>개 </a:t>
            </a:r>
            <a:r>
              <a:rPr lang="ko-KR" altLang="en-US" dirty="0" err="1"/>
              <a:t>분지별</a:t>
            </a:r>
            <a:r>
              <a:rPr lang="ko-KR" altLang="en-US" dirty="0"/>
              <a:t> 탐사</a:t>
            </a:r>
            <a:r>
              <a:rPr lang="en-US" altLang="ko-KR" dirty="0"/>
              <a:t>․</a:t>
            </a:r>
            <a:r>
              <a:rPr lang="ko-KR" altLang="en-US" dirty="0"/>
              <a:t>개발 추진</a:t>
            </a:r>
            <a:r>
              <a:rPr lang="en-US" altLang="ko-KR" dirty="0"/>
              <a:t>: </a:t>
            </a:r>
            <a:r>
              <a:rPr lang="ko-KR" altLang="en-US" dirty="0"/>
              <a:t>최대 </a:t>
            </a:r>
            <a:r>
              <a:rPr lang="en-US" altLang="ko-KR" dirty="0"/>
              <a:t>9</a:t>
            </a:r>
            <a:r>
              <a:rPr lang="ko-KR" altLang="en-US" dirty="0"/>
              <a:t>공 시추</a:t>
            </a:r>
            <a:r>
              <a:rPr lang="en-US" altLang="ko-KR" dirty="0"/>
              <a:t>, </a:t>
            </a:r>
            <a:r>
              <a:rPr lang="ko-KR" altLang="en-US" dirty="0"/>
              <a:t> 최대 </a:t>
            </a:r>
            <a:r>
              <a:rPr lang="en-US" altLang="ko-KR" dirty="0"/>
              <a:t>2900km 3D </a:t>
            </a:r>
            <a:r>
              <a:rPr lang="ko-KR" altLang="en-US" dirty="0"/>
              <a:t>물리탐사 실시</a:t>
            </a:r>
            <a:endParaRPr lang="en-US" altLang="ko-KR" dirty="0"/>
          </a:p>
          <a:p>
            <a:pPr lvl="2"/>
            <a:r>
              <a:rPr lang="ko-KR" altLang="en-US" dirty="0" err="1"/>
              <a:t>가스하이드레이트</a:t>
            </a:r>
            <a:r>
              <a:rPr lang="ko-KR" altLang="en-US" dirty="0"/>
              <a:t> 기술개발 </a:t>
            </a:r>
            <a:r>
              <a:rPr lang="en-US" altLang="ko-KR" dirty="0"/>
              <a:t>: 17</a:t>
            </a:r>
            <a:r>
              <a:rPr lang="ko-KR" altLang="en-US" dirty="0"/>
              <a:t>년 이후 시험생산 시기 결정</a:t>
            </a:r>
            <a:endParaRPr lang="en-US" altLang="ko-KR" dirty="0"/>
          </a:p>
          <a:p>
            <a:pPr lvl="2"/>
            <a:r>
              <a:rPr lang="ko-KR" altLang="en-US" dirty="0"/>
              <a:t>해양 탐사 역량 제고 </a:t>
            </a:r>
            <a:r>
              <a:rPr lang="en-US" altLang="ko-KR" dirty="0"/>
              <a:t>: 3D </a:t>
            </a:r>
            <a:r>
              <a:rPr lang="ko-KR" altLang="en-US" dirty="0"/>
              <a:t>탐사선 건조 검토</a:t>
            </a:r>
            <a:endParaRPr lang="en-US" altLang="ko-KR" dirty="0"/>
          </a:p>
          <a:p>
            <a:pPr lvl="2"/>
            <a:r>
              <a:rPr lang="ko-KR" altLang="en-US" dirty="0"/>
              <a:t>대륙붕 기존시설물 활용 활성화 </a:t>
            </a:r>
            <a:r>
              <a:rPr lang="en-US" altLang="ko-KR" dirty="0"/>
              <a:t>: </a:t>
            </a:r>
            <a:r>
              <a:rPr lang="ko-KR" altLang="en-US" dirty="0"/>
              <a:t>동해 가스전 플랫폼 등</a:t>
            </a:r>
            <a:endParaRPr lang="en-US" altLang="ko-KR" dirty="0"/>
          </a:p>
          <a:p>
            <a:pPr lvl="2"/>
            <a:r>
              <a:rPr lang="ko-KR" altLang="en-US" dirty="0"/>
              <a:t>대륙붕개발 제도 정비</a:t>
            </a:r>
            <a:endParaRPr lang="en-US" altLang="ko-KR" dirty="0"/>
          </a:p>
          <a:p>
            <a:pPr lvl="2"/>
            <a:r>
              <a:rPr lang="ko-KR" altLang="en-US" dirty="0"/>
              <a:t>주변국과의 국제협력 </a:t>
            </a:r>
            <a:r>
              <a:rPr lang="en-US" altLang="ko-KR" dirty="0"/>
              <a:t>: </a:t>
            </a:r>
            <a:r>
              <a:rPr lang="ko-KR" altLang="en-US" dirty="0"/>
              <a:t>한</a:t>
            </a:r>
            <a:r>
              <a:rPr lang="en-US" altLang="ko-KR" dirty="0"/>
              <a:t>.</a:t>
            </a:r>
            <a:r>
              <a:rPr lang="ko-KR" altLang="en-US" dirty="0"/>
              <a:t>중 공동탐사</a:t>
            </a:r>
            <a:r>
              <a:rPr lang="en-US" altLang="ko-KR" dirty="0"/>
              <a:t>, </a:t>
            </a:r>
            <a:r>
              <a:rPr lang="ko-KR" altLang="en-US" dirty="0"/>
              <a:t>한</a:t>
            </a:r>
            <a:r>
              <a:rPr lang="en-US" altLang="ko-KR" dirty="0"/>
              <a:t>.</a:t>
            </a:r>
            <a:r>
              <a:rPr lang="ko-KR" altLang="en-US" dirty="0"/>
              <a:t>일</a:t>
            </a:r>
            <a:r>
              <a:rPr lang="en-US" altLang="ko-KR" dirty="0"/>
              <a:t>JDZ </a:t>
            </a:r>
            <a:r>
              <a:rPr lang="ko-KR" altLang="en-US" dirty="0"/>
              <a:t>개발 추진</a:t>
            </a:r>
            <a:r>
              <a:rPr lang="en-US" altLang="ko-KR" dirty="0"/>
              <a:t>, </a:t>
            </a:r>
            <a:r>
              <a:rPr lang="ko-KR" altLang="en-US" dirty="0"/>
              <a:t>북한지역 유전개발 협력기반 구축</a:t>
            </a:r>
            <a:endParaRPr lang="en-US" altLang="ko-KR" dirty="0"/>
          </a:p>
          <a:p>
            <a:endParaRPr lang="en-US" altLang="ko-KR" sz="24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자원 개발 정책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해저광물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09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3076" name="Picture 4" descr="http://www.greenpostkorea.co.kr/data/photos/news/photo/2011/0805/sea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1339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907704" y="5733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http://www.greenpostkorea.co.kr/news/article.html?no=2717</a:t>
            </a:r>
          </a:p>
        </p:txBody>
      </p:sp>
    </p:spTree>
    <p:extLst>
      <p:ext uri="{BB962C8B-B14F-4D97-AF65-F5344CB8AC3E}">
        <p14:creationId xmlns:p14="http://schemas.microsoft.com/office/powerpoint/2010/main" val="207754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차 신</a:t>
            </a:r>
            <a:r>
              <a:rPr lang="en-US" altLang="ko-KR" dirty="0"/>
              <a:t>․</a:t>
            </a:r>
            <a:r>
              <a:rPr lang="ko-KR" altLang="en-US" dirty="0"/>
              <a:t>재생에너지 기본계획 </a:t>
            </a:r>
            <a:r>
              <a:rPr lang="en-US" altLang="ko-KR" dirty="0"/>
              <a:t>(2014.9)</a:t>
            </a:r>
          </a:p>
          <a:p>
            <a:pPr lvl="1"/>
            <a:r>
              <a:rPr lang="ko-KR" altLang="en-US" dirty="0" err="1"/>
              <a:t>비젼</a:t>
            </a:r>
            <a:r>
              <a:rPr lang="ko-KR" altLang="en-US" dirty="0"/>
              <a:t> 및 목표</a:t>
            </a:r>
            <a:endParaRPr lang="en-US" altLang="ko-KR" dirty="0"/>
          </a:p>
          <a:p>
            <a:pPr lvl="2"/>
            <a:r>
              <a:rPr lang="ko-KR" altLang="en-US" dirty="0"/>
              <a:t>‘</a:t>
            </a:r>
            <a:r>
              <a:rPr lang="en-US" altLang="ko-KR" dirty="0"/>
              <a:t>35</a:t>
            </a:r>
            <a:r>
              <a:rPr lang="ko-KR" altLang="en-US" dirty="0"/>
              <a:t>년까지 </a:t>
            </a:r>
            <a:r>
              <a:rPr lang="en-US" altLang="ko-KR" dirty="0"/>
              <a:t>1</a:t>
            </a:r>
            <a:r>
              <a:rPr lang="ko-KR" altLang="en-US" dirty="0"/>
              <a:t>차 에너지의 </a:t>
            </a:r>
            <a:r>
              <a:rPr lang="en-US" altLang="ko-KR" dirty="0"/>
              <a:t>11.0%</a:t>
            </a:r>
            <a:r>
              <a:rPr lang="ko-KR" altLang="en-US" dirty="0"/>
              <a:t>를 </a:t>
            </a:r>
            <a:r>
              <a:rPr lang="ko-KR" altLang="en-US" dirty="0" err="1"/>
              <a:t>신재생에너지로</a:t>
            </a:r>
            <a:r>
              <a:rPr lang="ko-KR" altLang="en-US" dirty="0"/>
              <a:t> 공급</a:t>
            </a:r>
            <a:endParaRPr lang="en-US" altLang="ko-KR" dirty="0"/>
          </a:p>
          <a:p>
            <a:pPr lvl="2"/>
            <a:r>
              <a:rPr lang="ko-KR" altLang="en-US" dirty="0"/>
              <a:t>“정부주도”에서 “</a:t>
            </a:r>
            <a:r>
              <a:rPr lang="ko-KR" altLang="en-US" dirty="0" err="1" smtClean="0"/>
              <a:t>민관파트너쉽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으로 </a:t>
            </a:r>
            <a:r>
              <a:rPr lang="ko-KR" altLang="en-US" dirty="0"/>
              <a:t>전환하기 위한 </a:t>
            </a:r>
            <a:r>
              <a:rPr lang="ko-KR" altLang="en-US" dirty="0" err="1"/>
              <a:t>신재생에너지시장</a:t>
            </a:r>
            <a:r>
              <a:rPr lang="ko-KR" altLang="en-US" dirty="0"/>
              <a:t> 생태계 조성에 주력</a:t>
            </a:r>
            <a:endParaRPr lang="en-US" altLang="ko-KR" dirty="0"/>
          </a:p>
          <a:p>
            <a:pPr lvl="2"/>
            <a:r>
              <a:rPr lang="ko-KR" altLang="en-US" dirty="0"/>
              <a:t>해외시장 진출을 통해 지속가능성장을 위한 자생력 확보</a:t>
            </a:r>
            <a:endParaRPr lang="en-US" dirty="0"/>
          </a:p>
          <a:p>
            <a:pPr lvl="1"/>
            <a:r>
              <a:rPr lang="ko-KR" altLang="en-US" dirty="0"/>
              <a:t>추진과제</a:t>
            </a:r>
            <a:endParaRPr lang="en-US" altLang="ko-KR" dirty="0"/>
          </a:p>
          <a:p>
            <a:pPr lvl="2"/>
            <a:r>
              <a:rPr lang="ko-KR" altLang="en-US" dirty="0"/>
              <a:t>수요자 맞춤형 보급</a:t>
            </a:r>
            <a:r>
              <a:rPr lang="en-US" altLang="ko-KR" dirty="0"/>
              <a:t>·</a:t>
            </a:r>
            <a:r>
              <a:rPr lang="ko-KR" altLang="en-US" dirty="0"/>
              <a:t>확산정책 추진</a:t>
            </a:r>
            <a:endParaRPr lang="en-US" altLang="ko-KR" dirty="0"/>
          </a:p>
          <a:p>
            <a:pPr lvl="2" fontAlgn="base" latinLnBrk="1"/>
            <a:r>
              <a:rPr lang="ko-KR" altLang="en-US" dirty="0"/>
              <a:t>시장친화적 제도운영</a:t>
            </a:r>
            <a:endParaRPr lang="ko-KR" altLang="en-US" sz="650" dirty="0"/>
          </a:p>
          <a:p>
            <a:pPr lvl="2" fontAlgn="base" latinLnBrk="1"/>
            <a:r>
              <a:rPr lang="ko-KR" altLang="en-US" dirty="0" err="1"/>
              <a:t>신재생에너지</a:t>
            </a:r>
            <a:r>
              <a:rPr lang="ko-KR" altLang="en-US" dirty="0"/>
              <a:t> 해외시장 진출확대</a:t>
            </a:r>
            <a:endParaRPr lang="en-US" altLang="ko-KR" dirty="0"/>
          </a:p>
          <a:p>
            <a:pPr lvl="2" fontAlgn="base" latinLnBrk="1"/>
            <a:r>
              <a:rPr lang="ko-KR" altLang="en-US" dirty="0"/>
              <a:t>새로운 </a:t>
            </a:r>
            <a:r>
              <a:rPr lang="ko-KR" altLang="en-US" dirty="0" err="1"/>
              <a:t>신재생에너지</a:t>
            </a:r>
            <a:r>
              <a:rPr lang="ko-KR" altLang="en-US" dirty="0"/>
              <a:t> 시장창출</a:t>
            </a:r>
            <a:endParaRPr lang="en-US" altLang="ko-KR" dirty="0"/>
          </a:p>
          <a:p>
            <a:pPr lvl="2" fontAlgn="base" latinLnBrk="1"/>
            <a:r>
              <a:rPr lang="ko-KR" altLang="en-US" dirty="0" err="1"/>
              <a:t>신재생</a:t>
            </a:r>
            <a:r>
              <a:rPr lang="ko-KR" altLang="en-US" dirty="0"/>
              <a:t> </a:t>
            </a:r>
            <a:r>
              <a:rPr lang="en-US" altLang="ko-KR" dirty="0"/>
              <a:t>R&amp;D </a:t>
            </a:r>
            <a:r>
              <a:rPr lang="ko-KR" altLang="en-US" dirty="0"/>
              <a:t>역량 강화</a:t>
            </a:r>
          </a:p>
          <a:p>
            <a:pPr lvl="2" fontAlgn="base" latinLnBrk="1"/>
            <a:r>
              <a:rPr lang="ko-KR" altLang="en-US" dirty="0"/>
              <a:t>제도적 지원기반 확충 </a:t>
            </a:r>
          </a:p>
          <a:p>
            <a:endParaRPr lang="en-US" altLang="ko-KR" sz="24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자원 개발 정책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신재생에너지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68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ko-KR" altLang="en-US" dirty="0" smtClean="0"/>
              <a:t>세부과제</a:t>
            </a:r>
            <a:endParaRPr 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31708"/>
              </p:ext>
            </p:extLst>
          </p:nvPr>
        </p:nvGraphicFramePr>
        <p:xfrm>
          <a:off x="524142" y="875707"/>
          <a:ext cx="8296330" cy="5814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762"/>
                <a:gridCol w="5834568"/>
              </a:tblGrid>
              <a:tr h="383329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세부과제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내용</a:t>
                      </a:r>
                      <a:endParaRPr lang="en-US" dirty="0"/>
                    </a:p>
                  </a:txBody>
                  <a:tcPr/>
                </a:tc>
              </a:tr>
              <a:tr h="109148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수요자 맞춤형 보급</a:t>
                      </a:r>
                      <a:r>
                        <a:rPr lang="en-US" altLang="ko-KR" dirty="0" smtClean="0"/>
                        <a:t>·</a:t>
                      </a:r>
                      <a:r>
                        <a:rPr lang="ko-KR" altLang="en-US" dirty="0" smtClean="0"/>
                        <a:t>확산정책 추진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주민이 참여하여 성과를 공유하고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err="1" smtClean="0"/>
                        <a:t>신재생에너지</a:t>
                      </a:r>
                      <a:r>
                        <a:rPr lang="ko-KR" altLang="en-US" sz="1600" dirty="0" smtClean="0"/>
                        <a:t> 보급에 기여하는 ‘소비자중심’의 </a:t>
                      </a:r>
                      <a:r>
                        <a:rPr lang="ko-KR" altLang="en-US" sz="1600" dirty="0" err="1" smtClean="0"/>
                        <a:t>신재생</a:t>
                      </a:r>
                      <a:r>
                        <a:rPr lang="ko-KR" altLang="en-US" sz="1600" dirty="0" smtClean="0"/>
                        <a:t> 정책 추진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도서지역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농업기반시설</a:t>
                      </a:r>
                      <a:r>
                        <a:rPr lang="en-US" altLang="ko-KR" sz="1600" dirty="0" smtClean="0"/>
                        <a:t>․</a:t>
                      </a:r>
                      <a:r>
                        <a:rPr lang="ko-KR" altLang="en-US" sz="1600" dirty="0" smtClean="0"/>
                        <a:t>환경기초시설 유휴부지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교육시설 등 수요자 </a:t>
                      </a:r>
                      <a:r>
                        <a:rPr lang="ko-KR" altLang="en-US" sz="1600" dirty="0" err="1" smtClean="0"/>
                        <a:t>니즈가</a:t>
                      </a:r>
                      <a:r>
                        <a:rPr lang="ko-KR" altLang="en-US" sz="1600" dirty="0" smtClean="0"/>
                        <a:t> 높은 지역의 신규투자 모색</a:t>
                      </a:r>
                    </a:p>
                  </a:txBody>
                  <a:tcPr/>
                </a:tc>
              </a:tr>
              <a:tr h="1036880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시장친화적 제도운영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의무이행 여건을 고려하여 </a:t>
                      </a:r>
                      <a:r>
                        <a:rPr lang="en-US" altLang="ko-KR" sz="1600" dirty="0" smtClean="0"/>
                        <a:t>RPS </a:t>
                      </a:r>
                      <a:r>
                        <a:rPr lang="ko-KR" altLang="en-US" sz="1600" dirty="0" smtClean="0"/>
                        <a:t>의무공급량을 재조정하고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의무이행을 위한 수단을 다양화하여 이행여건을 개선</a:t>
                      </a:r>
                      <a:endParaRPr lang="en-US" altLang="ko-KR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시장 및 기술여건 변화에 맞추어 </a:t>
                      </a:r>
                      <a:r>
                        <a:rPr lang="ko-KR" altLang="en-US" sz="1600" dirty="0" err="1" smtClean="0"/>
                        <a:t>신재생에너지</a:t>
                      </a:r>
                      <a:r>
                        <a:rPr lang="ko-KR" altLang="en-US" sz="1600" dirty="0" smtClean="0"/>
                        <a:t> 보급</a:t>
                      </a:r>
                      <a:r>
                        <a:rPr lang="en-US" altLang="ko-KR" sz="1600" dirty="0" smtClean="0"/>
                        <a:t>․</a:t>
                      </a:r>
                      <a:r>
                        <a:rPr lang="ko-KR" altLang="en-US" sz="1600" dirty="0" smtClean="0"/>
                        <a:t>융자사업의 </a:t>
                      </a:r>
                      <a:r>
                        <a:rPr lang="ko-KR" altLang="en-US" sz="1600" dirty="0" err="1" smtClean="0"/>
                        <a:t>효과성을</a:t>
                      </a:r>
                      <a:r>
                        <a:rPr lang="ko-KR" altLang="en-US" sz="1600" dirty="0" smtClean="0"/>
                        <a:t> 개선</a:t>
                      </a:r>
                    </a:p>
                  </a:txBody>
                  <a:tcPr/>
                </a:tc>
              </a:tr>
              <a:tr h="1053879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/>
                        <a:t>신재생에너지</a:t>
                      </a:r>
                      <a:r>
                        <a:rPr lang="ko-KR" altLang="en-US" dirty="0" smtClean="0"/>
                        <a:t> 해외시장 진출확대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국내보급 활성화와 병행하여 지역별</a:t>
                      </a:r>
                      <a:r>
                        <a:rPr lang="en-US" altLang="ko-KR" sz="1600" dirty="0" smtClean="0"/>
                        <a:t>․</a:t>
                      </a:r>
                      <a:r>
                        <a:rPr lang="ko-KR" altLang="en-US" sz="1600" dirty="0" err="1" smtClean="0"/>
                        <a:t>원별</a:t>
                      </a:r>
                      <a:r>
                        <a:rPr lang="ko-KR" altLang="en-US" sz="1600" dirty="0" smtClean="0"/>
                        <a:t> 특화된 전략으로 “해외진출”과 “국내보급”의 </a:t>
                      </a:r>
                      <a:r>
                        <a:rPr lang="ko-KR" altLang="en-US" sz="1600" dirty="0" err="1" smtClean="0"/>
                        <a:t>선순환</a:t>
                      </a:r>
                      <a:r>
                        <a:rPr lang="ko-KR" altLang="en-US" sz="1600" dirty="0" smtClean="0"/>
                        <a:t> 창출</a:t>
                      </a:r>
                      <a:endParaRPr lang="en-US" altLang="ko-KR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err="1" smtClean="0"/>
                        <a:t>범정부적</a:t>
                      </a:r>
                      <a:r>
                        <a:rPr lang="ko-KR" altLang="en-US" sz="1600" dirty="0" smtClean="0"/>
                        <a:t> 지원체계를 구축하고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국제기구 등과의 협력을 통한 공동 해외진출 등 다양한 비즈니스 모델 마련</a:t>
                      </a:r>
                    </a:p>
                  </a:txBody>
                  <a:tcPr/>
                </a:tc>
              </a:tr>
              <a:tr h="1138868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새로운 </a:t>
                      </a:r>
                      <a:r>
                        <a:rPr lang="ko-KR" altLang="en-US" dirty="0" err="1" smtClean="0"/>
                        <a:t>신재생에너지</a:t>
                      </a:r>
                      <a:r>
                        <a:rPr lang="ko-KR" altLang="en-US" dirty="0" smtClean="0"/>
                        <a:t> 시장창출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버려지던 발전소 </a:t>
                      </a:r>
                      <a:r>
                        <a:rPr lang="ko-KR" altLang="en-US" sz="1600" dirty="0" err="1" smtClean="0"/>
                        <a:t>온배수</a:t>
                      </a:r>
                      <a:r>
                        <a:rPr lang="ko-KR" altLang="en-US" sz="1600" dirty="0" smtClean="0"/>
                        <a:t> 등 국내 </a:t>
                      </a:r>
                      <a:r>
                        <a:rPr lang="ko-KR" altLang="en-US" sz="1600" dirty="0" err="1" smtClean="0"/>
                        <a:t>활용가능한</a:t>
                      </a:r>
                      <a:r>
                        <a:rPr lang="ko-KR" altLang="en-US" sz="1600" dirty="0" smtClean="0"/>
                        <a:t> 새로운 </a:t>
                      </a:r>
                      <a:r>
                        <a:rPr lang="ko-KR" altLang="en-US" sz="1600" dirty="0" err="1" smtClean="0"/>
                        <a:t>신재생에너지원을</a:t>
                      </a:r>
                      <a:r>
                        <a:rPr lang="ko-KR" altLang="en-US" sz="1600" dirty="0" smtClean="0"/>
                        <a:t> 적극 발굴 및 활용방안 모색</a:t>
                      </a:r>
                      <a:endParaRPr lang="en-US" altLang="ko-KR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전기 에너지 중심에서 수송</a:t>
                      </a:r>
                      <a:r>
                        <a:rPr lang="en-US" altLang="ko-KR" sz="1600" dirty="0" smtClean="0"/>
                        <a:t>․</a:t>
                      </a:r>
                      <a:r>
                        <a:rPr lang="ko-KR" altLang="en-US" sz="1600" dirty="0" smtClean="0"/>
                        <a:t>열에너지로 시장을 확대하고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공공부문을 </a:t>
                      </a:r>
                      <a:r>
                        <a:rPr lang="ko-KR" altLang="en-US" sz="1600" dirty="0" err="1" smtClean="0"/>
                        <a:t>중심으로한</a:t>
                      </a:r>
                      <a:r>
                        <a:rPr lang="ko-KR" altLang="en-US" sz="1600" dirty="0" smtClean="0"/>
                        <a:t> 대규모 선도투자 진행</a:t>
                      </a:r>
                    </a:p>
                  </a:txBody>
                  <a:tcPr/>
                </a:tc>
              </a:tr>
              <a:tr h="945195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신재생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R&amp;D 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역량 강화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기술개발</a:t>
                      </a:r>
                      <a:r>
                        <a:rPr lang="en-US" altLang="ko-KR" sz="1600" dirty="0" smtClean="0"/>
                        <a:t>) </a:t>
                      </a:r>
                      <a:r>
                        <a:rPr lang="ko-KR" altLang="en-US" sz="1600" dirty="0" smtClean="0"/>
                        <a:t>상용기술을 </a:t>
                      </a:r>
                      <a:r>
                        <a:rPr lang="ko-KR" altLang="en-US" sz="1600" dirty="0" err="1" smtClean="0"/>
                        <a:t>중심으로한</a:t>
                      </a:r>
                      <a:r>
                        <a:rPr lang="ko-KR" altLang="en-US" sz="1600" dirty="0" smtClean="0"/>
                        <a:t> 단기과제와 미래원천기술 확보를 위한 중장기 과제로 전략적으로 구분하여 추진</a:t>
                      </a:r>
                      <a:endParaRPr lang="en-US" altLang="ko-KR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인력양성</a:t>
                      </a:r>
                      <a:r>
                        <a:rPr lang="en-US" altLang="ko-KR" sz="1600" dirty="0" smtClean="0"/>
                        <a:t>) </a:t>
                      </a:r>
                      <a:r>
                        <a:rPr lang="ko-KR" altLang="en-US" sz="1600" dirty="0" smtClean="0"/>
                        <a:t>전문인력 양성과 </a:t>
                      </a:r>
                      <a:r>
                        <a:rPr lang="ko-KR" altLang="en-US" sz="1600" dirty="0" err="1" smtClean="0"/>
                        <a:t>신재생</a:t>
                      </a:r>
                      <a:r>
                        <a:rPr lang="ko-KR" altLang="en-US" sz="1600" dirty="0" smtClean="0"/>
                        <a:t> 고용창출 연계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17096"/>
              </p:ext>
            </p:extLst>
          </p:nvPr>
        </p:nvGraphicFramePr>
        <p:xfrm>
          <a:off x="521291" y="680601"/>
          <a:ext cx="8299181" cy="6042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664"/>
                <a:gridCol w="2105328"/>
                <a:gridCol w="4888189"/>
              </a:tblGrid>
              <a:tr h="22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r>
                        <a:rPr lang="ko-KR" sz="1400" dirty="0">
                          <a:effectLst/>
                        </a:rPr>
                        <a:t>대분야</a:t>
                      </a:r>
                      <a:endParaRPr lang="en-US" sz="14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</a:rPr>
                        <a:t>전략서비스</a:t>
                      </a:r>
                      <a:r>
                        <a:rPr lang="en-US" sz="1200" dirty="0">
                          <a:effectLst/>
                        </a:rPr>
                        <a:t>(20</a:t>
                      </a:r>
                      <a:r>
                        <a:rPr lang="ko-KR" sz="1200" dirty="0">
                          <a:effectLst/>
                        </a:rPr>
                        <a:t>개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핵심기술</a:t>
                      </a:r>
                      <a:r>
                        <a:rPr lang="en-US" sz="1000" dirty="0">
                          <a:effectLst/>
                        </a:rPr>
                        <a:t>(52</a:t>
                      </a:r>
                      <a:r>
                        <a:rPr lang="ko-KR" sz="1000" dirty="0">
                          <a:effectLst/>
                        </a:rPr>
                        <a:t>개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44377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</a:rPr>
                        <a:t>광물자원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</a:rPr>
                        <a:t>조사탐사</a:t>
                      </a:r>
                      <a:endParaRPr lang="en-US" sz="14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</a:rPr>
                        <a:t>지질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r>
                        <a:rPr lang="ko-KR" sz="1200" dirty="0" err="1">
                          <a:effectLst/>
                        </a:rPr>
                        <a:t>광상조사</a:t>
                      </a:r>
                      <a:endParaRPr lang="en-US" sz="12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 err="1">
                          <a:effectLst/>
                        </a:rPr>
                        <a:t>광상부존</a:t>
                      </a:r>
                      <a:r>
                        <a:rPr lang="ko-KR" sz="1000" dirty="0">
                          <a:effectLst/>
                        </a:rPr>
                        <a:t> 특성해석기술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 err="1">
                          <a:effectLst/>
                        </a:rPr>
                        <a:t>지질매체별</a:t>
                      </a:r>
                      <a:r>
                        <a:rPr lang="ko-KR" sz="1000" dirty="0">
                          <a:effectLst/>
                        </a:rPr>
                        <a:t> 광물자원조사기술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다중센서 원격탐사분석기술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443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고정밀 광체탐사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 err="1">
                          <a:effectLst/>
                        </a:rPr>
                        <a:t>고정밀</a:t>
                      </a:r>
                      <a:r>
                        <a:rPr lang="ko-KR" sz="1000" dirty="0">
                          <a:effectLst/>
                        </a:rPr>
                        <a:t> 물리탐사기술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 err="1">
                          <a:effectLst/>
                        </a:rPr>
                        <a:t>심부광체물리탐사기술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정밀시추 탐사기술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정밀 </a:t>
                      </a:r>
                      <a:r>
                        <a:rPr lang="ko-KR" sz="1000" dirty="0" err="1">
                          <a:effectLst/>
                        </a:rPr>
                        <a:t>지화학탐사기술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통합 분석․평가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광산개발 타당성 평가기술</a:t>
                      </a:r>
                      <a:r>
                        <a:rPr lang="en-US" sz="1000" dirty="0">
                          <a:effectLst/>
                        </a:rPr>
                        <a:t>, GIS </a:t>
                      </a:r>
                      <a:r>
                        <a:rPr lang="ko-KR" sz="1000" dirty="0">
                          <a:effectLst/>
                        </a:rPr>
                        <a:t>기반 자원정보화 및 전문가시스템 개발 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>
                          <a:effectLst/>
                        </a:rPr>
                        <a:t>광물자원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>
                          <a:effectLst/>
                        </a:rPr>
                        <a:t>개발</a:t>
                      </a:r>
                      <a:endParaRPr lang="en-US" sz="14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육상광물자원확보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 err="1">
                          <a:effectLst/>
                        </a:rPr>
                        <a:t>대규격</a:t>
                      </a:r>
                      <a:r>
                        <a:rPr lang="ko-KR" sz="1000" dirty="0">
                          <a:effectLst/>
                        </a:rPr>
                        <a:t> 갱내 채광기술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친환경 </a:t>
                      </a:r>
                      <a:r>
                        <a:rPr lang="ko-KR" sz="1000" dirty="0" err="1">
                          <a:effectLst/>
                        </a:rPr>
                        <a:t>노천광</a:t>
                      </a:r>
                      <a:r>
                        <a:rPr lang="ko-KR" sz="1000" dirty="0">
                          <a:effectLst/>
                        </a:rPr>
                        <a:t> 개발기술</a:t>
                      </a:r>
                      <a:r>
                        <a:rPr lang="en-US" sz="1000" dirty="0">
                          <a:effectLst/>
                        </a:rPr>
                        <a:t>, F/S </a:t>
                      </a:r>
                      <a:r>
                        <a:rPr lang="ko-KR" sz="1000" dirty="0">
                          <a:effectLst/>
                        </a:rPr>
                        <a:t>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해저전략광물자원 확보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집광기술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양광기술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 err="1">
                          <a:effectLst/>
                        </a:rPr>
                        <a:t>채광선기술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50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광해방지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지반침하 재해방지 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광산폐기물 처리기술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광산환경오염방지 및 처리기술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>
                          <a:effectLst/>
                        </a:rPr>
                        <a:t>광물자원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>
                          <a:effectLst/>
                        </a:rPr>
                        <a:t>활용</a:t>
                      </a:r>
                      <a:endParaRPr lang="en-US" sz="14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비금속광물활용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비금속광물 부가가치화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광물자원 고도선별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금속광물활용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 err="1">
                          <a:effectLst/>
                        </a:rPr>
                        <a:t>신제련공정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금속원료화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고기능 원료소재화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산업원료 고순도화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 err="1">
                          <a:effectLst/>
                        </a:rPr>
                        <a:t>고기능성</a:t>
                      </a:r>
                      <a:r>
                        <a:rPr lang="ko-KR" sz="1000" dirty="0">
                          <a:effectLst/>
                        </a:rPr>
                        <a:t> 원료소재제조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순환자원활용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순환자원 회수공정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순환자원 소재화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44377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>
                          <a:effectLst/>
                        </a:rPr>
                        <a:t>석유가스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>
                          <a:effectLst/>
                        </a:rPr>
                        <a:t>자원조사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>
                          <a:effectLst/>
                        </a:rPr>
                        <a:t>탐사</a:t>
                      </a:r>
                      <a:endParaRPr lang="en-US" sz="14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국내석유자원부존평가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국내 석유가스 자원조사 및 탐사기술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석유가스 부존 특성 파악기술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생산광구 부존 변화탐지 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443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석유탐사기술 고도화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석유가스 직접탐지기술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 err="1">
                          <a:effectLst/>
                        </a:rPr>
                        <a:t>심부저류층</a:t>
                      </a:r>
                      <a:r>
                        <a:rPr lang="ko-KR" sz="1000" dirty="0">
                          <a:effectLst/>
                        </a:rPr>
                        <a:t> 및 </a:t>
                      </a:r>
                      <a:r>
                        <a:rPr lang="ko-KR" sz="1000" dirty="0" err="1">
                          <a:effectLst/>
                        </a:rPr>
                        <a:t>프론티어지역</a:t>
                      </a:r>
                      <a:r>
                        <a:rPr lang="ko-KR" sz="1000" dirty="0">
                          <a:effectLst/>
                        </a:rPr>
                        <a:t> 탐사기술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유망구조도출 및 평가기술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고해상 지층 </a:t>
                      </a:r>
                      <a:r>
                        <a:rPr lang="ko-KR" sz="1000" dirty="0" err="1">
                          <a:effectLst/>
                        </a:rPr>
                        <a:t>영상화기술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자료획득 시스템 개발 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443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석유자원정보화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국내대륙붕 종합정보 체제 구축기술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해외석유가스 자원 협력 및 기술정보 시스템구축기술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>
                          <a:effectLst/>
                        </a:rPr>
                        <a:t>석유가스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>
                          <a:effectLst/>
                        </a:rPr>
                        <a:t>자원개발</a:t>
                      </a:r>
                      <a:endParaRPr lang="en-US" sz="14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유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ko-KR" sz="1200">
                          <a:effectLst/>
                        </a:rPr>
                        <a:t>가스전 운영 및 관리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 err="1">
                          <a:effectLst/>
                        </a:rPr>
                        <a:t>저류층</a:t>
                      </a:r>
                      <a:r>
                        <a:rPr lang="ko-KR" sz="1000" dirty="0">
                          <a:effectLst/>
                        </a:rPr>
                        <a:t> </a:t>
                      </a:r>
                      <a:r>
                        <a:rPr lang="ko-KR" sz="1000" dirty="0" err="1">
                          <a:effectLst/>
                        </a:rPr>
                        <a:t>관리기슬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디지털 유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r>
                        <a:rPr lang="ko-KR" sz="1000" dirty="0">
                          <a:effectLst/>
                        </a:rPr>
                        <a:t>가스전기술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극지 및 오지 석유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ko-KR" sz="1200">
                          <a:effectLst/>
                        </a:rPr>
                        <a:t>가스 개발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심해 유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r>
                        <a:rPr lang="ko-KR" sz="1000" dirty="0">
                          <a:effectLst/>
                        </a:rPr>
                        <a:t>가스개발기술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 err="1">
                          <a:effectLst/>
                        </a:rPr>
                        <a:t>심부</a:t>
                      </a:r>
                      <a:r>
                        <a:rPr lang="ko-KR" sz="1000" dirty="0">
                          <a:effectLst/>
                        </a:rPr>
                        <a:t> 유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r>
                        <a:rPr lang="ko-KR" sz="1000" dirty="0">
                          <a:effectLst/>
                        </a:rPr>
                        <a:t>가스개발기술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유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r>
                        <a:rPr lang="ko-KR" sz="1200">
                          <a:effectLst/>
                        </a:rPr>
                        <a:t>가스 생산량 증대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IOR</a:t>
                      </a:r>
                      <a:r>
                        <a:rPr lang="ko-KR" sz="1000" dirty="0">
                          <a:effectLst/>
                        </a:rPr>
                        <a:t>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한계 유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r>
                        <a:rPr lang="ko-KR" sz="1000" dirty="0">
                          <a:effectLst/>
                        </a:rPr>
                        <a:t>가스전 개발기술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유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ko-KR" sz="1200">
                          <a:effectLst/>
                        </a:rPr>
                        <a:t>가스 수송 및 저장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파이프라인 수송기술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유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r>
                        <a:rPr lang="ko-KR" sz="1000" dirty="0">
                          <a:effectLst/>
                        </a:rPr>
                        <a:t>가스 저장기술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</a:rPr>
                        <a:t>석유가스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</a:rPr>
                        <a:t>자원활용</a:t>
                      </a:r>
                      <a:endParaRPr lang="en-US" sz="14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비재래형 석유개발기술 확보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오일샌드개발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 err="1">
                          <a:effectLst/>
                        </a:rPr>
                        <a:t>오일셰일개발기술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 err="1">
                          <a:effectLst/>
                        </a:rPr>
                        <a:t>오리멀젼생산기술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443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>
                          <a:effectLst/>
                        </a:rPr>
                        <a:t>비재래가스 개발기술 확보</a:t>
                      </a:r>
                      <a:endParaRPr lang="en-US" sz="120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 err="1">
                          <a:effectLst/>
                        </a:rPr>
                        <a:t>가스하이드레이트개발기술</a:t>
                      </a:r>
                      <a:r>
                        <a:rPr lang="en-US" sz="1000" dirty="0">
                          <a:effectLst/>
                        </a:rPr>
                        <a:t>, CBM</a:t>
                      </a:r>
                      <a:r>
                        <a:rPr lang="ko-KR" sz="1000" dirty="0">
                          <a:effectLst/>
                        </a:rPr>
                        <a:t>개발기술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>
                          <a:effectLst/>
                        </a:rPr>
                        <a:t>치밀가스전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개발기술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 anchor="ctr"/>
                </a:tc>
              </a:tr>
              <a:tr h="22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</a:rPr>
                        <a:t>가스액체화기술고도화</a:t>
                      </a:r>
                      <a:endParaRPr lang="en-US" sz="12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dirty="0">
                          <a:effectLst/>
                        </a:rPr>
                        <a:t>가스액체화 현장활용기술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ko-KR" sz="1000" dirty="0" err="1">
                          <a:effectLst/>
                        </a:rPr>
                        <a:t>가스액체화제조기술</a:t>
                      </a:r>
                      <a:endParaRPr lang="en-US" sz="1000" dirty="0">
                        <a:effectLst/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50350" marR="50350" marT="0" marB="0"/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483538" y="311264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자원개발 </a:t>
            </a:r>
            <a:r>
              <a:rPr lang="ko-KR" altLang="en-US" dirty="0" err="1" smtClean="0"/>
              <a:t>로드맵</a:t>
            </a:r>
            <a:r>
              <a:rPr lang="ko-KR" altLang="en-US" dirty="0" smtClean="0"/>
              <a:t> 상의 </a:t>
            </a:r>
            <a:r>
              <a:rPr lang="ko-KR" altLang="en-US" dirty="0"/>
              <a:t>분야별 핵심기술 목록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6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</a:t>
            </a:r>
            <a:r>
              <a:rPr lang="ko-KR" altLang="en-US" dirty="0"/>
              <a:t>대 전략 광물</a:t>
            </a:r>
          </a:p>
          <a:p>
            <a:pPr lvl="1"/>
            <a:r>
              <a:rPr lang="ko-KR" altLang="en-US" dirty="0" err="1" smtClean="0"/>
              <a:t>유연탄ㆍ우라늄ㆍ철ㆍ구리ㆍ니켈ㆍ아연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r>
              <a:rPr lang="en-US" altLang="ko-KR" dirty="0"/>
              <a:t>6</a:t>
            </a:r>
            <a:r>
              <a:rPr lang="ko-KR" altLang="en-US" dirty="0"/>
              <a:t>대 </a:t>
            </a:r>
            <a:r>
              <a:rPr lang="ko-KR" altLang="en-US" dirty="0" err="1"/>
              <a:t>준전략광물</a:t>
            </a:r>
            <a:endParaRPr lang="ko-KR" altLang="en-US" dirty="0"/>
          </a:p>
          <a:p>
            <a:pPr lvl="1"/>
            <a:r>
              <a:rPr lang="ko-KR" altLang="en-US" dirty="0" err="1" smtClean="0"/>
              <a:t>크롬ㆍ망간ㆍ몰리브덴ㆍ텅스텐ㆍ리튬ㆍ희토류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endParaRPr 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6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광업법</a:t>
            </a:r>
            <a:r>
              <a:rPr lang="en-US" altLang="ko-KR" dirty="0" smtClean="0"/>
              <a:t>: </a:t>
            </a:r>
            <a:r>
              <a:rPr lang="ko-KR" altLang="en-US" dirty="0"/>
              <a:t>국내 자원개발</a:t>
            </a:r>
            <a:r>
              <a:rPr lang="en-US" altLang="ko-KR" dirty="0"/>
              <a:t>(</a:t>
            </a:r>
            <a:r>
              <a:rPr lang="ko-KR" altLang="en-US" dirty="0"/>
              <a:t>광업활동</a:t>
            </a:r>
            <a:r>
              <a:rPr lang="en-US" altLang="ko-KR" dirty="0"/>
              <a:t>)</a:t>
            </a:r>
            <a:r>
              <a:rPr lang="ko-KR" altLang="en-US" dirty="0"/>
              <a:t>에 있어 가장 근간이 되는 법</a:t>
            </a:r>
            <a:endParaRPr lang="en-US" dirty="0"/>
          </a:p>
          <a:p>
            <a:pPr lvl="1"/>
            <a:r>
              <a:rPr lang="ko-KR" altLang="en-US" dirty="0" err="1"/>
              <a:t>광권등록</a:t>
            </a:r>
            <a:r>
              <a:rPr lang="en-US" altLang="ko-KR" dirty="0"/>
              <a:t>: </a:t>
            </a:r>
            <a:r>
              <a:rPr lang="en-US" dirty="0"/>
              <a:t>9</a:t>
            </a:r>
            <a:r>
              <a:rPr lang="ko-KR" altLang="en-US" dirty="0"/>
              <a:t>조 </a:t>
            </a:r>
            <a:r>
              <a:rPr lang="en-US" dirty="0"/>
              <a:t>2</a:t>
            </a:r>
            <a:r>
              <a:rPr lang="ko-KR" altLang="en-US" dirty="0"/>
              <a:t>항</a:t>
            </a:r>
            <a:r>
              <a:rPr lang="en-US" dirty="0"/>
              <a:t>, 41</a:t>
            </a:r>
            <a:r>
              <a:rPr lang="ko-KR" altLang="en-US" dirty="0"/>
              <a:t>조</a:t>
            </a:r>
            <a:r>
              <a:rPr lang="en-US" dirty="0"/>
              <a:t>,  42</a:t>
            </a:r>
            <a:r>
              <a:rPr lang="ko-KR" altLang="en-US" dirty="0"/>
              <a:t>조</a:t>
            </a:r>
            <a:endParaRPr lang="en-US" dirty="0"/>
          </a:p>
          <a:p>
            <a:pPr lvl="1"/>
            <a:r>
              <a:rPr lang="ko-KR" altLang="en-US" dirty="0"/>
              <a:t>토지의 출입 및 사용에 의한 손실 보상</a:t>
            </a:r>
            <a:r>
              <a:rPr lang="en-US" altLang="ko-KR" dirty="0"/>
              <a:t>: </a:t>
            </a:r>
            <a:r>
              <a:rPr lang="en-US" dirty="0"/>
              <a:t> 69</a:t>
            </a:r>
            <a:r>
              <a:rPr lang="ko-KR" altLang="en-US" dirty="0"/>
              <a:t>조</a:t>
            </a:r>
            <a:endParaRPr lang="en-US" dirty="0"/>
          </a:p>
          <a:p>
            <a:pPr lvl="1"/>
            <a:r>
              <a:rPr lang="ko-KR" altLang="en-US" dirty="0"/>
              <a:t>광해의 종류와 배상 의무</a:t>
            </a:r>
            <a:r>
              <a:rPr lang="en-US" altLang="ko-KR" dirty="0"/>
              <a:t>: </a:t>
            </a:r>
            <a:r>
              <a:rPr lang="en-US" dirty="0"/>
              <a:t> 75</a:t>
            </a:r>
            <a:r>
              <a:rPr lang="ko-KR" altLang="en-US" dirty="0"/>
              <a:t>조</a:t>
            </a:r>
            <a:endParaRPr lang="en-US" dirty="0"/>
          </a:p>
          <a:p>
            <a:pPr lvl="1"/>
            <a:r>
              <a:rPr lang="ko-KR" altLang="en-US" dirty="0"/>
              <a:t>광물 수입 부과금</a:t>
            </a:r>
            <a:r>
              <a:rPr lang="en-US" altLang="ko-KR" dirty="0"/>
              <a:t>, </a:t>
            </a:r>
            <a:r>
              <a:rPr lang="ko-KR" altLang="en-US" dirty="0"/>
              <a:t>판매부과금</a:t>
            </a:r>
            <a:r>
              <a:rPr lang="en-US" altLang="ko-KR" dirty="0"/>
              <a:t>: </a:t>
            </a:r>
            <a:r>
              <a:rPr lang="en-US" dirty="0"/>
              <a:t>87 &amp; 88</a:t>
            </a:r>
            <a:r>
              <a:rPr lang="ko-KR" altLang="en-US" dirty="0"/>
              <a:t>조</a:t>
            </a:r>
            <a:endParaRPr lang="en-US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관련 법규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광업법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/>
              <a:t>관련법</a:t>
            </a:r>
            <a:endParaRPr lang="en-US" dirty="0"/>
          </a:p>
          <a:p>
            <a:pPr lvl="2"/>
            <a:r>
              <a:rPr lang="ko-KR" altLang="en-US" dirty="0"/>
              <a:t>광업법 시행령</a:t>
            </a:r>
            <a:r>
              <a:rPr lang="en-US" altLang="ko-KR" dirty="0"/>
              <a:t>, </a:t>
            </a:r>
            <a:r>
              <a:rPr lang="ko-KR" altLang="en-US" dirty="0"/>
              <a:t>시행규칙</a:t>
            </a:r>
            <a:endParaRPr lang="en-US" dirty="0"/>
          </a:p>
          <a:p>
            <a:pPr lvl="2"/>
            <a:r>
              <a:rPr lang="ko-KR" altLang="en-US" dirty="0"/>
              <a:t>광산보안법</a:t>
            </a:r>
            <a:r>
              <a:rPr lang="en-US" altLang="ko-KR" dirty="0"/>
              <a:t>, </a:t>
            </a:r>
            <a:r>
              <a:rPr lang="ko-KR" altLang="en-US" dirty="0"/>
              <a:t>시행령</a:t>
            </a:r>
            <a:r>
              <a:rPr lang="en-US" altLang="ko-KR" dirty="0"/>
              <a:t>, </a:t>
            </a:r>
            <a:r>
              <a:rPr lang="ko-KR" altLang="en-US" dirty="0"/>
              <a:t>시행규칙</a:t>
            </a:r>
            <a:endParaRPr lang="en-US" dirty="0"/>
          </a:p>
          <a:p>
            <a:pPr lvl="2"/>
            <a:r>
              <a:rPr lang="ko-KR" altLang="en-US" dirty="0"/>
              <a:t>해저광물자원개발법</a:t>
            </a:r>
            <a:r>
              <a:rPr lang="en-US" dirty="0"/>
              <a:t>, </a:t>
            </a:r>
            <a:r>
              <a:rPr lang="ko-KR" altLang="en-US" dirty="0"/>
              <a:t>시행령</a:t>
            </a:r>
            <a:r>
              <a:rPr lang="en-US" altLang="ko-KR" dirty="0"/>
              <a:t>, </a:t>
            </a:r>
            <a:r>
              <a:rPr lang="ko-KR" altLang="en-US" dirty="0"/>
              <a:t>시행규칙</a:t>
            </a:r>
            <a:endParaRPr lang="en-US" dirty="0"/>
          </a:p>
          <a:p>
            <a:pPr lvl="2"/>
            <a:r>
              <a:rPr lang="ko-KR" altLang="en-US" dirty="0" err="1"/>
              <a:t>석탄산업법</a:t>
            </a:r>
            <a:r>
              <a:rPr lang="en-US" altLang="ko-KR" dirty="0"/>
              <a:t>, </a:t>
            </a:r>
            <a:r>
              <a:rPr lang="ko-KR" altLang="en-US" dirty="0"/>
              <a:t>시행령</a:t>
            </a:r>
            <a:r>
              <a:rPr lang="en-US" altLang="ko-KR" dirty="0"/>
              <a:t>, </a:t>
            </a:r>
            <a:r>
              <a:rPr lang="ko-KR" altLang="en-US" dirty="0"/>
              <a:t>시행규칙</a:t>
            </a:r>
            <a:endParaRPr lang="en-US" altLang="ko-KR" dirty="0"/>
          </a:p>
          <a:p>
            <a:pPr lvl="2"/>
            <a:r>
              <a:rPr lang="ko-KR" altLang="en-US" dirty="0" err="1"/>
              <a:t>에너지법</a:t>
            </a:r>
            <a:r>
              <a:rPr lang="en-US" altLang="ko-KR" dirty="0"/>
              <a:t>, </a:t>
            </a:r>
            <a:r>
              <a:rPr lang="ko-KR" altLang="en-US" dirty="0"/>
              <a:t>시행령</a:t>
            </a:r>
            <a:r>
              <a:rPr lang="en-US" altLang="ko-KR" dirty="0"/>
              <a:t>, </a:t>
            </a:r>
            <a:r>
              <a:rPr lang="ko-KR" altLang="en-US" dirty="0"/>
              <a:t>시행규칙</a:t>
            </a:r>
            <a:endParaRPr lang="en-US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관련 법규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광업관련법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8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우리나라 지표들</a:t>
            </a:r>
            <a:endParaRPr 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대한민국</a:t>
            </a:r>
            <a:endParaRPr lang="en-US" dirty="0"/>
          </a:p>
          <a:p>
            <a:pPr lvl="1"/>
            <a:r>
              <a:rPr lang="ko-KR" altLang="en-US" dirty="0"/>
              <a:t>면적</a:t>
            </a:r>
            <a:r>
              <a:rPr lang="en-US" dirty="0"/>
              <a:t>: 100,210 km</a:t>
            </a:r>
            <a:r>
              <a:rPr lang="en-US" baseline="30000" dirty="0"/>
              <a:t>2</a:t>
            </a:r>
            <a:r>
              <a:rPr lang="en-US" dirty="0"/>
              <a:t> (109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ko-KR" altLang="en-US" dirty="0"/>
              <a:t>인구</a:t>
            </a:r>
            <a:r>
              <a:rPr lang="en-US" dirty="0"/>
              <a:t>: 50,219,669 (26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GDP (nominal): $1.271 trillion (15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ko-KR" altLang="en-US" dirty="0"/>
              <a:t>자원소비량</a:t>
            </a:r>
            <a:r>
              <a:rPr lang="en-US" dirty="0"/>
              <a:t> (9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2"/>
            <a:r>
              <a:rPr lang="ko-KR" altLang="en-US" dirty="0"/>
              <a:t>에너지</a:t>
            </a:r>
            <a:r>
              <a:rPr lang="en-US" dirty="0"/>
              <a:t>: 279 MTOE (97% </a:t>
            </a:r>
            <a:r>
              <a:rPr lang="ko-KR" altLang="en-US" dirty="0"/>
              <a:t>수입</a:t>
            </a:r>
            <a:r>
              <a:rPr lang="en-US" dirty="0"/>
              <a:t>)</a:t>
            </a:r>
          </a:p>
          <a:p>
            <a:pPr lvl="2"/>
            <a:r>
              <a:rPr lang="ko-KR" altLang="en-US" dirty="0"/>
              <a:t>광물</a:t>
            </a:r>
            <a:r>
              <a:rPr lang="en-US" dirty="0"/>
              <a:t>:  $ 23 billion (96% </a:t>
            </a:r>
            <a:r>
              <a:rPr lang="ko-KR" altLang="en-US" dirty="0"/>
              <a:t>수입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861048"/>
            <a:ext cx="2611350" cy="261135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8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해외자원개발 관련법</a:t>
            </a:r>
            <a:endParaRPr lang="en-US" dirty="0"/>
          </a:p>
          <a:p>
            <a:pPr lvl="1"/>
            <a:r>
              <a:rPr lang="ko-KR" altLang="en-US" dirty="0" smtClean="0"/>
              <a:t>해외자원개발사업법</a:t>
            </a:r>
            <a:endParaRPr lang="en-US" dirty="0"/>
          </a:p>
          <a:p>
            <a:pPr lvl="2"/>
            <a:r>
              <a:rPr lang="ko-KR" altLang="en-US" dirty="0"/>
              <a:t>보고의 의무</a:t>
            </a:r>
            <a:r>
              <a:rPr lang="en-US" altLang="ko-KR" dirty="0"/>
              <a:t>: </a:t>
            </a:r>
            <a:r>
              <a:rPr lang="en-US" dirty="0"/>
              <a:t>5</a:t>
            </a:r>
            <a:r>
              <a:rPr lang="ko-KR" altLang="en-US" dirty="0"/>
              <a:t>조</a:t>
            </a:r>
            <a:endParaRPr lang="en-US" dirty="0"/>
          </a:p>
          <a:p>
            <a:pPr lvl="2"/>
            <a:r>
              <a:rPr lang="ko-KR" altLang="en-US" dirty="0"/>
              <a:t>융자</a:t>
            </a:r>
            <a:r>
              <a:rPr lang="en-US" dirty="0"/>
              <a:t>: 11</a:t>
            </a:r>
            <a:r>
              <a:rPr lang="ko-KR" altLang="en-US" dirty="0"/>
              <a:t>조</a:t>
            </a:r>
            <a:endParaRPr lang="en-US" dirty="0"/>
          </a:p>
          <a:p>
            <a:pPr lvl="2"/>
            <a:r>
              <a:rPr lang="ko-KR" altLang="en-US" dirty="0"/>
              <a:t>조세 특례</a:t>
            </a:r>
            <a:r>
              <a:rPr lang="en-US" altLang="ko-KR" dirty="0"/>
              <a:t>:12</a:t>
            </a:r>
            <a:r>
              <a:rPr lang="ko-KR" altLang="en-US" dirty="0"/>
              <a:t>조</a:t>
            </a:r>
            <a:endParaRPr lang="en-US" altLang="ko-KR" dirty="0"/>
          </a:p>
          <a:p>
            <a:pPr lvl="2"/>
            <a:r>
              <a:rPr lang="ko-KR" altLang="en-US" dirty="0"/>
              <a:t>투자위험보증사업</a:t>
            </a:r>
            <a:r>
              <a:rPr lang="en-US" altLang="ko-KR" dirty="0"/>
              <a:t>: 13-8</a:t>
            </a:r>
            <a:r>
              <a:rPr lang="ko-KR" altLang="en-US" dirty="0"/>
              <a:t>항</a:t>
            </a:r>
            <a:endParaRPr lang="en-US" dirty="0"/>
          </a:p>
          <a:p>
            <a:pPr lvl="1"/>
            <a:r>
              <a:rPr lang="ko-KR" altLang="en-US" dirty="0"/>
              <a:t>해외자원개발사업법 시행령</a:t>
            </a:r>
            <a:endParaRPr lang="en-US" dirty="0"/>
          </a:p>
          <a:p>
            <a:pPr lvl="2"/>
            <a:r>
              <a:rPr lang="ko-KR" altLang="en-US" dirty="0"/>
              <a:t>해외자원 개발 방법</a:t>
            </a:r>
            <a:r>
              <a:rPr lang="en-US" altLang="ko-KR" dirty="0"/>
              <a:t>: </a:t>
            </a:r>
            <a:r>
              <a:rPr lang="en-US" dirty="0"/>
              <a:t>3</a:t>
            </a:r>
            <a:r>
              <a:rPr lang="ko-KR" altLang="en-US" dirty="0"/>
              <a:t>조</a:t>
            </a:r>
            <a:endParaRPr lang="en-US" dirty="0"/>
          </a:p>
          <a:p>
            <a:pPr lvl="2"/>
            <a:r>
              <a:rPr lang="ko-KR" altLang="en-US" dirty="0"/>
              <a:t>사업계획의 보완</a:t>
            </a:r>
            <a:r>
              <a:rPr lang="en-US" altLang="ko-KR" dirty="0"/>
              <a:t>: 7</a:t>
            </a:r>
            <a:r>
              <a:rPr lang="ko-KR" altLang="en-US" dirty="0"/>
              <a:t>조</a:t>
            </a:r>
            <a:endParaRPr lang="en-US" dirty="0"/>
          </a:p>
          <a:p>
            <a:pPr lvl="2"/>
            <a:r>
              <a:rPr lang="ko-KR" altLang="en-US" dirty="0"/>
              <a:t>융자심의위원회 설치 및 운영</a:t>
            </a:r>
            <a:r>
              <a:rPr lang="en-US" altLang="ko-KR" dirty="0"/>
              <a:t>: 11-2</a:t>
            </a:r>
            <a:r>
              <a:rPr lang="ko-KR" altLang="en-US" dirty="0"/>
              <a:t>항</a:t>
            </a:r>
            <a:endParaRPr lang="en-US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관련 법규</a:t>
            </a:r>
            <a:r>
              <a:rPr lang="en-US" altLang="ko-KR" dirty="0" smtClean="0"/>
              <a:t>-</a:t>
            </a:r>
            <a:r>
              <a:rPr lang="ko-KR" altLang="en-US" dirty="0" smtClean="0"/>
              <a:t>해외자원개발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55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인권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헌법</a:t>
            </a:r>
            <a:r>
              <a:rPr lang="en-US" altLang="ko-KR" dirty="0"/>
              <a:t>:</a:t>
            </a:r>
            <a:endParaRPr lang="en-US" dirty="0"/>
          </a:p>
          <a:p>
            <a:pPr lvl="2"/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</a:t>
            </a:r>
            <a:r>
              <a:rPr lang="en-US" dirty="0"/>
              <a:t> (10 – 39</a:t>
            </a:r>
            <a:r>
              <a:rPr lang="ko-KR" altLang="en-US" dirty="0"/>
              <a:t>조</a:t>
            </a:r>
            <a:r>
              <a:rPr lang="en-US" dirty="0"/>
              <a:t>): </a:t>
            </a:r>
            <a:r>
              <a:rPr lang="ko-KR" altLang="en-US" dirty="0"/>
              <a:t>모든 기본권리의 보장</a:t>
            </a:r>
            <a:r>
              <a:rPr lang="en-US" dirty="0"/>
              <a:t> (</a:t>
            </a:r>
            <a:r>
              <a:rPr lang="ko-KR" altLang="en-US" dirty="0"/>
              <a:t>집회</a:t>
            </a:r>
            <a:r>
              <a:rPr lang="en-US" altLang="ko-KR" dirty="0"/>
              <a:t>, </a:t>
            </a:r>
            <a:r>
              <a:rPr lang="ko-KR" altLang="en-US" dirty="0"/>
              <a:t>결사</a:t>
            </a:r>
            <a:r>
              <a:rPr lang="en-US" altLang="ko-KR" dirty="0"/>
              <a:t>, </a:t>
            </a:r>
            <a:r>
              <a:rPr lang="ko-KR" altLang="en-US" dirty="0"/>
              <a:t>표현</a:t>
            </a:r>
            <a:r>
              <a:rPr lang="en-US" altLang="ko-KR" dirty="0"/>
              <a:t>, </a:t>
            </a:r>
            <a:r>
              <a:rPr lang="ko-KR" altLang="en-US" dirty="0"/>
              <a:t>교육</a:t>
            </a:r>
            <a:r>
              <a:rPr lang="en-US" altLang="ko-KR" dirty="0"/>
              <a:t>, </a:t>
            </a:r>
            <a:r>
              <a:rPr lang="ko-KR" altLang="en-US" dirty="0"/>
              <a:t>노동</a:t>
            </a:r>
            <a:r>
              <a:rPr lang="en-US" altLang="ko-KR" dirty="0"/>
              <a:t>, </a:t>
            </a:r>
            <a:r>
              <a:rPr lang="ko-KR" altLang="en-US" dirty="0"/>
              <a:t>주거 등</a:t>
            </a:r>
            <a:r>
              <a:rPr lang="en-US" altLang="ko-KR" dirty="0"/>
              <a:t>)</a:t>
            </a:r>
            <a:endParaRPr lang="en-US" dirty="0"/>
          </a:p>
          <a:p>
            <a:pPr lvl="1"/>
            <a:r>
              <a:rPr lang="ko-KR" altLang="en-US" dirty="0"/>
              <a:t>광업법</a:t>
            </a:r>
            <a:r>
              <a:rPr lang="en-US" altLang="ko-KR" dirty="0"/>
              <a:t>:</a:t>
            </a:r>
            <a:r>
              <a:rPr lang="en-US" dirty="0"/>
              <a:t> 69 &amp; 75</a:t>
            </a:r>
            <a:r>
              <a:rPr lang="ko-KR" altLang="en-US" dirty="0"/>
              <a:t>조</a:t>
            </a:r>
            <a:endParaRPr lang="en-US" dirty="0"/>
          </a:p>
          <a:p>
            <a:pPr lvl="1"/>
            <a:r>
              <a:rPr lang="ko-KR" altLang="en-US" dirty="0" err="1"/>
              <a:t>노동위원회법</a:t>
            </a:r>
            <a:r>
              <a:rPr lang="en-US" altLang="ko-KR" dirty="0"/>
              <a:t>, </a:t>
            </a:r>
            <a:r>
              <a:rPr lang="ko-KR" altLang="en-US" dirty="0"/>
              <a:t>시행령</a:t>
            </a:r>
            <a:r>
              <a:rPr lang="en-US" altLang="ko-KR" dirty="0"/>
              <a:t>, </a:t>
            </a:r>
            <a:r>
              <a:rPr lang="ko-KR" altLang="en-US" dirty="0"/>
              <a:t>규칙</a:t>
            </a:r>
            <a:endParaRPr lang="en-US" altLang="ko-KR" dirty="0"/>
          </a:p>
          <a:p>
            <a:pPr lvl="1"/>
            <a:r>
              <a:rPr lang="ko-KR" altLang="en-US" dirty="0"/>
              <a:t>노동조합 및 노동관계조정법</a:t>
            </a:r>
            <a:r>
              <a:rPr lang="en-US" altLang="ko-KR" dirty="0"/>
              <a:t>, </a:t>
            </a:r>
            <a:r>
              <a:rPr lang="ko-KR" altLang="en-US" dirty="0"/>
              <a:t>시행령</a:t>
            </a:r>
            <a:r>
              <a:rPr lang="en-US" altLang="ko-KR" dirty="0"/>
              <a:t>, </a:t>
            </a:r>
            <a:r>
              <a:rPr lang="ko-KR" altLang="en-US" dirty="0"/>
              <a:t>규칙</a:t>
            </a:r>
            <a:endParaRPr lang="en-US" dirty="0"/>
          </a:p>
          <a:p>
            <a:pPr lvl="1"/>
            <a:r>
              <a:rPr lang="ko-KR" altLang="en-US" dirty="0" err="1"/>
              <a:t>국가인권위원회법</a:t>
            </a:r>
            <a:r>
              <a:rPr lang="en-US" altLang="ko-KR" dirty="0"/>
              <a:t>, </a:t>
            </a:r>
            <a:r>
              <a:rPr lang="ko-KR" altLang="en-US" dirty="0"/>
              <a:t>시행령</a:t>
            </a:r>
            <a:endParaRPr lang="en-US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관련 법규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인권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99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인권</a:t>
            </a:r>
            <a:endParaRPr lang="en-US" dirty="0"/>
          </a:p>
          <a:p>
            <a:pPr lvl="1"/>
            <a:r>
              <a:rPr lang="en-US" dirty="0"/>
              <a:t>Survey of political rights by Freedom House in 2013</a:t>
            </a:r>
          </a:p>
          <a:p>
            <a:pPr lvl="2"/>
            <a:r>
              <a:rPr lang="en-US" dirty="0"/>
              <a:t>ROK is a “FREE” country</a:t>
            </a:r>
          </a:p>
          <a:p>
            <a:pPr lvl="1"/>
            <a:r>
              <a:rPr lang="en-US" dirty="0"/>
              <a:t>Signed $ 1 million with ILO to improve labor condition internationally</a:t>
            </a:r>
          </a:p>
          <a:p>
            <a:pPr lvl="1"/>
            <a:r>
              <a:rPr lang="en-US" dirty="0"/>
              <a:t>“Chart of the National Institutions Accredited by the International Coordinating Committee of National Institutions for the Promotion and Protection of Human Rights in 2014: ROK is classified as A, compliance with Paris Principle</a:t>
            </a:r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31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환경</a:t>
            </a:r>
            <a:endParaRPr lang="en-US" dirty="0"/>
          </a:p>
          <a:p>
            <a:pPr lvl="1"/>
            <a:r>
              <a:rPr lang="ko-KR" altLang="en-US" dirty="0" err="1"/>
              <a:t>석탄산업법</a:t>
            </a:r>
            <a:endParaRPr lang="en-US" dirty="0"/>
          </a:p>
          <a:p>
            <a:pPr lvl="2"/>
            <a:r>
              <a:rPr lang="en-US" dirty="0"/>
              <a:t>1987</a:t>
            </a:r>
            <a:r>
              <a:rPr lang="ko-KR" altLang="en-US" dirty="0"/>
              <a:t>년 </a:t>
            </a:r>
            <a:r>
              <a:rPr lang="ko-KR" altLang="en-US" dirty="0" err="1"/>
              <a:t>석탄산업합리화사업단</a:t>
            </a:r>
            <a:r>
              <a:rPr lang="ko-KR" altLang="en-US" dirty="0"/>
              <a:t> 설치</a:t>
            </a:r>
            <a:endParaRPr lang="en-US" dirty="0"/>
          </a:p>
          <a:p>
            <a:pPr lvl="1"/>
            <a:r>
              <a:rPr lang="ko-KR" altLang="en-US" dirty="0" err="1"/>
              <a:t>광산피해의방지및복구에관한법률</a:t>
            </a:r>
            <a:endParaRPr lang="en-US" dirty="0"/>
          </a:p>
          <a:p>
            <a:pPr lvl="2"/>
            <a:r>
              <a:rPr lang="ko-KR" altLang="en-US" dirty="0"/>
              <a:t>광해관리공단</a:t>
            </a:r>
            <a:r>
              <a:rPr lang="en-US" dirty="0"/>
              <a:t>(MIRECO) </a:t>
            </a:r>
            <a:r>
              <a:rPr lang="ko-KR" altLang="en-US" dirty="0"/>
              <a:t>출범</a:t>
            </a:r>
            <a:endParaRPr lang="en-US" dirty="0"/>
          </a:p>
          <a:p>
            <a:pPr lvl="1"/>
            <a:r>
              <a:rPr lang="ko-KR" altLang="en-US" dirty="0"/>
              <a:t>관련법</a:t>
            </a:r>
            <a:endParaRPr lang="en-US" dirty="0"/>
          </a:p>
          <a:p>
            <a:pPr lvl="2"/>
            <a:r>
              <a:rPr lang="ko-KR" altLang="en-US" dirty="0"/>
              <a:t>광산보안법</a:t>
            </a:r>
            <a:r>
              <a:rPr lang="en-US" dirty="0"/>
              <a:t>: 5, 9, 15, &amp; 21</a:t>
            </a:r>
            <a:r>
              <a:rPr lang="ko-KR" altLang="en-US" dirty="0"/>
              <a:t>조</a:t>
            </a:r>
            <a:r>
              <a:rPr lang="en-US" dirty="0"/>
              <a:t>, 19-3</a:t>
            </a:r>
            <a:r>
              <a:rPr lang="ko-KR" altLang="en-US" dirty="0"/>
              <a:t>항</a:t>
            </a:r>
            <a:endParaRPr lang="en-US" dirty="0"/>
          </a:p>
          <a:p>
            <a:pPr lvl="2"/>
            <a:r>
              <a:rPr lang="ko-KR" altLang="en-US" dirty="0"/>
              <a:t>광업법</a:t>
            </a:r>
            <a:r>
              <a:rPr lang="en-US" dirty="0"/>
              <a:t>:  A 75</a:t>
            </a:r>
          </a:p>
          <a:p>
            <a:pPr lvl="2"/>
            <a:r>
              <a:rPr lang="ko-KR" altLang="en-US" dirty="0" err="1"/>
              <a:t>환경영향평가법</a:t>
            </a:r>
            <a:r>
              <a:rPr lang="en-US" altLang="ko-KR" dirty="0"/>
              <a:t>, </a:t>
            </a:r>
            <a:r>
              <a:rPr lang="ko-KR" altLang="en-US" dirty="0"/>
              <a:t>시행령</a:t>
            </a:r>
            <a:r>
              <a:rPr lang="en-US" altLang="ko-KR" dirty="0"/>
              <a:t>, </a:t>
            </a:r>
            <a:r>
              <a:rPr lang="ko-KR" altLang="en-US" dirty="0"/>
              <a:t>시행규칙</a:t>
            </a:r>
            <a:endParaRPr lang="en-US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관련 법규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환경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0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환경</a:t>
            </a:r>
            <a:endParaRPr lang="en-US" dirty="0"/>
          </a:p>
          <a:p>
            <a:pPr lvl="1"/>
            <a:r>
              <a:rPr lang="en-US" dirty="0"/>
              <a:t>Signed more than 100 international environmental conventions and protocols </a:t>
            </a:r>
          </a:p>
          <a:p>
            <a:pPr lvl="2"/>
            <a:r>
              <a:rPr lang="en-US" dirty="0"/>
              <a:t>International Plant Protection Convention</a:t>
            </a:r>
            <a:endParaRPr lang="en-US" sz="1400" dirty="0"/>
          </a:p>
          <a:p>
            <a:pPr lvl="2"/>
            <a:r>
              <a:rPr lang="en-US" dirty="0"/>
              <a:t>Plant Protection Agreement for the South-East Asia &amp; Pacific Region</a:t>
            </a:r>
            <a:endParaRPr lang="en-US" sz="1400" dirty="0"/>
          </a:p>
          <a:p>
            <a:pPr lvl="2"/>
            <a:r>
              <a:rPr lang="en-US" dirty="0"/>
              <a:t>Convention on Wetlands of International Importance Especially as Waterfowl Habitat</a:t>
            </a:r>
            <a:endParaRPr lang="en-US" sz="1400" dirty="0"/>
          </a:p>
          <a:p>
            <a:pPr lvl="2"/>
            <a:r>
              <a:rPr lang="en-US" dirty="0"/>
              <a:t>Convention on Biological Diversity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998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투명성</a:t>
            </a:r>
            <a:endParaRPr lang="en-US" dirty="0"/>
          </a:p>
          <a:p>
            <a:pPr lvl="1"/>
            <a:r>
              <a:rPr lang="ko-KR" altLang="en-US" dirty="0"/>
              <a:t>관공서 및 공공기관의 경우</a:t>
            </a:r>
            <a:endParaRPr lang="en-US" dirty="0"/>
          </a:p>
          <a:p>
            <a:pPr lvl="2"/>
            <a:r>
              <a:rPr lang="ko-KR" altLang="en-US" dirty="0" err="1"/>
              <a:t>공공기관의회계감사및</a:t>
            </a:r>
            <a:r>
              <a:rPr lang="ko-KR" altLang="en-US" dirty="0"/>
              <a:t> </a:t>
            </a:r>
            <a:r>
              <a:rPr lang="ko-KR" altLang="en-US" dirty="0" err="1"/>
              <a:t>결산감사에관한규칙</a:t>
            </a:r>
            <a:endParaRPr lang="en-US" altLang="ko-KR" dirty="0"/>
          </a:p>
          <a:p>
            <a:pPr lvl="2"/>
            <a:r>
              <a:rPr lang="ko-KR" altLang="en-US" dirty="0" err="1"/>
              <a:t>공공기관준정부기관회계사무규칙</a:t>
            </a:r>
            <a:endParaRPr lang="en-US" dirty="0"/>
          </a:p>
          <a:p>
            <a:pPr lvl="2"/>
            <a:r>
              <a:rPr lang="ko-KR" altLang="en-US" dirty="0"/>
              <a:t>국가회계법</a:t>
            </a:r>
            <a:r>
              <a:rPr lang="en-US" altLang="ko-KR" dirty="0"/>
              <a:t>, </a:t>
            </a:r>
            <a:r>
              <a:rPr lang="ko-KR" altLang="en-US" dirty="0"/>
              <a:t>시행령</a:t>
            </a:r>
            <a:endParaRPr lang="en-US" dirty="0"/>
          </a:p>
          <a:p>
            <a:pPr lvl="2"/>
            <a:r>
              <a:rPr lang="ko-KR" altLang="en-US" dirty="0"/>
              <a:t>국세기본법</a:t>
            </a:r>
            <a:endParaRPr lang="en-US" dirty="0"/>
          </a:p>
          <a:p>
            <a:pPr lvl="2"/>
            <a:r>
              <a:rPr lang="ko-KR" altLang="en-US" dirty="0"/>
              <a:t>지방재정법</a:t>
            </a:r>
            <a:r>
              <a:rPr lang="en-US" altLang="ko-KR" dirty="0"/>
              <a:t>, </a:t>
            </a:r>
            <a:r>
              <a:rPr lang="ko-KR" altLang="en-US" dirty="0"/>
              <a:t>시행령</a:t>
            </a:r>
            <a:endParaRPr lang="en-US" dirty="0"/>
          </a:p>
          <a:p>
            <a:pPr lvl="2"/>
            <a:r>
              <a:rPr lang="ko-KR" altLang="en-US" dirty="0"/>
              <a:t>감사원법</a:t>
            </a:r>
            <a:endParaRPr lang="en-US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관련 법규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투명성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98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투명성</a:t>
            </a:r>
            <a:endParaRPr lang="en-US" dirty="0"/>
          </a:p>
          <a:p>
            <a:pPr lvl="1"/>
            <a:r>
              <a:rPr lang="en-US" dirty="0"/>
              <a:t>2014 Index of Economic Freedom by Heritage Foundation</a:t>
            </a:r>
          </a:p>
          <a:p>
            <a:pPr lvl="2"/>
            <a:r>
              <a:rPr lang="en-US" dirty="0"/>
              <a:t>ROK ranked 31st among 178 countries, rated 71.2 out of 100</a:t>
            </a:r>
          </a:p>
          <a:p>
            <a:pPr lvl="2"/>
            <a:r>
              <a:rPr lang="en-US" dirty="0"/>
              <a:t>Grouped “mostly free”</a:t>
            </a:r>
          </a:p>
          <a:p>
            <a:pPr lvl="1"/>
            <a:r>
              <a:rPr lang="en-US" dirty="0"/>
              <a:t>KOGAS, public gas company, is one of the stakeholders of EITI</a:t>
            </a:r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878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문제</a:t>
            </a:r>
            <a:endParaRPr lang="en-US" dirty="0"/>
          </a:p>
          <a:p>
            <a:pPr lvl="1"/>
            <a:r>
              <a:rPr lang="en-US" dirty="0"/>
              <a:t>1980</a:t>
            </a:r>
            <a:r>
              <a:rPr lang="ko-KR" altLang="en-US" dirty="0"/>
              <a:t>년 이후 </a:t>
            </a:r>
            <a:r>
              <a:rPr lang="ko-KR" altLang="en-US" dirty="0" err="1"/>
              <a:t>석탄합리화사업에</a:t>
            </a:r>
            <a:r>
              <a:rPr lang="ko-KR" altLang="en-US" dirty="0"/>
              <a:t> 의한 탄광의 폐쇄</a:t>
            </a:r>
            <a:endParaRPr lang="en-US" dirty="0"/>
          </a:p>
          <a:p>
            <a:pPr lvl="2"/>
            <a:r>
              <a:rPr lang="ko-KR" altLang="en-US" dirty="0"/>
              <a:t>환경문제</a:t>
            </a:r>
            <a:endParaRPr lang="en-US" dirty="0"/>
          </a:p>
          <a:p>
            <a:pPr lvl="3"/>
            <a:r>
              <a:rPr lang="ko-KR" altLang="en-US" dirty="0"/>
              <a:t>산성광산배수</a:t>
            </a:r>
            <a:endParaRPr lang="en-US" dirty="0"/>
          </a:p>
          <a:p>
            <a:pPr lvl="3"/>
            <a:r>
              <a:rPr lang="ko-KR" altLang="en-US" dirty="0"/>
              <a:t>지반침하</a:t>
            </a:r>
            <a:endParaRPr lang="en-US" dirty="0"/>
          </a:p>
          <a:p>
            <a:pPr lvl="3"/>
            <a:r>
              <a:rPr lang="ko-KR" altLang="en-US" dirty="0"/>
              <a:t>폐석 등</a:t>
            </a:r>
            <a:endParaRPr lang="en-US" dirty="0"/>
          </a:p>
          <a:p>
            <a:pPr lvl="2"/>
            <a:r>
              <a:rPr lang="ko-KR" altLang="en-US" dirty="0"/>
              <a:t>사회문제</a:t>
            </a:r>
            <a:endParaRPr lang="en-US" dirty="0"/>
          </a:p>
          <a:p>
            <a:pPr lvl="3"/>
            <a:r>
              <a:rPr lang="ko-KR" altLang="en-US" dirty="0"/>
              <a:t>실업률 증가</a:t>
            </a:r>
            <a:endParaRPr lang="en-US" dirty="0"/>
          </a:p>
          <a:p>
            <a:pPr lvl="3"/>
            <a:r>
              <a:rPr lang="ko-KR" altLang="en-US" dirty="0"/>
              <a:t>인구감소</a:t>
            </a:r>
            <a:endParaRPr lang="en-US" dirty="0"/>
          </a:p>
          <a:p>
            <a:pPr lvl="3"/>
            <a:r>
              <a:rPr lang="ko-KR" altLang="en-US" dirty="0"/>
              <a:t>지역경제 침체</a:t>
            </a:r>
            <a:endParaRPr lang="en-US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광업으로 인한 문제와 해결</a:t>
            </a:r>
            <a:r>
              <a:rPr lang="en-US" altLang="ko-KR" dirty="0" smtClean="0"/>
              <a:t>:</a:t>
            </a:r>
            <a:r>
              <a:rPr lang="ko-KR" altLang="en-US" dirty="0" smtClean="0"/>
              <a:t>예시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46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3525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263525"/>
            <a:ext cx="2857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44750"/>
            <a:ext cx="4781550" cy="35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2444750"/>
            <a:ext cx="316165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59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해결</a:t>
            </a:r>
            <a:endParaRPr lang="en-US" dirty="0"/>
          </a:p>
          <a:p>
            <a:pPr lvl="1"/>
            <a:r>
              <a:rPr lang="ko-KR" altLang="en-US" dirty="0" err="1"/>
              <a:t>광해피해의방지및복구에관한법률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광해관리공단설치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환경 복구 사업</a:t>
            </a:r>
            <a:endParaRPr lang="en-US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191216"/>
            <a:ext cx="7071973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4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04664"/>
            <a:ext cx="4790297" cy="4320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66" y="3284985"/>
            <a:ext cx="4449034" cy="332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7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해결</a:t>
            </a:r>
            <a:endParaRPr lang="en-US" dirty="0"/>
          </a:p>
          <a:p>
            <a:pPr lvl="1"/>
            <a:r>
              <a:rPr lang="ko-KR" altLang="en-US" dirty="0" err="1"/>
              <a:t>폐광지역개발지원에관한특별법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지역 경제 활성화를 위한 많은 구제책 시행</a:t>
            </a:r>
            <a:endParaRPr lang="en-US" dirty="0"/>
          </a:p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0" y="3212976"/>
            <a:ext cx="769381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자원 개발 정책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국내</a:t>
            </a:r>
            <a:endParaRPr 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광업기본계획</a:t>
            </a:r>
            <a:r>
              <a:rPr lang="en-US" altLang="ko-KR" dirty="0"/>
              <a:t> (2014.9)</a:t>
            </a:r>
          </a:p>
          <a:p>
            <a:pPr lvl="1"/>
            <a:r>
              <a:rPr lang="ko-KR" altLang="en-US" dirty="0"/>
              <a:t>국내광업생산</a:t>
            </a:r>
            <a:r>
              <a:rPr lang="en-US" dirty="0"/>
              <a:t> &lt; 1% GDP. </a:t>
            </a:r>
            <a:r>
              <a:rPr lang="ko-KR" altLang="en-US" dirty="0"/>
              <a:t>전략적 중요</a:t>
            </a:r>
            <a:endParaRPr lang="en-US" altLang="ko-KR" dirty="0"/>
          </a:p>
          <a:p>
            <a:pPr lvl="1"/>
            <a:r>
              <a:rPr lang="ko-KR" altLang="en-US" dirty="0"/>
              <a:t>기본방향</a:t>
            </a:r>
            <a:endParaRPr lang="en-US" altLang="ko-KR" dirty="0"/>
          </a:p>
          <a:p>
            <a:pPr lvl="2"/>
            <a:r>
              <a:rPr lang="ko-KR" altLang="en-US" dirty="0"/>
              <a:t>대내</a:t>
            </a:r>
            <a:r>
              <a:rPr lang="en-US" altLang="ko-KR" dirty="0"/>
              <a:t>․</a:t>
            </a:r>
            <a:r>
              <a:rPr lang="ko-KR" altLang="en-US" dirty="0"/>
              <a:t>외 환경 변화로 인한 정책 패러다임의 전환은 기존 광업정책의 목표와 전략</a:t>
            </a:r>
            <a:r>
              <a:rPr lang="en-US" altLang="ko-KR" dirty="0"/>
              <a:t>, </a:t>
            </a:r>
            <a:r>
              <a:rPr lang="ko-KR" altLang="en-US" dirty="0"/>
              <a:t>과제의 변화를 요구 </a:t>
            </a:r>
            <a:r>
              <a:rPr lang="en-US" altLang="ko-KR" dirty="0"/>
              <a:t>(2014)</a:t>
            </a:r>
          </a:p>
          <a:p>
            <a:pPr lvl="2"/>
            <a:r>
              <a:rPr lang="ko-KR" altLang="en-US" dirty="0"/>
              <a:t>개발 중심에서 광물자원의 효율적 이용과 지속가능성 중심으로 정책목표의 전환이 요구 </a:t>
            </a:r>
            <a:r>
              <a:rPr lang="en-US" altLang="ko-KR" dirty="0"/>
              <a:t>(2014)</a:t>
            </a:r>
            <a:endParaRPr lang="en-US" dirty="0"/>
          </a:p>
          <a:p>
            <a:pPr lvl="1"/>
            <a:r>
              <a:rPr lang="ko-KR" altLang="en-US" dirty="0"/>
              <a:t>목표</a:t>
            </a:r>
            <a:r>
              <a:rPr lang="en-US" altLang="ko-KR" dirty="0"/>
              <a:t>: </a:t>
            </a:r>
            <a:r>
              <a:rPr lang="ko-KR" altLang="en-US" dirty="0"/>
              <a:t>광물자원의 </a:t>
            </a:r>
            <a:r>
              <a:rPr lang="ko-KR" altLang="en-US" dirty="0" smtClean="0"/>
              <a:t>지속 가능한 </a:t>
            </a:r>
            <a:r>
              <a:rPr lang="ko-KR" altLang="en-US" dirty="0"/>
              <a:t>개발과 효율적 이용</a:t>
            </a:r>
            <a:endParaRPr lang="en-US" altLang="ko-KR" dirty="0"/>
          </a:p>
          <a:p>
            <a:pPr lvl="1"/>
            <a:r>
              <a:rPr lang="en-US" altLang="ko-KR" dirty="0"/>
              <a:t>5</a:t>
            </a:r>
            <a:r>
              <a:rPr lang="ko-KR" altLang="en-US" dirty="0"/>
              <a:t>대 추진전략</a:t>
            </a:r>
            <a:endParaRPr lang="en-US" altLang="ko-KR" dirty="0"/>
          </a:p>
          <a:p>
            <a:pPr lvl="2"/>
            <a:r>
              <a:rPr lang="ko-KR" altLang="en-US" dirty="0" smtClean="0"/>
              <a:t>광물 자원 개발 지속 가능성 제고</a:t>
            </a:r>
            <a:endParaRPr lang="en-US" altLang="ko-KR" dirty="0"/>
          </a:p>
          <a:p>
            <a:pPr lvl="2"/>
            <a:r>
              <a:rPr lang="ko-KR" altLang="en-US" dirty="0"/>
              <a:t>광업 </a:t>
            </a:r>
            <a:r>
              <a:rPr lang="ko-KR" altLang="en-US" dirty="0" smtClean="0"/>
              <a:t>전주기와 </a:t>
            </a:r>
            <a:r>
              <a:rPr lang="en-US" altLang="ko-KR" dirty="0" smtClean="0"/>
              <a:t>ICT </a:t>
            </a:r>
            <a:r>
              <a:rPr lang="ko-KR" altLang="en-US" dirty="0"/>
              <a:t>융합</a:t>
            </a:r>
            <a:endParaRPr lang="en-US" altLang="ko-KR" dirty="0"/>
          </a:p>
          <a:p>
            <a:pPr lvl="2"/>
            <a:r>
              <a:rPr lang="ko-KR" altLang="en-US" dirty="0" smtClean="0"/>
              <a:t>광물 자원 안보 실현</a:t>
            </a:r>
            <a:endParaRPr lang="en-US" altLang="ko-KR" dirty="0"/>
          </a:p>
          <a:p>
            <a:pPr lvl="2"/>
            <a:r>
              <a:rPr lang="ko-KR" altLang="en-US" dirty="0" smtClean="0"/>
              <a:t>광산 안전 관리 강화</a:t>
            </a:r>
            <a:endParaRPr lang="en-US" altLang="ko-KR" dirty="0"/>
          </a:p>
          <a:p>
            <a:pPr lvl="2"/>
            <a:r>
              <a:rPr lang="ko-KR" altLang="en-US" dirty="0" smtClean="0"/>
              <a:t>지원 체계의 </a:t>
            </a:r>
            <a:r>
              <a:rPr lang="ko-KR" altLang="en-US" dirty="0" err="1" smtClean="0"/>
              <a:t>효과성</a:t>
            </a:r>
            <a:r>
              <a:rPr lang="ko-KR" altLang="en-US" dirty="0" smtClean="0"/>
              <a:t> </a:t>
            </a:r>
            <a:r>
              <a:rPr lang="ko-KR" altLang="en-US" dirty="0"/>
              <a:t>제고</a:t>
            </a:r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9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ko-KR" altLang="en-US" dirty="0" err="1"/>
              <a:t>추진전략별</a:t>
            </a:r>
            <a:r>
              <a:rPr lang="ko-KR" altLang="en-US" dirty="0"/>
              <a:t> 세부과제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33313"/>
              </p:ext>
            </p:extLst>
          </p:nvPr>
        </p:nvGraphicFramePr>
        <p:xfrm>
          <a:off x="1475656" y="908720"/>
          <a:ext cx="7038886" cy="537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642"/>
                <a:gridCol w="4950244"/>
              </a:tblGrid>
              <a:tr h="395537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추진전략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세부과제</a:t>
                      </a:r>
                      <a:endParaRPr lang="en-US" dirty="0"/>
                    </a:p>
                  </a:txBody>
                  <a:tcPr/>
                </a:tc>
              </a:tr>
              <a:tr h="132795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광물자원개발</a:t>
                      </a:r>
                      <a:br>
                        <a:rPr lang="ko-KR" altLang="en-US" dirty="0" smtClean="0"/>
                      </a:br>
                      <a:r>
                        <a:rPr lang="ko-KR" altLang="en-US" dirty="0" smtClean="0"/>
                        <a:t>지속가능성</a:t>
                      </a:r>
                      <a:br>
                        <a:rPr lang="ko-KR" altLang="en-US" dirty="0" smtClean="0"/>
                      </a:br>
                      <a:r>
                        <a:rPr lang="ko-KR" altLang="en-US" dirty="0" smtClean="0"/>
                        <a:t>제고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개발 유망한 매장량 확보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광석 재활용 및 신수요 창출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광물원료소재산업 육성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광산물 유통구조 선진화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지하공간 활용 모델 개발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 smtClean="0"/>
                        <a:t>갱외시설의</a:t>
                      </a:r>
                      <a:r>
                        <a:rPr lang="ko-KR" altLang="en-US" sz="1200" dirty="0" smtClean="0"/>
                        <a:t> 갱내 전환 확대</a:t>
                      </a:r>
                    </a:p>
                  </a:txBody>
                  <a:tcPr/>
                </a:tc>
              </a:tr>
              <a:tr h="877767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광업 전주기와</a:t>
                      </a:r>
                      <a:br>
                        <a:rPr lang="ko-KR" altLang="en-US" dirty="0" smtClean="0"/>
                      </a:br>
                      <a:r>
                        <a:rPr lang="en-US" altLang="ko-KR" dirty="0" smtClean="0"/>
                        <a:t>ICT </a:t>
                      </a:r>
                      <a:r>
                        <a:rPr lang="ko-KR" altLang="en-US" dirty="0" smtClean="0"/>
                        <a:t>융합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탐사기술과 </a:t>
                      </a:r>
                      <a:r>
                        <a:rPr lang="en-US" altLang="ko-KR" sz="1200" dirty="0" smtClean="0"/>
                        <a:t>ICT </a:t>
                      </a:r>
                      <a:r>
                        <a:rPr lang="ko-KR" altLang="en-US" sz="1200" dirty="0" smtClean="0"/>
                        <a:t>융합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개발기술과 </a:t>
                      </a:r>
                      <a:r>
                        <a:rPr lang="en-US" altLang="ko-KR" sz="1200" dirty="0" smtClean="0"/>
                        <a:t>ICT </a:t>
                      </a:r>
                      <a:r>
                        <a:rPr lang="ko-KR" altLang="en-US" sz="1200" dirty="0" smtClean="0"/>
                        <a:t>융합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자원처리기술과 </a:t>
                      </a:r>
                      <a:r>
                        <a:rPr lang="en-US" altLang="ko-KR" sz="1200" dirty="0" smtClean="0"/>
                        <a:t>ICT </a:t>
                      </a:r>
                      <a:r>
                        <a:rPr lang="ko-KR" altLang="en-US" sz="1200" dirty="0" smtClean="0"/>
                        <a:t>융합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환경관리기술과 </a:t>
                      </a:r>
                      <a:r>
                        <a:rPr lang="en-US" altLang="ko-KR" sz="1200" dirty="0" smtClean="0"/>
                        <a:t>ICT </a:t>
                      </a:r>
                      <a:r>
                        <a:rPr lang="ko-KR" altLang="en-US" sz="1200" dirty="0" smtClean="0"/>
                        <a:t>융합</a:t>
                      </a:r>
                    </a:p>
                  </a:txBody>
                  <a:tcPr/>
                </a:tc>
              </a:tr>
              <a:tr h="711114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광물자원안보</a:t>
                      </a:r>
                      <a:br>
                        <a:rPr lang="ko-KR" altLang="en-US" dirty="0" smtClean="0"/>
                      </a:br>
                      <a:r>
                        <a:rPr lang="ko-KR" altLang="en-US" dirty="0" smtClean="0"/>
                        <a:t>실현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지질정보 통합관리 기반 구축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수급비상시 위기대응능력 강화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북한 내 광물자원 남북 공동 개발</a:t>
                      </a:r>
                    </a:p>
                  </a:txBody>
                  <a:tcPr/>
                </a:tc>
              </a:tr>
              <a:tr h="844521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광산안전관리</a:t>
                      </a:r>
                      <a:br>
                        <a:rPr lang="ko-KR" altLang="en-US" dirty="0" smtClean="0"/>
                      </a:br>
                      <a:r>
                        <a:rPr lang="ko-KR" altLang="en-US" dirty="0" smtClean="0"/>
                        <a:t>강화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안전법령 정비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광산안전규정 가이드라인 제정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안전관리기술과 </a:t>
                      </a:r>
                      <a:r>
                        <a:rPr lang="en-US" altLang="ko-KR" sz="1200" dirty="0" smtClean="0"/>
                        <a:t>ICT </a:t>
                      </a:r>
                      <a:r>
                        <a:rPr lang="ko-KR" altLang="en-US" sz="1200" dirty="0" smtClean="0"/>
                        <a:t>융합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안전관리 지원제도 개선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시설검사 내실화</a:t>
                      </a:r>
                    </a:p>
                  </a:txBody>
                  <a:tcPr/>
                </a:tc>
              </a:tr>
              <a:tr h="1219864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지원체계의</a:t>
                      </a:r>
                      <a:b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효과성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제고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현장 </a:t>
                      </a:r>
                      <a:r>
                        <a:rPr lang="ko-KR" altLang="en-US" sz="1200" dirty="0" err="1" smtClean="0"/>
                        <a:t>연계형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R&amp;D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공통기술 </a:t>
                      </a:r>
                      <a:r>
                        <a:rPr lang="en-US" altLang="ko-KR" sz="1200" dirty="0" smtClean="0"/>
                        <a:t>Open </a:t>
                      </a:r>
                      <a:r>
                        <a:rPr lang="ko-KR" altLang="en-US" sz="1200" dirty="0" smtClean="0"/>
                        <a:t>플랫폼 구축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성장 단계별 맞춤형 지원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 smtClean="0"/>
                        <a:t>현장형</a:t>
                      </a:r>
                      <a:r>
                        <a:rPr lang="ko-KR" altLang="en-US" sz="1200" dirty="0" smtClean="0"/>
                        <a:t> 인재 육성 및 </a:t>
                      </a:r>
                      <a:r>
                        <a:rPr lang="en-US" altLang="ko-KR" sz="1200" dirty="0" smtClean="0"/>
                        <a:t>Test Mine </a:t>
                      </a:r>
                      <a:r>
                        <a:rPr lang="ko-KR" altLang="en-US" sz="1200" dirty="0" smtClean="0"/>
                        <a:t>운영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국고지원장비 공동 활용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불합리한 차별 및 규제 개선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4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ko-KR" altLang="en-US" dirty="0" smtClean="0"/>
              <a:t>패러다임의 변화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35817"/>
              </p:ext>
            </p:extLst>
          </p:nvPr>
        </p:nvGraphicFramePr>
        <p:xfrm>
          <a:off x="971600" y="1268760"/>
          <a:ext cx="7848872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362"/>
                <a:gridCol w="3240755"/>
                <a:gridCol w="3240755"/>
              </a:tblGrid>
              <a:tr h="5402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 smtClean="0"/>
                        <a:t>구분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 smtClean="0"/>
                        <a:t>기존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 err="1" smtClean="0"/>
                        <a:t>신정책</a:t>
                      </a:r>
                      <a:endParaRPr lang="en-US" sz="2000" dirty="0"/>
                    </a:p>
                  </a:txBody>
                  <a:tcPr/>
                </a:tc>
              </a:tr>
              <a:tr h="84370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2000" dirty="0" smtClean="0"/>
                        <a:t>정책목표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산업원료 안정적 수급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지속가능개발</a:t>
                      </a:r>
                      <a:r>
                        <a:rPr lang="en-US" altLang="ko-KR" sz="2000" dirty="0" smtClean="0"/>
                        <a:t>/ICT </a:t>
                      </a:r>
                      <a:r>
                        <a:rPr lang="ko-KR" altLang="en-US" sz="2000" dirty="0" smtClean="0"/>
                        <a:t>융합 광물자원안보실현</a:t>
                      </a:r>
                      <a:endParaRPr lang="en-US" sz="2000" dirty="0"/>
                    </a:p>
                  </a:txBody>
                  <a:tcPr/>
                </a:tc>
              </a:tr>
              <a:tr h="540271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추진방식</a:t>
                      </a:r>
                      <a:endParaRPr lang="en-US" altLang="ko-K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정부주도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민관협력</a:t>
                      </a:r>
                      <a:r>
                        <a:rPr lang="en-US" altLang="ko-KR" sz="2000" dirty="0" smtClean="0"/>
                        <a:t>/open</a:t>
                      </a:r>
                      <a:r>
                        <a:rPr lang="en-US" altLang="ko-KR" sz="2000" baseline="0" dirty="0" smtClean="0"/>
                        <a:t> innovation</a:t>
                      </a:r>
                      <a:endParaRPr lang="en-US" sz="2000" dirty="0"/>
                    </a:p>
                  </a:txBody>
                  <a:tcPr/>
                </a:tc>
              </a:tr>
              <a:tr h="593907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재정지원</a:t>
                      </a:r>
                      <a:endParaRPr lang="en-US" altLang="ko-K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정부주도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err="1" smtClean="0"/>
                        <a:t>민관관역할분담</a:t>
                      </a:r>
                      <a:endParaRPr lang="en-US" sz="2000" dirty="0"/>
                    </a:p>
                  </a:txBody>
                  <a:tcPr/>
                </a:tc>
              </a:tr>
              <a:tr h="52837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2000" dirty="0" smtClean="0"/>
                        <a:t>인력양성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대학중심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수요자주도</a:t>
                      </a:r>
                      <a:endParaRPr lang="en-US" sz="2000" dirty="0"/>
                    </a:p>
                  </a:txBody>
                  <a:tcPr/>
                </a:tc>
              </a:tr>
              <a:tr h="54027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기술개발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단위기술 </a:t>
                      </a:r>
                      <a:r>
                        <a:rPr lang="en-US" altLang="ko-KR" sz="2000" dirty="0" smtClean="0"/>
                        <a:t>(R&amp;D)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err="1" smtClean="0"/>
                        <a:t>신비지니스기술창출</a:t>
                      </a:r>
                      <a:r>
                        <a:rPr lang="en-US" altLang="ko-KR" sz="2000" dirty="0" smtClean="0"/>
                        <a:t>(R&amp;D)</a:t>
                      </a:r>
                      <a:endParaRPr lang="en-US" sz="2000" dirty="0"/>
                    </a:p>
                  </a:txBody>
                  <a:tcPr/>
                </a:tc>
              </a:tr>
              <a:tr h="538043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안전관리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자율관리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ko-KR" sz="2000" dirty="0" smtClean="0"/>
                        <a:t>ICT </a:t>
                      </a:r>
                      <a:r>
                        <a:rPr lang="ko-KR" altLang="en-US" sz="2000" dirty="0" smtClean="0"/>
                        <a:t>융합 통합관리</a:t>
                      </a:r>
                      <a:endParaRPr lang="en-US" sz="2000" dirty="0"/>
                    </a:p>
                  </a:txBody>
                  <a:tcPr/>
                </a:tc>
              </a:tr>
              <a:tr h="843709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환경보호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개발우선주의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err="1" smtClean="0"/>
                        <a:t>환경보호및복구</a:t>
                      </a:r>
                      <a:r>
                        <a:rPr lang="en-US" altLang="ko-KR" sz="2000" dirty="0" smtClean="0"/>
                        <a:t>/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o-KR" altLang="en-US" sz="2000" dirty="0" smtClean="0"/>
                        <a:t>활용방안요구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차 해외자원개발기본계획</a:t>
            </a:r>
            <a:r>
              <a:rPr lang="en-US" altLang="ko-KR" dirty="0"/>
              <a:t> (2014.9)</a:t>
            </a:r>
            <a:endParaRPr lang="en-US" dirty="0"/>
          </a:p>
          <a:p>
            <a:pPr lvl="1"/>
            <a:r>
              <a:rPr lang="ko-KR" altLang="en-US" dirty="0"/>
              <a:t>목표</a:t>
            </a:r>
            <a:r>
              <a:rPr lang="en-US" altLang="ko-KR" dirty="0"/>
              <a:t>:</a:t>
            </a:r>
          </a:p>
          <a:p>
            <a:pPr lvl="2"/>
            <a:r>
              <a:rPr lang="ko-KR" altLang="en-US" dirty="0"/>
              <a:t>민간투자 확대</a:t>
            </a:r>
            <a:r>
              <a:rPr lang="en-US" altLang="ko-KR" dirty="0"/>
              <a:t>, </a:t>
            </a:r>
            <a:r>
              <a:rPr lang="ko-KR" altLang="en-US" dirty="0"/>
              <a:t>공기업 내실화</a:t>
            </a:r>
            <a:r>
              <a:rPr lang="en-US" altLang="ko-KR" dirty="0"/>
              <a:t>, </a:t>
            </a:r>
            <a:r>
              <a:rPr lang="ko-KR" altLang="en-US" dirty="0"/>
              <a:t>탐사 </a:t>
            </a:r>
            <a:r>
              <a:rPr lang="en-US" altLang="ko-KR" dirty="0"/>
              <a:t>․ </a:t>
            </a:r>
            <a:r>
              <a:rPr lang="ko-KR" altLang="en-US" dirty="0"/>
              <a:t>개발 역량강화 등으로 해외자원개발사업의 성공률과 지속 가능성 제고 </a:t>
            </a:r>
            <a:endParaRPr lang="en-US" altLang="ko-KR" dirty="0"/>
          </a:p>
          <a:p>
            <a:pPr lvl="2"/>
            <a:r>
              <a:rPr lang="ko-KR" altLang="en-US" dirty="0"/>
              <a:t> 공기업은 </a:t>
            </a:r>
            <a:r>
              <a:rPr lang="ko-KR" altLang="en-US" dirty="0" err="1"/>
              <a:t>리스크가</a:t>
            </a:r>
            <a:r>
              <a:rPr lang="ko-KR" altLang="en-US" dirty="0"/>
              <a:t> 높고 장기투자가 필요한 분야를 중점 추진하고</a:t>
            </a:r>
            <a:r>
              <a:rPr lang="en-US" altLang="ko-KR" dirty="0"/>
              <a:t>, </a:t>
            </a:r>
            <a:r>
              <a:rPr lang="ko-KR" altLang="en-US" dirty="0"/>
              <a:t>시장성이 큰 분야는 민간 중심으로 추진</a:t>
            </a:r>
            <a:endParaRPr lang="en-US" altLang="ko-KR" dirty="0"/>
          </a:p>
          <a:p>
            <a:pPr lvl="1"/>
            <a:r>
              <a:rPr lang="ko-KR" altLang="en-US" dirty="0"/>
              <a:t>주요추진과제</a:t>
            </a:r>
            <a:endParaRPr lang="en-US" altLang="ko-KR" dirty="0"/>
          </a:p>
          <a:p>
            <a:pPr lvl="2"/>
            <a:r>
              <a:rPr lang="ko-KR" altLang="en-US" dirty="0"/>
              <a:t>민간투자활성화</a:t>
            </a:r>
            <a:endParaRPr lang="en-US" altLang="ko-KR" dirty="0"/>
          </a:p>
          <a:p>
            <a:pPr lvl="2"/>
            <a:r>
              <a:rPr lang="ko-KR" altLang="en-US" dirty="0"/>
              <a:t>해외자원개발 기술역량 제고</a:t>
            </a:r>
            <a:endParaRPr lang="en-US" altLang="ko-KR" dirty="0"/>
          </a:p>
          <a:p>
            <a:pPr lvl="2"/>
            <a:r>
              <a:rPr lang="ko-KR" altLang="en-US" dirty="0"/>
              <a:t>장기적인 에너지 안보역량 강화</a:t>
            </a:r>
            <a:endParaRPr lang="en-US" altLang="ko-KR" dirty="0"/>
          </a:p>
          <a:p>
            <a:pPr lvl="2"/>
            <a:r>
              <a:rPr lang="ko-KR" altLang="en-US" dirty="0"/>
              <a:t>공기업 내실화 및 역량강화</a:t>
            </a:r>
            <a:endParaRPr lang="en-US" altLang="ko-KR" dirty="0"/>
          </a:p>
          <a:p>
            <a:pPr lvl="2"/>
            <a:r>
              <a:rPr lang="ko-KR" altLang="en-US" dirty="0"/>
              <a:t>자원부국</a:t>
            </a:r>
            <a:r>
              <a:rPr lang="en-US" altLang="ko-KR" dirty="0"/>
              <a:t>·</a:t>
            </a:r>
            <a:r>
              <a:rPr lang="ko-KR" altLang="en-US" dirty="0"/>
              <a:t>글로벌 기업과의 전략적 협력</a:t>
            </a:r>
          </a:p>
          <a:p>
            <a:endParaRPr lang="en-US" altLang="ko-KR" sz="24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자원 개발 정책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해외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ko-KR" altLang="en-US" dirty="0" smtClean="0"/>
              <a:t>세부과제</a:t>
            </a:r>
            <a:endParaRPr 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31899"/>
              </p:ext>
            </p:extLst>
          </p:nvPr>
        </p:nvGraphicFramePr>
        <p:xfrm>
          <a:off x="755576" y="980728"/>
          <a:ext cx="8064896" cy="5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089"/>
                <a:gridCol w="5671807"/>
              </a:tblGrid>
              <a:tr h="452435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주요추진과제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세부과제</a:t>
                      </a:r>
                      <a:endParaRPr lang="en-US" dirty="0"/>
                    </a:p>
                  </a:txBody>
                  <a:tcPr/>
                </a:tc>
              </a:tr>
              <a:tr h="1004035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민간투자활성화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민</a:t>
                      </a:r>
                      <a:r>
                        <a:rPr lang="en-US" altLang="ko-KR" sz="1800" dirty="0" smtClean="0"/>
                        <a:t>·</a:t>
                      </a:r>
                      <a:r>
                        <a:rPr lang="ko-KR" altLang="en-US" sz="1800" dirty="0" smtClean="0"/>
                        <a:t>관 </a:t>
                      </a:r>
                      <a:r>
                        <a:rPr lang="ko-KR" altLang="en-US" sz="1800" dirty="0" err="1" smtClean="0"/>
                        <a:t>파트너쉽</a:t>
                      </a:r>
                      <a:r>
                        <a:rPr lang="ko-KR" altLang="en-US" sz="1800" dirty="0" smtClean="0"/>
                        <a:t> 강화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해외자원개발 투자지원 강화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민간투자 여건 조성을 위한 금융지원 강화 </a:t>
                      </a:r>
                      <a:endParaRPr lang="en-US" sz="1800" dirty="0"/>
                    </a:p>
                  </a:txBody>
                  <a:tcPr/>
                </a:tc>
              </a:tr>
              <a:tr h="1004035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해외자원개발 기술역량 제고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수요중심의 맞춤형 고급 인력양성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현장중심 자원개발 </a:t>
                      </a:r>
                      <a:r>
                        <a:rPr lang="en-US" altLang="ko-KR" sz="1800" dirty="0" smtClean="0"/>
                        <a:t>R&amp;D </a:t>
                      </a:r>
                      <a:r>
                        <a:rPr lang="ko-KR" altLang="en-US" sz="1800" dirty="0" smtClean="0"/>
                        <a:t>추진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자원개발 서비스 산업 육성</a:t>
                      </a:r>
                      <a:endParaRPr lang="en-US" sz="1800" dirty="0"/>
                    </a:p>
                  </a:txBody>
                  <a:tcPr/>
                </a:tc>
              </a:tr>
              <a:tr h="1115594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장기적인 에너지 안보역량 강화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국내도입 연계 강화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err="1" smtClean="0"/>
                        <a:t>新자원개발</a:t>
                      </a:r>
                      <a:r>
                        <a:rPr lang="ko-KR" altLang="en-US" sz="1800" dirty="0" smtClean="0"/>
                        <a:t> 분야 개척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자원개발 지표 개선</a:t>
                      </a:r>
                      <a:endParaRPr lang="en-US" sz="1800" dirty="0"/>
                    </a:p>
                  </a:txBody>
                  <a:tcPr/>
                </a:tc>
              </a:tr>
              <a:tr h="78091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공기업 내실화 및 역량강화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공기업 내실화 기반 구축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탐사</a:t>
                      </a:r>
                      <a:r>
                        <a:rPr lang="en-US" altLang="ko-KR" sz="1800" dirty="0" smtClean="0"/>
                        <a:t>‧</a:t>
                      </a:r>
                      <a:r>
                        <a:rPr lang="ko-KR" altLang="en-US" sz="1800" dirty="0" smtClean="0"/>
                        <a:t>개발 중심의 자원개발 역량강화</a:t>
                      </a:r>
                      <a:endParaRPr lang="en-US" sz="1800" dirty="0"/>
                    </a:p>
                  </a:txBody>
                  <a:tcPr/>
                </a:tc>
              </a:tr>
              <a:tr h="1115594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자원부국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글로벌 기업과의 전략적 협력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선택과 집중을 통한 자원협력 추진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글로벌 자원개발기업과 협력 강화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자원부국과의 </a:t>
                      </a:r>
                      <a:r>
                        <a:rPr lang="ko-KR" altLang="en-US" sz="1800" dirty="0" err="1" smtClean="0"/>
                        <a:t>협력사업ㆍ인력교류</a:t>
                      </a:r>
                      <a:r>
                        <a:rPr lang="ko-KR" altLang="en-US" sz="1800" dirty="0" smtClean="0"/>
                        <a:t> 확대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9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ko-KR" altLang="en-US" dirty="0" smtClean="0"/>
              <a:t>패러다임의 변화</a:t>
            </a:r>
            <a:endParaRPr 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89359"/>
              </p:ext>
            </p:extLst>
          </p:nvPr>
        </p:nvGraphicFramePr>
        <p:xfrm>
          <a:off x="611559" y="980728"/>
          <a:ext cx="828092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630"/>
                <a:gridCol w="3419145"/>
                <a:gridCol w="3419145"/>
              </a:tblGrid>
              <a:tr h="49967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smtClean="0"/>
                        <a:t>구분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smtClean="0"/>
                        <a:t>기존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 smtClean="0"/>
                        <a:t>신정책</a:t>
                      </a:r>
                      <a:endParaRPr lang="en-US" sz="1600" dirty="0"/>
                    </a:p>
                  </a:txBody>
                  <a:tcPr/>
                </a:tc>
              </a:tr>
              <a:tr h="78031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1800" dirty="0" smtClean="0"/>
                        <a:t>정책목표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해외자원개발 물량 확대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공기업 대형화</a:t>
                      </a:r>
                      <a:r>
                        <a:rPr lang="en-US" altLang="ko-KR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국가 자원개발 역량제고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산업 경쟁력 강화</a:t>
                      </a:r>
                      <a:r>
                        <a:rPr lang="en-US" altLang="ko-KR" sz="1800" dirty="0" smtClean="0"/>
                        <a:t>, </a:t>
                      </a:r>
                      <a:r>
                        <a:rPr lang="ko-KR" altLang="en-US" sz="1800" dirty="0" smtClean="0"/>
                        <a:t>일자리 창출</a:t>
                      </a:r>
                      <a:r>
                        <a:rPr lang="en-US" altLang="ko-KR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</a:tr>
              <a:tr h="499675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핵심주체</a:t>
                      </a:r>
                      <a:endParaRPr lang="en-US" altLang="ko-K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공기업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공기업</a:t>
                      </a:r>
                      <a:r>
                        <a:rPr lang="en-US" altLang="ko-KR" sz="1800" dirty="0" smtClean="0"/>
                        <a:t>+</a:t>
                      </a:r>
                      <a:r>
                        <a:rPr lang="ko-KR" altLang="en-US" sz="1800" dirty="0" smtClean="0"/>
                        <a:t>민간기업</a:t>
                      </a:r>
                      <a:endParaRPr lang="en-US" sz="1800" dirty="0"/>
                    </a:p>
                  </a:txBody>
                  <a:tcPr/>
                </a:tc>
              </a:tr>
              <a:tr h="780315">
                <a:tc>
                  <a:txBody>
                    <a:bodyPr/>
                    <a:lstStyle/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주요</a:t>
                      </a:r>
                    </a:p>
                    <a:p>
                      <a:pPr marL="0" marR="0" lvl="2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사업방식</a:t>
                      </a:r>
                      <a:endParaRPr lang="en-US" altLang="ko-K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해외기업 </a:t>
                      </a:r>
                      <a:r>
                        <a:rPr lang="en-US" altLang="ko-KR" sz="1800" dirty="0" smtClean="0"/>
                        <a:t>M&amp;A,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생산광구</a:t>
                      </a:r>
                      <a:r>
                        <a:rPr lang="en-US" altLang="ko-KR" sz="1800" dirty="0" smtClean="0"/>
                        <a:t>․</a:t>
                      </a:r>
                      <a:r>
                        <a:rPr lang="ko-KR" altLang="en-US" sz="1800" dirty="0" smtClean="0"/>
                        <a:t>非 운영사업 지분투자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탐사광구와 운영권 사업 확보</a:t>
                      </a:r>
                      <a:endParaRPr lang="en-US" sz="1800" dirty="0"/>
                    </a:p>
                  </a:txBody>
                  <a:tcPr/>
                </a:tc>
              </a:tr>
              <a:tr h="78031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1800" dirty="0" smtClean="0"/>
                        <a:t>공기업 목표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생산량 확대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탐사성공률</a:t>
                      </a:r>
                      <a:r>
                        <a:rPr lang="en-US" altLang="ko-KR" sz="1800" dirty="0" smtClean="0"/>
                        <a:t>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투자효율성 제고</a:t>
                      </a:r>
                      <a:endParaRPr lang="en-US" sz="1800" dirty="0"/>
                    </a:p>
                  </a:txBody>
                  <a:tcPr/>
                </a:tc>
              </a:tr>
              <a:tr h="499675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재정지원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공기업 출자 중심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민간투자 지원 중심</a:t>
                      </a:r>
                      <a:endParaRPr lang="en-US" sz="1800" dirty="0"/>
                    </a:p>
                  </a:txBody>
                  <a:tcPr/>
                </a:tc>
              </a:tr>
              <a:tr h="780315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인력양성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err="1" smtClean="0"/>
                        <a:t>학사급</a:t>
                      </a:r>
                      <a:r>
                        <a:rPr lang="ko-KR" altLang="en-US" sz="1800" dirty="0" smtClean="0"/>
                        <a:t> 인력 중심</a:t>
                      </a:r>
                      <a:r>
                        <a:rPr lang="en-US" altLang="ko-KR" sz="1800" dirty="0" smtClean="0"/>
                        <a:t>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인력양성 기반 마련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석</a:t>
                      </a:r>
                      <a:r>
                        <a:rPr lang="en-US" altLang="ko-KR" sz="1800" dirty="0" smtClean="0"/>
                        <a:t>․</a:t>
                      </a:r>
                      <a:r>
                        <a:rPr lang="ko-KR" altLang="en-US" sz="1800" dirty="0" err="1" smtClean="0"/>
                        <a:t>박사급</a:t>
                      </a:r>
                      <a:r>
                        <a:rPr lang="ko-KR" altLang="en-US" sz="1800" dirty="0" smtClean="0"/>
                        <a:t> 등 고급인력 양성</a:t>
                      </a:r>
                      <a:r>
                        <a:rPr lang="en-US" altLang="ko-KR" sz="1800" dirty="0" smtClean="0"/>
                        <a:t>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해외협력 강화</a:t>
                      </a:r>
                      <a:endParaRPr lang="en-US" sz="1800" dirty="0"/>
                    </a:p>
                  </a:txBody>
                  <a:tcPr/>
                </a:tc>
              </a:tr>
              <a:tr h="780315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기술개발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소규모</a:t>
                      </a:r>
                      <a:r>
                        <a:rPr lang="en-US" altLang="ko-KR" sz="1800" dirty="0" smtClean="0"/>
                        <a:t>, </a:t>
                      </a:r>
                      <a:r>
                        <a:rPr lang="ko-KR" altLang="en-US" sz="1800" dirty="0" smtClean="0"/>
                        <a:t>실험실형 </a:t>
                      </a:r>
                      <a:r>
                        <a:rPr lang="en-US" altLang="ko-KR" sz="1800" dirty="0" smtClean="0"/>
                        <a:t>R&amp;D, </a:t>
                      </a:r>
                      <a:r>
                        <a:rPr lang="ko-KR" altLang="en-US" sz="1800" dirty="0" smtClean="0"/>
                        <a:t>대학</a:t>
                      </a:r>
                      <a:r>
                        <a:rPr lang="en-US" altLang="ko-KR" sz="1800" dirty="0" smtClean="0"/>
                        <a:t>․</a:t>
                      </a:r>
                      <a:r>
                        <a:rPr lang="ko-KR" altLang="en-US" sz="1800" dirty="0" smtClean="0"/>
                        <a:t>연구소 주도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대규모</a:t>
                      </a:r>
                      <a:r>
                        <a:rPr lang="en-US" altLang="ko-KR" sz="1800" dirty="0" smtClean="0"/>
                        <a:t>․</a:t>
                      </a:r>
                      <a:r>
                        <a:rPr lang="ko-KR" altLang="en-US" sz="1800" dirty="0" smtClean="0"/>
                        <a:t>현장 </a:t>
                      </a:r>
                      <a:r>
                        <a:rPr lang="ko-KR" altLang="en-US" sz="1800" dirty="0" err="1" smtClean="0"/>
                        <a:t>실증형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en-US" altLang="ko-KR" sz="1800" dirty="0" smtClean="0"/>
                        <a:t>R&amp;D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o-KR" altLang="en-US" sz="1800" dirty="0" smtClean="0"/>
                        <a:t>산</a:t>
                      </a:r>
                      <a:r>
                        <a:rPr lang="en-US" altLang="ko-KR" sz="1800" dirty="0" smtClean="0"/>
                        <a:t>․</a:t>
                      </a:r>
                      <a:r>
                        <a:rPr lang="ko-KR" altLang="en-US" sz="1800" dirty="0" smtClean="0"/>
                        <a:t>학</a:t>
                      </a:r>
                      <a:r>
                        <a:rPr lang="en-US" altLang="ko-KR" sz="1800" dirty="0" smtClean="0"/>
                        <a:t>․</a:t>
                      </a:r>
                      <a:r>
                        <a:rPr lang="ko-KR" altLang="en-US" sz="1800" dirty="0" smtClean="0"/>
                        <a:t>연 협력 프로그램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4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1246</TotalTime>
  <Words>1594</Words>
  <Application>Microsoft Office PowerPoint</Application>
  <PresentationFormat>화면 슬라이드 쇼(4:3)</PresentationFormat>
  <Paragraphs>368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8" baseType="lpstr">
      <vt:lpstr>HY견명조</vt:lpstr>
      <vt:lpstr>맑은 고딕</vt:lpstr>
      <vt:lpstr>Arial</vt:lpstr>
      <vt:lpstr>Calibri</vt:lpstr>
      <vt:lpstr>Georgia</vt:lpstr>
      <vt:lpstr>Times New Roman</vt:lpstr>
      <vt:lpstr>Wingdings</vt:lpstr>
      <vt:lpstr>고구려 벽화</vt:lpstr>
      <vt:lpstr>Ch. 2 자원 개발 체계(자원 산업 관리)</vt:lpstr>
      <vt:lpstr>우리나라 지표들</vt:lpstr>
      <vt:lpstr>PowerPoint 프레젠테이션</vt:lpstr>
      <vt:lpstr>자원 개발 정책 - 국내</vt:lpstr>
      <vt:lpstr>PowerPoint 프레젠테이션</vt:lpstr>
      <vt:lpstr>PowerPoint 프레젠테이션</vt:lpstr>
      <vt:lpstr>자원 개발 정책 - 해외</vt:lpstr>
      <vt:lpstr>PowerPoint 프레젠테이션</vt:lpstr>
      <vt:lpstr>PowerPoint 프레젠테이션</vt:lpstr>
      <vt:lpstr>PowerPoint 프레젠테이션</vt:lpstr>
      <vt:lpstr>PowerPoint 프레젠테이션</vt:lpstr>
      <vt:lpstr>자원 개발 정책 - 해저광물</vt:lpstr>
      <vt:lpstr>PowerPoint 프레젠테이션</vt:lpstr>
      <vt:lpstr>자원 개발 정책 - 신재생에너지</vt:lpstr>
      <vt:lpstr>PowerPoint 프레젠테이션</vt:lpstr>
      <vt:lpstr>PowerPoint 프레젠테이션</vt:lpstr>
      <vt:lpstr>PowerPoint 프레젠테이션</vt:lpstr>
      <vt:lpstr>관련 법규 - 광업법</vt:lpstr>
      <vt:lpstr>관련 법규 - 광업관련법</vt:lpstr>
      <vt:lpstr>관련 법규-해외자원개발</vt:lpstr>
      <vt:lpstr>관련 법규 - 인권</vt:lpstr>
      <vt:lpstr>PowerPoint 프레젠테이션</vt:lpstr>
      <vt:lpstr>관련 법규 - 환경</vt:lpstr>
      <vt:lpstr>PowerPoint 프레젠테이션</vt:lpstr>
      <vt:lpstr>관련 법규 - 투명성</vt:lpstr>
      <vt:lpstr>PowerPoint 프레젠테이션</vt:lpstr>
      <vt:lpstr>광업으로 인한 문제와 해결:예시</vt:lpstr>
      <vt:lpstr>PowerPoint 프레젠테이션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Geochemistry &amp; Lab</dc:title>
  <dc:creator>user</dc:creator>
  <cp:lastModifiedBy>jyuhome</cp:lastModifiedBy>
  <cp:revision>44</cp:revision>
  <cp:lastPrinted>2015-09-03T04:06:41Z</cp:lastPrinted>
  <dcterms:created xsi:type="dcterms:W3CDTF">2012-03-04T11:34:30Z</dcterms:created>
  <dcterms:modified xsi:type="dcterms:W3CDTF">2015-09-06T11:43:43Z</dcterms:modified>
</cp:coreProperties>
</file>