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66" r:id="rId4"/>
    <p:sldId id="267" r:id="rId5"/>
    <p:sldId id="268" r:id="rId6"/>
    <p:sldId id="269" r:id="rId7"/>
    <p:sldId id="270" r:id="rId8"/>
    <p:sldId id="260" r:id="rId9"/>
    <p:sldId id="271" r:id="rId10"/>
    <p:sldId id="272" r:id="rId11"/>
    <p:sldId id="273" r:id="rId12"/>
    <p:sldId id="274" r:id="rId13"/>
    <p:sldId id="275" r:id="rId14"/>
    <p:sldId id="276" r:id="rId15"/>
    <p:sldId id="277" r:id="rId16"/>
    <p:sldId id="278" r:id="rId17"/>
    <p:sldId id="279" r:id="rId18"/>
    <p:sldId id="280" r:id="rId1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2">
        <a:schemeClr val="bg2"/>
      </p:bgRef>
    </p:bg>
    <p:spTree>
      <p:nvGrpSpPr>
        <p:cNvPr id="1" name=""/>
        <p:cNvGrpSpPr/>
        <p:nvPr/>
      </p:nvGrpSpPr>
      <p:grpSpPr>
        <a:xfrm>
          <a:off x="0" y="0"/>
          <a:ext cx="0" cy="0"/>
          <a:chOff x="0" y="0"/>
          <a:chExt cx="0" cy="0"/>
        </a:xfrm>
      </p:grpSpPr>
      <p:sp>
        <p:nvSpPr>
          <p:cNvPr id="9" name="직사각형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제목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ko-KR" altLang="en-US" smtClean="0"/>
              <a:t>마스터 제목 스타일 편집</a:t>
            </a:r>
            <a:endParaRPr kumimoji="0" lang="en-US"/>
          </a:p>
        </p:txBody>
      </p:sp>
      <p:sp>
        <p:nvSpPr>
          <p:cNvPr id="3" name="부제목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
        <p:nvSpPr>
          <p:cNvPr id="10" name="직사각형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9" name="직사각형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직사각형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세로 제목 1"/>
          <p:cNvSpPr>
            <a:spLocks noGrp="1"/>
          </p:cNvSpPr>
          <p:nvPr>
            <p:ph type="title" orient="vert"/>
          </p:nvPr>
        </p:nvSpPr>
        <p:spPr>
          <a:xfrm>
            <a:off x="6781800" y="274640"/>
            <a:ext cx="1905000" cy="5851525"/>
          </a:xfrm>
        </p:spPr>
        <p:txBody>
          <a:bodyPr vert="eaVert"/>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304800"/>
            <a:ext cx="6019800" cy="5851525"/>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5" name="바닥글 개체 틀 4"/>
          <p:cNvSpPr>
            <a:spLocks noGrp="1"/>
          </p:cNvSpPr>
          <p:nvPr>
            <p:ph type="ftr" sz="quarter" idx="11"/>
          </p:nvPr>
        </p:nvSpPr>
        <p:spPr>
          <a:xfrm>
            <a:off x="2640597" y="6377459"/>
            <a:ext cx="3836404" cy="365125"/>
          </a:xfrm>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155448"/>
            <a:ext cx="8229600" cy="1252728"/>
          </a:xfrm>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extLst/>
          </a:lstStyle>
          <a:p>
            <a:pPr lvl="0" eaLnBrk="1" latinLnBrk="0" hangingPunct="1"/>
            <a:r>
              <a:rPr lang="ko-KR" altLang="en-US" dirty="0" smtClean="0"/>
              <a:t>마스터 텍스트 스타일을 편집합니다</a:t>
            </a:r>
          </a:p>
          <a:p>
            <a:pPr lvl="1" eaLnBrk="1" latinLnBrk="0" hangingPunct="1"/>
            <a:r>
              <a:rPr lang="ko-KR" altLang="en-US" dirty="0" smtClean="0"/>
              <a:t>둘째 수준</a:t>
            </a:r>
          </a:p>
          <a:p>
            <a:pPr lvl="2" eaLnBrk="1" latinLnBrk="0" hangingPunct="1"/>
            <a:r>
              <a:rPr lang="ko-KR" altLang="en-US" dirty="0" smtClean="0"/>
              <a:t>셋째 수준</a:t>
            </a:r>
          </a:p>
          <a:p>
            <a:pPr lvl="3" eaLnBrk="1" latinLnBrk="0" hangingPunct="1"/>
            <a:r>
              <a:rPr lang="ko-KR" altLang="en-US" dirty="0" smtClean="0"/>
              <a:t>넷째 수준</a:t>
            </a:r>
          </a:p>
          <a:p>
            <a:pPr lvl="4" eaLnBrk="1" latinLnBrk="0" hangingPunct="1"/>
            <a:r>
              <a:rPr lang="ko-KR" altLang="en-US" dirty="0" smtClean="0"/>
              <a:t>다섯째 수준</a:t>
            </a:r>
            <a:endParaRPr kumimoji="0" lang="en-US" dirty="0"/>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2">
        <a:schemeClr val="bg2"/>
      </p:bgRef>
    </p:bg>
    <p:spTree>
      <p:nvGrpSpPr>
        <p:cNvPr id="1" name=""/>
        <p:cNvGrpSpPr/>
        <p:nvPr/>
      </p:nvGrpSpPr>
      <p:grpSpPr>
        <a:xfrm>
          <a:off x="0" y="0"/>
          <a:ext cx="0" cy="0"/>
          <a:chOff x="0" y="0"/>
          <a:chExt cx="0" cy="0"/>
        </a:xfrm>
      </p:grpSpPr>
      <p:sp>
        <p:nvSpPr>
          <p:cNvPr id="9" name="직사각형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직사각형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제목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smtClean="0"/>
              <a:t>마스터 텍스트 스타일을 편집합니다</a:t>
            </a:r>
          </a:p>
        </p:txBody>
      </p:sp>
      <p:sp>
        <p:nvSpPr>
          <p:cNvPr id="6" name="내용 개체 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99904B-3DC8-4719-AA7A-153BF87301AC}"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ko-KR" altLang="en-US" smtClean="0"/>
              <a:t>마스터 제목 스타일 편집</a:t>
            </a:r>
            <a:endParaRPr kumimoji="0" lang="en-US"/>
          </a:p>
        </p:txBody>
      </p:sp>
      <p:sp>
        <p:nvSpPr>
          <p:cNvPr id="3" name="내용 개체 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텍스트 개체 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BCEF2018-4212-4B75-A328-D666677A978A}" type="datetimeFigureOut">
              <a:rPr lang="ko-KR" altLang="en-US" smtClean="0"/>
              <a:pPr/>
              <a:t>2015-03-09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9904B-3DC8-4719-AA7A-153BF87301AC}" type="slidenum">
              <a:rPr lang="ko-KR" altLang="en-US" smtClean="0"/>
              <a:pPr/>
              <a:t>‹#›</a:t>
            </a:fld>
            <a:endParaRPr lang="ko-KR" altLang="en-US"/>
          </a:p>
        </p:txBody>
      </p:sp>
      <p:sp>
        <p:nvSpPr>
          <p:cNvPr id="12" name="직사각형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직사각형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ko-KR" altLang="en-US" smtClean="0"/>
              <a:t>마스터 제목 스타일 편집</a:t>
            </a:r>
            <a:endParaRPr kumimoji="0" lang="en-US"/>
          </a:p>
        </p:txBody>
      </p:sp>
      <p:sp>
        <p:nvSpPr>
          <p:cNvPr id="3" name="그림 개체 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ko-KR" altLang="en-US" smtClean="0"/>
              <a:t>그림을 추가하려면 아이콘을 클릭하십시오</a:t>
            </a:r>
            <a:endParaRPr kumimoji="0" lang="en-US" dirty="0"/>
          </a:p>
        </p:txBody>
      </p:sp>
      <p:sp>
        <p:nvSpPr>
          <p:cNvPr id="4" name="텍스트 개체 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a:xfrm>
            <a:off x="164592" y="1170432"/>
            <a:ext cx="2523744" cy="201168"/>
          </a:xfrm>
        </p:spPr>
        <p:txBody>
          <a:bodyPr/>
          <a:lstStyle/>
          <a:p>
            <a:fld id="{BCEF2018-4212-4B75-A328-D666677A978A}" type="datetimeFigureOut">
              <a:rPr lang="ko-KR" altLang="en-US" smtClean="0"/>
              <a:pPr/>
              <a:t>2015-03-09</a:t>
            </a:fld>
            <a:endParaRPr lang="ko-KR" altLang="en-US"/>
          </a:p>
        </p:txBody>
      </p:sp>
      <p:sp>
        <p:nvSpPr>
          <p:cNvPr id="11" name="직사각형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직사각형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바닥글 개체 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ko-KR" altLang="en-US"/>
          </a:p>
        </p:txBody>
      </p:sp>
      <p:sp>
        <p:nvSpPr>
          <p:cNvPr id="7" name="슬라이드 번호 개체 틀 6"/>
          <p:cNvSpPr>
            <a:spLocks noGrp="1"/>
          </p:cNvSpPr>
          <p:nvPr>
            <p:ph type="sldNum" sz="quarter" idx="12"/>
          </p:nvPr>
        </p:nvSpPr>
        <p:spPr>
          <a:xfrm>
            <a:off x="8339328" y="1170432"/>
            <a:ext cx="733864" cy="201168"/>
          </a:xfrm>
        </p:spPr>
        <p:txBody>
          <a:bodyPr/>
          <a:lstStyle/>
          <a:p>
            <a:fld id="{5F99904B-3DC8-4719-AA7A-153BF87301AC}"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직사각형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직사각형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제목 개체 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CEF2018-4212-4B75-A328-D666677A978A}" type="datetimeFigureOut">
              <a:rPr lang="ko-KR" altLang="en-US" smtClean="0"/>
              <a:pPr/>
              <a:t>2015-03-09</a:t>
            </a:fld>
            <a:endParaRPr lang="ko-KR" altLang="en-US"/>
          </a:p>
        </p:txBody>
      </p:sp>
      <p:sp>
        <p:nvSpPr>
          <p:cNvPr id="5" name="바닥글 개체 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ko-KR" altLang="en-US"/>
          </a:p>
        </p:txBody>
      </p:sp>
      <p:sp>
        <p:nvSpPr>
          <p:cNvPr id="6" name="슬라이드 번호 개체 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F99904B-3DC8-4719-AA7A-153BF87301AC}"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1"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1"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1"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1"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1"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1"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1"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1"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1"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1"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upload.wikimedia.org/wikipedia/commons/b/b9/Stellar_evolution_sun.sv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stro.umd.edu/~miller/M1CrabNebula.jpg" TargetMode="External"/><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hyperlink" Target="http://www.astro.umd.edu/~miller/Images/010522_SN1987A_Rings.gif" TargetMode="External"/><Relationship Id="rId4" Type="http://schemas.openxmlformats.org/officeDocument/2006/relationships/hyperlink" Target="http://www.astro.umd.edu/~miller/Images/crabchandra.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c/cd/Black_Hole_Milkyway.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File:Fred_Hoyle.jpg"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hyperlink" Target="http://en.wikipedia.org/wiki/File:Edwin_Hubble_with_pipe.jpg" TargetMode="External"/><Relationship Id="rId17" Type="http://schemas.openxmlformats.org/officeDocument/2006/relationships/image" Target="../media/image9.jpeg"/><Relationship Id="rId2" Type="http://schemas.openxmlformats.org/officeDocument/2006/relationships/hyperlink" Target="http://en.wikipedia.org/wiki/File:Einstein_1921_portrait2.jpg" TargetMode="External"/><Relationship Id="rId16" Type="http://schemas.openxmlformats.org/officeDocument/2006/relationships/hyperlink" Target="http://en.wikipedia.org/wiki/File:Wilson_penzias200.jpg" TargetMode="External"/><Relationship Id="rId1" Type="http://schemas.openxmlformats.org/officeDocument/2006/relationships/slideLayout" Target="../slideLayouts/slideLayout7.xml"/><Relationship Id="rId6" Type="http://schemas.openxmlformats.org/officeDocument/2006/relationships/hyperlink" Target="http://en.wikipedia.org/wiki/File:Lemaitre.jpg"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hyperlink" Target="http://en.wikipedia.org/wiki/File:GamovGA_1930.jpg" TargetMode="External"/><Relationship Id="rId4" Type="http://schemas.openxmlformats.org/officeDocument/2006/relationships/hyperlink" Target="http://en.wikipedia.org/wiki/File:Aleksandr_Fridman.png" TargetMode="External"/><Relationship Id="rId9" Type="http://schemas.openxmlformats.org/officeDocument/2006/relationships/image" Target="../media/image5.jpeg"/><Relationship Id="rId14" Type="http://schemas.openxmlformats.org/officeDocument/2006/relationships/hyperlink" Target="http://en.wikipedia.org/wiki/File:Arno_Penzias.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upload.wikimedia.org/wikipedia/commons/6/6b/HRDiagram.pn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Ch.2. </a:t>
            </a:r>
            <a:r>
              <a:rPr lang="ko-KR" altLang="en-US" dirty="0" smtClean="0"/>
              <a:t>태양계와 지구</a:t>
            </a:r>
            <a:endParaRPr lang="ko-KR" altLang="en-US" dirty="0"/>
          </a:p>
        </p:txBody>
      </p:sp>
      <p:sp>
        <p:nvSpPr>
          <p:cNvPr id="3" name="내용 개체 틀 2"/>
          <p:cNvSpPr>
            <a:spLocks noGrp="1"/>
          </p:cNvSpPr>
          <p:nvPr>
            <p:ph idx="1"/>
          </p:nvPr>
        </p:nvSpPr>
        <p:spPr/>
        <p:txBody>
          <a:bodyPr>
            <a:normAutofit fontScale="92500" lnSpcReduction="20000"/>
          </a:bodyPr>
          <a:lstStyle/>
          <a:p>
            <a:r>
              <a:rPr lang="ko-KR" altLang="en-US" dirty="0" smtClean="0"/>
              <a:t>우주의 기원</a:t>
            </a:r>
            <a:endParaRPr lang="en-US" altLang="ko-KR" dirty="0" smtClean="0"/>
          </a:p>
          <a:p>
            <a:pPr lvl="1"/>
            <a:r>
              <a:rPr lang="ko-KR" altLang="en-US" dirty="0" smtClean="0"/>
              <a:t>가설들</a:t>
            </a:r>
            <a:r>
              <a:rPr lang="en-US" altLang="ko-KR" dirty="0" smtClean="0"/>
              <a:t>:</a:t>
            </a:r>
            <a:endParaRPr lang="en-US" altLang="ko-KR" dirty="0" smtClean="0"/>
          </a:p>
          <a:p>
            <a:pPr lvl="2"/>
            <a:r>
              <a:rPr lang="ko-KR" altLang="en-US" dirty="0" err="1" smtClean="0"/>
              <a:t>정적우주론</a:t>
            </a:r>
            <a:r>
              <a:rPr lang="en-US" altLang="ko-KR" dirty="0" smtClean="0"/>
              <a:t>(Static universe): </a:t>
            </a:r>
            <a:r>
              <a:rPr lang="en-US" altLang="ko-KR" dirty="0" smtClean="0"/>
              <a:t>1917 A. Einstein (1879-1955)</a:t>
            </a:r>
          </a:p>
          <a:p>
            <a:pPr lvl="2"/>
            <a:r>
              <a:rPr lang="ko-KR" altLang="en-US" dirty="0" err="1" smtClean="0"/>
              <a:t>팽창론</a:t>
            </a:r>
            <a:r>
              <a:rPr lang="en-US" altLang="ko-KR" dirty="0" smtClean="0"/>
              <a:t>(Expanding): </a:t>
            </a:r>
            <a:r>
              <a:rPr lang="en-US" altLang="ko-KR" dirty="0" smtClean="0"/>
              <a:t>A. Friedman (1888-1925), G. Lemaitre (1894-1966)</a:t>
            </a:r>
          </a:p>
          <a:p>
            <a:pPr lvl="3"/>
            <a:r>
              <a:rPr lang="ko-KR" altLang="en-US" dirty="0" smtClean="0"/>
              <a:t>정상우주론</a:t>
            </a:r>
            <a:r>
              <a:rPr lang="en-US" altLang="ko-KR" dirty="0" smtClean="0"/>
              <a:t>(Steady </a:t>
            </a:r>
            <a:r>
              <a:rPr lang="en-US" altLang="ko-KR" dirty="0" smtClean="0"/>
              <a:t>state </a:t>
            </a:r>
            <a:r>
              <a:rPr lang="en-US" altLang="ko-KR" dirty="0" smtClean="0"/>
              <a:t>theory): </a:t>
            </a:r>
            <a:r>
              <a:rPr lang="en-US" altLang="ko-KR" dirty="0" smtClean="0"/>
              <a:t>1948 Fred Hoyle (1915–2001), Thomas Gold (1920-2004), Hermann Bondi (1919-2005)</a:t>
            </a:r>
          </a:p>
          <a:p>
            <a:pPr lvl="3"/>
            <a:r>
              <a:rPr lang="ko-KR" altLang="en-US" dirty="0" err="1" smtClean="0"/>
              <a:t>빅뱅론</a:t>
            </a:r>
            <a:r>
              <a:rPr lang="en-US" altLang="ko-KR" dirty="0" smtClean="0"/>
              <a:t>(Big </a:t>
            </a:r>
            <a:r>
              <a:rPr lang="en-US" altLang="ko-KR" dirty="0" smtClean="0"/>
              <a:t>Bang </a:t>
            </a:r>
            <a:r>
              <a:rPr lang="en-US" altLang="ko-KR" dirty="0" smtClean="0"/>
              <a:t>theory): </a:t>
            </a:r>
            <a:r>
              <a:rPr lang="en-US" altLang="ko-KR" dirty="0" smtClean="0"/>
              <a:t>George Gamow (1904-1968), Ralph </a:t>
            </a:r>
            <a:r>
              <a:rPr lang="en-US" altLang="ko-KR" dirty="0" err="1" smtClean="0"/>
              <a:t>Alpher</a:t>
            </a:r>
            <a:r>
              <a:rPr lang="en-US" altLang="ko-KR" dirty="0" smtClean="0"/>
              <a:t> (1921-2007), Robert Herman (1914-1997)</a:t>
            </a:r>
          </a:p>
          <a:p>
            <a:pPr lvl="1"/>
            <a:r>
              <a:rPr lang="ko-KR" altLang="en-US" dirty="0" smtClean="0"/>
              <a:t>적색천이</a:t>
            </a:r>
            <a:r>
              <a:rPr lang="en-US" altLang="ko-KR" dirty="0" smtClean="0"/>
              <a:t>(Red shift by E</a:t>
            </a:r>
            <a:r>
              <a:rPr lang="en-US" altLang="ko-KR" dirty="0" smtClean="0"/>
              <a:t>. </a:t>
            </a:r>
            <a:r>
              <a:rPr lang="en-US" altLang="ko-KR" dirty="0" smtClean="0"/>
              <a:t>Hubble, 194) </a:t>
            </a:r>
            <a:r>
              <a:rPr lang="en-US" altLang="ko-KR" dirty="0" smtClean="0">
                <a:sym typeface="Wingdings" pitchFamily="2" charset="2"/>
              </a:rPr>
              <a:t> </a:t>
            </a:r>
            <a:r>
              <a:rPr lang="ko-KR" altLang="en-US" dirty="0" err="1" smtClean="0">
                <a:sym typeface="Wingdings" pitchFamily="2" charset="2"/>
              </a:rPr>
              <a:t>팽창론의</a:t>
            </a:r>
            <a:r>
              <a:rPr lang="ko-KR" altLang="en-US" dirty="0" smtClean="0">
                <a:sym typeface="Wingdings" pitchFamily="2" charset="2"/>
              </a:rPr>
              <a:t> 증거</a:t>
            </a:r>
            <a:endParaRPr lang="en-US" altLang="ko-KR" dirty="0" smtClean="0">
              <a:sym typeface="Wingdings" pitchFamily="2" charset="2"/>
            </a:endParaRPr>
          </a:p>
          <a:p>
            <a:pPr lvl="1"/>
            <a:r>
              <a:rPr lang="ko-KR" altLang="en-US" dirty="0" smtClean="0">
                <a:sym typeface="Wingdings" pitchFamily="2" charset="2"/>
              </a:rPr>
              <a:t>우주배경복사</a:t>
            </a:r>
            <a:r>
              <a:rPr lang="en-US" altLang="ko-KR" dirty="0" smtClean="0">
                <a:sym typeface="Wingdings" pitchFamily="2" charset="2"/>
              </a:rPr>
              <a:t>(</a:t>
            </a:r>
            <a:r>
              <a:rPr lang="en-US" altLang="ko-KR" dirty="0" smtClean="0">
                <a:sym typeface="Wingdings" pitchFamily="2" charset="2"/>
              </a:rPr>
              <a:t>Cosmic </a:t>
            </a:r>
            <a:r>
              <a:rPr lang="en-US" altLang="ko-KR" dirty="0" smtClean="0">
                <a:sym typeface="Wingdings" pitchFamily="2" charset="2"/>
              </a:rPr>
              <a:t>microwave background radiation by </a:t>
            </a:r>
            <a:r>
              <a:rPr lang="en-US" altLang="ko-KR" dirty="0" smtClean="0">
                <a:sym typeface="Wingdings" pitchFamily="2" charset="2"/>
              </a:rPr>
              <a:t>A.A</a:t>
            </a:r>
            <a:r>
              <a:rPr lang="en-US" altLang="ko-KR" dirty="0" smtClean="0">
                <a:sym typeface="Wingdings" pitchFamily="2" charset="2"/>
              </a:rPr>
              <a:t>. Penzias (1933-?) &amp; R.W. Wilson (1936-?) </a:t>
            </a:r>
            <a:r>
              <a:rPr lang="en-US" altLang="ko-KR" dirty="0" smtClean="0">
                <a:sym typeface="Wingdings" pitchFamily="2" charset="2"/>
              </a:rPr>
              <a:t>) </a:t>
            </a:r>
            <a:r>
              <a:rPr lang="ko-KR" altLang="en-US" dirty="0" err="1" smtClean="0">
                <a:sym typeface="Wingdings" pitchFamily="2" charset="2"/>
              </a:rPr>
              <a:t>빅뱅론의</a:t>
            </a:r>
            <a:r>
              <a:rPr lang="ko-KR" altLang="en-US" dirty="0" smtClean="0">
                <a:sym typeface="Wingdings" pitchFamily="2" charset="2"/>
              </a:rPr>
              <a:t> 간접적 </a:t>
            </a:r>
            <a:r>
              <a:rPr lang="ko-KR" altLang="en-US" dirty="0" smtClean="0">
                <a:sym typeface="Wingdings" pitchFamily="2" charset="2"/>
              </a:rPr>
              <a:t>증거</a:t>
            </a:r>
            <a:r>
              <a:rPr lang="en-US" altLang="ko-KR" dirty="0" smtClean="0">
                <a:sym typeface="Wingdings" pitchFamily="2" charset="2"/>
              </a:rPr>
              <a:t>?</a:t>
            </a:r>
            <a:endParaRPr lang="en-US" altLang="ko-K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Stellar evolution sun.svg">
            <a:hlinkClick r:id="rId2"/>
          </p:cNvPr>
          <p:cNvPicPr>
            <a:picLocks noChangeAspect="1" noChangeArrowheads="1"/>
          </p:cNvPicPr>
          <p:nvPr/>
        </p:nvPicPr>
        <p:blipFill>
          <a:blip r:embed="rId3" cstate="print"/>
          <a:srcRect/>
          <a:stretch>
            <a:fillRect/>
          </a:stretch>
        </p:blipFill>
        <p:spPr bwMode="auto">
          <a:xfrm>
            <a:off x="1403648" y="47215"/>
            <a:ext cx="6408712" cy="5614033"/>
          </a:xfrm>
          <a:prstGeom prst="rect">
            <a:avLst/>
          </a:prstGeom>
          <a:noFill/>
        </p:spPr>
      </p:pic>
      <p:sp>
        <p:nvSpPr>
          <p:cNvPr id="4" name="직사각형 3"/>
          <p:cNvSpPr/>
          <p:nvPr/>
        </p:nvSpPr>
        <p:spPr>
          <a:xfrm>
            <a:off x="2699792" y="5373216"/>
            <a:ext cx="4572000" cy="861774"/>
          </a:xfrm>
          <a:prstGeom prst="rect">
            <a:avLst/>
          </a:prstGeom>
        </p:spPr>
        <p:txBody>
          <a:bodyPr>
            <a:spAutoFit/>
          </a:bodyPr>
          <a:lstStyle/>
          <a:p>
            <a:r>
              <a:rPr lang="en-US" altLang="ko-KR" sz="1000" dirty="0" smtClean="0"/>
              <a:t>Simplified illustration of the evolution of a star with the mass of the Sun.  The star forms from a collapsing cloud of gas (1), and then undergoes a contraction period as a </a:t>
            </a:r>
            <a:r>
              <a:rPr lang="en-US" altLang="ko-KR" sz="1000" dirty="0" err="1" smtClean="0"/>
              <a:t>protostar</a:t>
            </a:r>
            <a:r>
              <a:rPr lang="en-US" altLang="ko-KR" sz="1000" dirty="0" smtClean="0"/>
              <a:t> (2), before joining the main sequence (3).  Once the Hydrogen at the core is consumed it expands into a red giant (4), then sheds its envelope into a planetary nebula and degenerates into a white dwarf (5).</a:t>
            </a:r>
            <a:endParaRPr lang="en-US" altLang="ko-KR" sz="1000" dirty="0"/>
          </a:p>
        </p:txBody>
      </p:sp>
      <p:sp>
        <p:nvSpPr>
          <p:cNvPr id="5" name="직사각형 4"/>
          <p:cNvSpPr/>
          <p:nvPr/>
        </p:nvSpPr>
        <p:spPr>
          <a:xfrm>
            <a:off x="2771800" y="6381328"/>
            <a:ext cx="2903359" cy="246221"/>
          </a:xfrm>
          <a:prstGeom prst="rect">
            <a:avLst/>
          </a:prstGeom>
        </p:spPr>
        <p:txBody>
          <a:bodyPr wrap="none">
            <a:spAutoFit/>
          </a:bodyPr>
          <a:lstStyle/>
          <a:p>
            <a:r>
              <a:rPr lang="en-US" altLang="ko-KR" sz="1000" dirty="0" smtClean="0"/>
              <a:t>From http://en.wikipedia.org/wiki/Stellar_evolution</a:t>
            </a:r>
            <a:endParaRPr lang="ko-KR" alt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mparison of sizes of stars and planets"/>
          <p:cNvPicPr>
            <a:picLocks noChangeAspect="1" noChangeArrowheads="1"/>
          </p:cNvPicPr>
          <p:nvPr/>
        </p:nvPicPr>
        <p:blipFill>
          <a:blip r:embed="rId2" cstate="print"/>
          <a:srcRect/>
          <a:stretch>
            <a:fillRect/>
          </a:stretch>
        </p:blipFill>
        <p:spPr bwMode="auto">
          <a:xfrm>
            <a:off x="179512" y="2564904"/>
            <a:ext cx="3790950" cy="4105275"/>
          </a:xfrm>
          <a:prstGeom prst="rect">
            <a:avLst/>
          </a:prstGeom>
          <a:noFill/>
        </p:spPr>
      </p:pic>
      <p:pic>
        <p:nvPicPr>
          <p:cNvPr id="23556" name="Picture 4" descr="L, T, and Y dwarfs compared"/>
          <p:cNvPicPr>
            <a:picLocks noChangeAspect="1" noChangeArrowheads="1"/>
          </p:cNvPicPr>
          <p:nvPr/>
        </p:nvPicPr>
        <p:blipFill>
          <a:blip r:embed="rId3" cstate="print"/>
          <a:srcRect/>
          <a:stretch>
            <a:fillRect/>
          </a:stretch>
        </p:blipFill>
        <p:spPr bwMode="auto">
          <a:xfrm>
            <a:off x="179512" y="116632"/>
            <a:ext cx="6667500" cy="2657476"/>
          </a:xfrm>
          <a:prstGeom prst="rect">
            <a:avLst/>
          </a:prstGeom>
          <a:noFill/>
        </p:spPr>
      </p:pic>
      <p:sp>
        <p:nvSpPr>
          <p:cNvPr id="4" name="직사각형 3"/>
          <p:cNvSpPr/>
          <p:nvPr/>
        </p:nvSpPr>
        <p:spPr>
          <a:xfrm>
            <a:off x="4427984" y="2924944"/>
            <a:ext cx="4572000" cy="2246769"/>
          </a:xfrm>
          <a:prstGeom prst="rect">
            <a:avLst/>
          </a:prstGeom>
        </p:spPr>
        <p:txBody>
          <a:bodyPr>
            <a:spAutoFit/>
          </a:bodyPr>
          <a:lstStyle/>
          <a:p>
            <a:r>
              <a:rPr lang="en-US" altLang="ko-KR" sz="1000" dirty="0" smtClean="0"/>
              <a:t>The objects are progressively cooler in atmospheric temperatures as you move from left to right. Y dwarfs are the newest and coldest class of brown dwarfs to be discovered, by NASA's Wide-field Infrared Survey Explorer. The L dwarf is seen as a dim red orb to the eye. The T dwarf is even fainter and appears with a darker reddish, or magenta, hue. The Y dwarf is dimmer still. Because astronomers have not yet detected Y dwarfs at the visible wavelengths we see with our eyes, the choice of a purple hue is done mainly for artistic reasons. The Y dwarf is also illustrated as reflecting a faint amount of visible starlight from interstellar space. In this rendering, the traveler's spaceship is the same distance from each object. This illustrates an unusual property of brown dwarfs – that they all have the same dimensions, roughly the size of the planet Jupiter, regardless of their mass. This mass disparity can be as large as 15 times or more when comparing an L to a Y dwarf, despite the fact that both objects have the same radius. Caption and image credit: NASA/JPL-Caltech </a:t>
            </a:r>
            <a:endParaRPr lang="ko-KR" altLang="en-US" sz="1000" dirty="0"/>
          </a:p>
        </p:txBody>
      </p:sp>
      <p:sp>
        <p:nvSpPr>
          <p:cNvPr id="5" name="직사각형 4"/>
          <p:cNvSpPr/>
          <p:nvPr/>
        </p:nvSpPr>
        <p:spPr>
          <a:xfrm>
            <a:off x="4211960" y="6237312"/>
            <a:ext cx="4572000" cy="246221"/>
          </a:xfrm>
          <a:prstGeom prst="rect">
            <a:avLst/>
          </a:prstGeom>
        </p:spPr>
        <p:txBody>
          <a:bodyPr>
            <a:spAutoFit/>
          </a:bodyPr>
          <a:lstStyle/>
          <a:p>
            <a:r>
              <a:rPr lang="en-US" altLang="ko-KR" sz="1000" dirty="0" smtClean="0"/>
              <a:t>From http://www.daviddarling.info/encyclopedia/B/browndwarf.html</a:t>
            </a:r>
            <a:endParaRPr lang="ko-KR"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llustration of a gas giant orbiting a red dwarf star similar to AP Columbae. (Credit: Harvard-Smithsonian Center Astrophysics)"/>
          <p:cNvPicPr>
            <a:picLocks noChangeAspect="1" noChangeArrowheads="1"/>
          </p:cNvPicPr>
          <p:nvPr/>
        </p:nvPicPr>
        <p:blipFill>
          <a:blip r:embed="rId2" cstate="print"/>
          <a:srcRect/>
          <a:stretch>
            <a:fillRect/>
          </a:stretch>
        </p:blipFill>
        <p:spPr bwMode="auto">
          <a:xfrm>
            <a:off x="1763688" y="1052736"/>
            <a:ext cx="5905500" cy="3810000"/>
          </a:xfrm>
          <a:prstGeom prst="rect">
            <a:avLst/>
          </a:prstGeom>
          <a:noFill/>
        </p:spPr>
      </p:pic>
      <p:sp>
        <p:nvSpPr>
          <p:cNvPr id="3" name="직사각형 2"/>
          <p:cNvSpPr/>
          <p:nvPr/>
        </p:nvSpPr>
        <p:spPr>
          <a:xfrm>
            <a:off x="1763688" y="5013176"/>
            <a:ext cx="6624736" cy="400110"/>
          </a:xfrm>
          <a:prstGeom prst="rect">
            <a:avLst/>
          </a:prstGeom>
        </p:spPr>
        <p:txBody>
          <a:bodyPr wrap="square">
            <a:spAutoFit/>
          </a:bodyPr>
          <a:lstStyle/>
          <a:p>
            <a:r>
              <a:rPr lang="en-US" altLang="ko-KR" sz="1000" dirty="0" smtClean="0"/>
              <a:t>Illustration of a gas giant orbiting a red dwarf star similar to AP </a:t>
            </a:r>
            <a:r>
              <a:rPr lang="en-US" altLang="ko-KR" sz="1000" dirty="0" err="1" smtClean="0"/>
              <a:t>Columbae</a:t>
            </a:r>
            <a:r>
              <a:rPr lang="en-US" altLang="ko-KR" sz="1000" dirty="0" smtClean="0"/>
              <a:t>. (Credit: Harvard-Smithsonian Center Astrophysics) </a:t>
            </a:r>
            <a:endParaRPr lang="ko-KR" altLang="en-US" sz="1000" dirty="0"/>
          </a:p>
        </p:txBody>
      </p:sp>
      <p:sp>
        <p:nvSpPr>
          <p:cNvPr id="4" name="직사각형 3"/>
          <p:cNvSpPr/>
          <p:nvPr/>
        </p:nvSpPr>
        <p:spPr>
          <a:xfrm>
            <a:off x="2051720" y="5877272"/>
            <a:ext cx="4572000" cy="400110"/>
          </a:xfrm>
          <a:prstGeom prst="rect">
            <a:avLst/>
          </a:prstGeom>
        </p:spPr>
        <p:txBody>
          <a:bodyPr>
            <a:spAutoFit/>
          </a:bodyPr>
          <a:lstStyle/>
          <a:p>
            <a:r>
              <a:rPr lang="en-US" altLang="ko-KR" sz="1000" dirty="0" smtClean="0"/>
              <a:t>From http://www.australiangeographic.com.au/journal/baby-star-found-close-to-earth-ap-columbae.htm</a:t>
            </a:r>
            <a:endParaRPr lang="ko-KR" alt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stronomycafe.net/qadir/redgiant.jpg"/>
          <p:cNvPicPr>
            <a:picLocks noChangeAspect="1" noChangeArrowheads="1"/>
          </p:cNvPicPr>
          <p:nvPr/>
        </p:nvPicPr>
        <p:blipFill>
          <a:blip r:embed="rId2" cstate="print"/>
          <a:srcRect/>
          <a:stretch>
            <a:fillRect/>
          </a:stretch>
        </p:blipFill>
        <p:spPr bwMode="auto">
          <a:xfrm>
            <a:off x="323528" y="188640"/>
            <a:ext cx="6239412" cy="6453336"/>
          </a:xfrm>
          <a:prstGeom prst="rect">
            <a:avLst/>
          </a:prstGeom>
          <a:noFill/>
        </p:spPr>
      </p:pic>
      <p:sp>
        <p:nvSpPr>
          <p:cNvPr id="3" name="직사각형 2"/>
          <p:cNvSpPr/>
          <p:nvPr/>
        </p:nvSpPr>
        <p:spPr>
          <a:xfrm>
            <a:off x="6804248" y="1988840"/>
            <a:ext cx="2123728" cy="553998"/>
          </a:xfrm>
          <a:prstGeom prst="rect">
            <a:avLst/>
          </a:prstGeom>
        </p:spPr>
        <p:txBody>
          <a:bodyPr wrap="square">
            <a:spAutoFit/>
          </a:bodyPr>
          <a:lstStyle/>
          <a:p>
            <a:r>
              <a:rPr lang="en-US" altLang="ko-KR" sz="1000" dirty="0" smtClean="0"/>
              <a:t>From http://www.astronomycafe.net/qadir/q2958.html</a:t>
            </a:r>
            <a:endParaRPr lang="ko-KR" alt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se.ssl.berkeley.edu/bmendez/ay10/2000/cycle/whitedwarf.jpg"/>
          <p:cNvPicPr>
            <a:picLocks noChangeAspect="1" noChangeArrowheads="1"/>
          </p:cNvPicPr>
          <p:nvPr/>
        </p:nvPicPr>
        <p:blipFill>
          <a:blip r:embed="rId2" cstate="print"/>
          <a:srcRect/>
          <a:stretch>
            <a:fillRect/>
          </a:stretch>
        </p:blipFill>
        <p:spPr bwMode="auto">
          <a:xfrm>
            <a:off x="395536" y="404664"/>
            <a:ext cx="4133850" cy="3333750"/>
          </a:xfrm>
          <a:prstGeom prst="rect">
            <a:avLst/>
          </a:prstGeom>
          <a:noFill/>
        </p:spPr>
      </p:pic>
      <p:sp>
        <p:nvSpPr>
          <p:cNvPr id="3" name="직사각형 2"/>
          <p:cNvSpPr/>
          <p:nvPr/>
        </p:nvSpPr>
        <p:spPr>
          <a:xfrm>
            <a:off x="251520" y="3789040"/>
            <a:ext cx="4572000" cy="246221"/>
          </a:xfrm>
          <a:prstGeom prst="rect">
            <a:avLst/>
          </a:prstGeom>
        </p:spPr>
        <p:txBody>
          <a:bodyPr>
            <a:spAutoFit/>
          </a:bodyPr>
          <a:lstStyle/>
          <a:p>
            <a:r>
              <a:rPr lang="en-US" altLang="ko-KR" sz="1000" dirty="0" smtClean="0"/>
              <a:t>From http://cse.ssl.berkeley.edu/bmendez/ay10/2000/cycle/whitedwarf.html</a:t>
            </a:r>
            <a:endParaRPr lang="ko-KR" altLang="en-US" sz="1000" dirty="0"/>
          </a:p>
        </p:txBody>
      </p:sp>
      <p:pic>
        <p:nvPicPr>
          <p:cNvPr id="26628" name="Picture 4" descr="Cat Eye Nebula"/>
          <p:cNvPicPr>
            <a:picLocks noChangeAspect="1" noChangeArrowheads="1"/>
          </p:cNvPicPr>
          <p:nvPr/>
        </p:nvPicPr>
        <p:blipFill>
          <a:blip r:embed="rId3" cstate="print"/>
          <a:srcRect/>
          <a:stretch>
            <a:fillRect/>
          </a:stretch>
        </p:blipFill>
        <p:spPr bwMode="auto">
          <a:xfrm>
            <a:off x="4788024" y="404664"/>
            <a:ext cx="3333750" cy="3209926"/>
          </a:xfrm>
          <a:prstGeom prst="rect">
            <a:avLst/>
          </a:prstGeom>
          <a:noFill/>
        </p:spPr>
      </p:pic>
      <p:sp>
        <p:nvSpPr>
          <p:cNvPr id="5" name="직사각형 4"/>
          <p:cNvSpPr/>
          <p:nvPr/>
        </p:nvSpPr>
        <p:spPr>
          <a:xfrm>
            <a:off x="4788024" y="3717032"/>
            <a:ext cx="2160240" cy="400110"/>
          </a:xfrm>
          <a:prstGeom prst="rect">
            <a:avLst/>
          </a:prstGeom>
        </p:spPr>
        <p:txBody>
          <a:bodyPr wrap="square">
            <a:spAutoFit/>
          </a:bodyPr>
          <a:lstStyle/>
          <a:p>
            <a:r>
              <a:rPr lang="en-US" altLang="ko-KR" sz="1000" dirty="0" smtClean="0"/>
              <a:t>Cat Eye Nebula with a white dwarf.</a:t>
            </a:r>
            <a:br>
              <a:rPr lang="en-US" altLang="ko-KR" sz="1000" dirty="0" smtClean="0"/>
            </a:br>
            <a:r>
              <a:rPr lang="en-US" altLang="ko-KR" sz="1000" dirty="0" smtClean="0"/>
              <a:t>Photo: </a:t>
            </a:r>
            <a:r>
              <a:rPr lang="en-US" altLang="ko-KR" sz="1000" dirty="0" err="1" smtClean="0"/>
              <a:t>Esa</a:t>
            </a:r>
            <a:r>
              <a:rPr lang="en-US" altLang="ko-KR" sz="1000" dirty="0" smtClean="0"/>
              <a:t> </a:t>
            </a:r>
            <a:endParaRPr lang="ko-KR" altLang="en-US" sz="1000" dirty="0"/>
          </a:p>
        </p:txBody>
      </p:sp>
      <p:sp>
        <p:nvSpPr>
          <p:cNvPr id="6" name="직사각형 5"/>
          <p:cNvSpPr/>
          <p:nvPr/>
        </p:nvSpPr>
        <p:spPr>
          <a:xfrm>
            <a:off x="4716016" y="4149080"/>
            <a:ext cx="4572000" cy="246221"/>
          </a:xfrm>
          <a:prstGeom prst="rect">
            <a:avLst/>
          </a:prstGeom>
        </p:spPr>
        <p:txBody>
          <a:bodyPr>
            <a:spAutoFit/>
          </a:bodyPr>
          <a:lstStyle/>
          <a:p>
            <a:r>
              <a:rPr lang="en-US" altLang="ko-KR" sz="1000" dirty="0" smtClean="0"/>
              <a:t>From http://jumk.de/astronomie/about-stars/white-dwarfs.shtml</a:t>
            </a:r>
            <a:endParaRPr lang="ko-KR" alt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http://wolgemuthe.psd401.net/Global%20sci/05%20-%20astronomy/images/scaleBlueSuperGiant.jpg"/>
          <p:cNvPicPr>
            <a:picLocks noChangeAspect="1" noChangeArrowheads="1"/>
          </p:cNvPicPr>
          <p:nvPr/>
        </p:nvPicPr>
        <p:blipFill>
          <a:blip r:embed="rId2" cstate="print"/>
          <a:srcRect/>
          <a:stretch>
            <a:fillRect/>
          </a:stretch>
        </p:blipFill>
        <p:spPr bwMode="auto">
          <a:xfrm>
            <a:off x="467544" y="260648"/>
            <a:ext cx="8372475" cy="5495925"/>
          </a:xfrm>
          <a:prstGeom prst="rect">
            <a:avLst/>
          </a:prstGeom>
          <a:noFill/>
        </p:spPr>
      </p:pic>
      <p:sp>
        <p:nvSpPr>
          <p:cNvPr id="3" name="직사각형 2"/>
          <p:cNvSpPr/>
          <p:nvPr/>
        </p:nvSpPr>
        <p:spPr>
          <a:xfrm>
            <a:off x="467544" y="5805264"/>
            <a:ext cx="8424936" cy="246221"/>
          </a:xfrm>
          <a:prstGeom prst="rect">
            <a:avLst/>
          </a:prstGeom>
        </p:spPr>
        <p:txBody>
          <a:bodyPr wrap="square">
            <a:spAutoFit/>
          </a:bodyPr>
          <a:lstStyle/>
          <a:p>
            <a:r>
              <a:rPr lang="en-US" altLang="ko-KR" sz="1000" dirty="0" smtClean="0"/>
              <a:t>From http://wolgemuthe.psd401.net/Global%20sci/05%20-%20astronomy/lessonplans/05astro00.html</a:t>
            </a:r>
            <a:endParaRPr lang="ko-KR" alt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starcraftscience.com/wp-content/uploads/2010/09/supernova_3.jpg"/>
          <p:cNvPicPr>
            <a:picLocks noChangeAspect="1" noChangeArrowheads="1"/>
          </p:cNvPicPr>
          <p:nvPr/>
        </p:nvPicPr>
        <p:blipFill>
          <a:blip r:embed="rId2" cstate="print"/>
          <a:srcRect/>
          <a:stretch>
            <a:fillRect/>
          </a:stretch>
        </p:blipFill>
        <p:spPr bwMode="auto">
          <a:xfrm>
            <a:off x="2843808" y="332656"/>
            <a:ext cx="6096000" cy="4572000"/>
          </a:xfrm>
          <a:prstGeom prst="rect">
            <a:avLst/>
          </a:prstGeom>
          <a:noFill/>
        </p:spPr>
      </p:pic>
      <p:pic>
        <p:nvPicPr>
          <p:cNvPr id="28674" name="Picture 2" descr="Life cycle of a massive star"/>
          <p:cNvPicPr>
            <a:picLocks noChangeAspect="1" noChangeArrowheads="1"/>
          </p:cNvPicPr>
          <p:nvPr/>
        </p:nvPicPr>
        <p:blipFill>
          <a:blip r:embed="rId3" cstate="print"/>
          <a:srcRect/>
          <a:stretch>
            <a:fillRect/>
          </a:stretch>
        </p:blipFill>
        <p:spPr bwMode="auto">
          <a:xfrm>
            <a:off x="323528" y="332656"/>
            <a:ext cx="2971800" cy="1809751"/>
          </a:xfrm>
          <a:prstGeom prst="rect">
            <a:avLst/>
          </a:prstGeom>
          <a:noFill/>
        </p:spPr>
      </p:pic>
      <p:sp>
        <p:nvSpPr>
          <p:cNvPr id="4" name="직사각형 3"/>
          <p:cNvSpPr/>
          <p:nvPr/>
        </p:nvSpPr>
        <p:spPr>
          <a:xfrm>
            <a:off x="3275856" y="5013176"/>
            <a:ext cx="4572000" cy="553998"/>
          </a:xfrm>
          <a:prstGeom prst="rect">
            <a:avLst/>
          </a:prstGeom>
        </p:spPr>
        <p:txBody>
          <a:bodyPr>
            <a:spAutoFit/>
          </a:bodyPr>
          <a:lstStyle/>
          <a:p>
            <a:r>
              <a:rPr lang="en-US" altLang="ko-KR" sz="1000" dirty="0" smtClean="0"/>
              <a:t>The Crab Nebula was a star once. It exploded as a supernova in 1054, and was so bright that it was visible during the day for 23 days and at night for two years. At its center is the Crab Pulsar: a rapidly spinning neutron star.</a:t>
            </a:r>
            <a:endParaRPr lang="en-US" altLang="ko-KR" sz="1000" dirty="0"/>
          </a:p>
        </p:txBody>
      </p:sp>
      <p:sp>
        <p:nvSpPr>
          <p:cNvPr id="5" name="직사각형 4"/>
          <p:cNvSpPr/>
          <p:nvPr/>
        </p:nvSpPr>
        <p:spPr>
          <a:xfrm>
            <a:off x="3203848" y="5805264"/>
            <a:ext cx="4572000" cy="246221"/>
          </a:xfrm>
          <a:prstGeom prst="rect">
            <a:avLst/>
          </a:prstGeom>
        </p:spPr>
        <p:txBody>
          <a:bodyPr>
            <a:spAutoFit/>
          </a:bodyPr>
          <a:lstStyle/>
          <a:p>
            <a:r>
              <a:rPr lang="en-US" altLang="ko-KR" sz="1000" dirty="0" smtClean="0"/>
              <a:t>From http://starcraftscience.com/2010/09/13/what-is-a-supernova/</a:t>
            </a:r>
            <a:endParaRPr lang="ko-KR" altLang="en-US" sz="1000" dirty="0"/>
          </a:p>
        </p:txBody>
      </p:sp>
      <p:sp>
        <p:nvSpPr>
          <p:cNvPr id="6" name="직사각형 5"/>
          <p:cNvSpPr/>
          <p:nvPr/>
        </p:nvSpPr>
        <p:spPr>
          <a:xfrm>
            <a:off x="179512" y="2276872"/>
            <a:ext cx="2646040" cy="553998"/>
          </a:xfrm>
          <a:prstGeom prst="rect">
            <a:avLst/>
          </a:prstGeom>
        </p:spPr>
        <p:txBody>
          <a:bodyPr wrap="square">
            <a:spAutoFit/>
          </a:bodyPr>
          <a:lstStyle/>
          <a:p>
            <a:r>
              <a:rPr lang="en-US" altLang="ko-KR" sz="1000" dirty="0" smtClean="0"/>
              <a:t>From http://imagine.gsfc.nasa.gov/docs/science/know_l1/supernovae.html</a:t>
            </a:r>
            <a:endParaRPr lang="ko-KR" alt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astro.umd.edu/~miller/Images/NStarInt.jpeg"/>
          <p:cNvPicPr>
            <a:picLocks noChangeAspect="1" noChangeArrowheads="1"/>
          </p:cNvPicPr>
          <p:nvPr/>
        </p:nvPicPr>
        <p:blipFill>
          <a:blip r:embed="rId2" cstate="print"/>
          <a:srcRect/>
          <a:stretch>
            <a:fillRect/>
          </a:stretch>
        </p:blipFill>
        <p:spPr bwMode="auto">
          <a:xfrm>
            <a:off x="611560" y="332656"/>
            <a:ext cx="4972050" cy="5591176"/>
          </a:xfrm>
          <a:prstGeom prst="rect">
            <a:avLst/>
          </a:prstGeom>
          <a:noFill/>
        </p:spPr>
      </p:pic>
      <p:sp>
        <p:nvSpPr>
          <p:cNvPr id="3" name="직사각형 2"/>
          <p:cNvSpPr/>
          <p:nvPr/>
        </p:nvSpPr>
        <p:spPr>
          <a:xfrm>
            <a:off x="611560" y="6093296"/>
            <a:ext cx="2876108" cy="246221"/>
          </a:xfrm>
          <a:prstGeom prst="rect">
            <a:avLst/>
          </a:prstGeom>
        </p:spPr>
        <p:txBody>
          <a:bodyPr wrap="none">
            <a:spAutoFit/>
          </a:bodyPr>
          <a:lstStyle/>
          <a:p>
            <a:r>
              <a:rPr lang="en-US" altLang="ko-KR" sz="1000" dirty="0" smtClean="0"/>
              <a:t>From http://www.astro.umd.edu/~miller/nstar.html</a:t>
            </a:r>
            <a:endParaRPr lang="ko-KR" altLang="en-US" sz="1000" dirty="0"/>
          </a:p>
        </p:txBody>
      </p:sp>
      <p:sp>
        <p:nvSpPr>
          <p:cNvPr id="4" name="직사각형 3"/>
          <p:cNvSpPr/>
          <p:nvPr/>
        </p:nvSpPr>
        <p:spPr>
          <a:xfrm>
            <a:off x="5724128" y="332656"/>
            <a:ext cx="3168352" cy="5940088"/>
          </a:xfrm>
          <a:prstGeom prst="rect">
            <a:avLst/>
          </a:prstGeom>
        </p:spPr>
        <p:txBody>
          <a:bodyPr wrap="square">
            <a:spAutoFit/>
          </a:bodyPr>
          <a:lstStyle/>
          <a:p>
            <a:r>
              <a:rPr lang="en-US" altLang="ko-KR" sz="1000" dirty="0" smtClean="0"/>
              <a:t>Neutron stars are believed to form in supernovae such as the one that formed the </a:t>
            </a:r>
            <a:r>
              <a:rPr lang="en-US" altLang="ko-KR" sz="1000" dirty="0" smtClean="0">
                <a:hlinkClick r:id="rId3" action="ppaction://hlinkfile"/>
              </a:rPr>
              <a:t>Crab Nebula</a:t>
            </a:r>
            <a:r>
              <a:rPr lang="en-US" altLang="ko-KR" sz="1000" dirty="0" smtClean="0"/>
              <a:t> (or check out this cool </a:t>
            </a:r>
            <a:r>
              <a:rPr lang="en-US" altLang="ko-KR" sz="1000" dirty="0" smtClean="0">
                <a:hlinkClick r:id="rId4" action="ppaction://hlinkfile"/>
              </a:rPr>
              <a:t>X-ray image</a:t>
            </a:r>
            <a:r>
              <a:rPr lang="en-US" altLang="ko-KR" sz="1000" dirty="0" smtClean="0"/>
              <a:t> of the nebula, from the Chandra X-ray Observatory). The stars that eventually become neutron stars are thought to start out with about 8 to 20-30 times the mass of our sun. These numbers are probably going to change as supernova simulations become more precise, but it appears that for initial masses much less than 8 solar masses the star becomes a white dwarf, whereas for initial masses a lot higher than 20-30 solar masses you get a black hole instead (this may have happened with </a:t>
            </a:r>
            <a:r>
              <a:rPr lang="en-US" altLang="ko-KR" sz="1000" dirty="0" smtClean="0">
                <a:hlinkClick r:id="rId5" action="ppaction://hlinkfile"/>
              </a:rPr>
              <a:t>Supernova 1987A</a:t>
            </a:r>
            <a:r>
              <a:rPr lang="en-US" altLang="ko-KR" sz="1000" dirty="0" smtClean="0"/>
              <a:t>, although detection of neutrinos in the first few seconds of the supernova suggests that at least initially it was a neutron star). In any case, the basic idea is that when the central part of the star fuses its way to iron, it can't go any farther because at low pressures iron 56 has the highest binding energy per nucleon of any element, so fusion or fission of iron 56 requires an energy input. Thus, the iron core just accumulates until it gets to about 1.4 solar masses (the "Chandrasekhar mass"), at which point the electron degeneracy pressure that had been supporting it against gravity gives up the ghost and collapses inward. At the very high pressures involved in this collapse, it is energetically favorable to combine protons and electrons to form neutrons plus neutrinos. The neutrinos escape after scattering a bit and helping the supernova happen, and the neutrons settle down to become a neutron star, with neutron degeneracy managing to oppose gravity. Since the supernova rate is around 1 per 30 years, and because most supernovae probably make neutron stars instead of black holes, in the 10 billion year lifetime of the galaxy there have probably been 10^8 to 10^9 neutron stars formed. One other way, maybe, of forming neutron stars is to have a white dwarf accrete enough mass to push over the Chandrasekhar mass, causing a collapse. This is speculative, though, so I won't talk about it further</a:t>
            </a:r>
            <a:endParaRPr lang="en-US" altLang="ko-KR"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le:Black Hole Milkyway.jpg">
            <a:hlinkClick r:id="rId2"/>
          </p:cNvPr>
          <p:cNvPicPr>
            <a:picLocks noChangeAspect="1" noChangeArrowheads="1"/>
          </p:cNvPicPr>
          <p:nvPr/>
        </p:nvPicPr>
        <p:blipFill>
          <a:blip r:embed="rId3" cstate="print"/>
          <a:srcRect/>
          <a:stretch>
            <a:fillRect/>
          </a:stretch>
        </p:blipFill>
        <p:spPr bwMode="auto">
          <a:xfrm>
            <a:off x="1043608" y="116632"/>
            <a:ext cx="7143750" cy="5715000"/>
          </a:xfrm>
          <a:prstGeom prst="rect">
            <a:avLst/>
          </a:prstGeom>
          <a:noFill/>
        </p:spPr>
      </p:pic>
      <p:sp>
        <p:nvSpPr>
          <p:cNvPr id="3" name="직사각형 2"/>
          <p:cNvSpPr/>
          <p:nvPr/>
        </p:nvSpPr>
        <p:spPr>
          <a:xfrm>
            <a:off x="1115616" y="6453336"/>
            <a:ext cx="4572000" cy="246221"/>
          </a:xfrm>
          <a:prstGeom prst="rect">
            <a:avLst/>
          </a:prstGeom>
        </p:spPr>
        <p:txBody>
          <a:bodyPr>
            <a:spAutoFit/>
          </a:bodyPr>
          <a:lstStyle/>
          <a:p>
            <a:r>
              <a:rPr lang="en-US" altLang="ko-KR" sz="1000" dirty="0" smtClean="0"/>
              <a:t>From http://en.wikipedia.org/wiki/File:Black_Hole_Milkyway.jpg</a:t>
            </a:r>
            <a:endParaRPr lang="ko-KR" altLang="en-US" sz="1000" dirty="0"/>
          </a:p>
        </p:txBody>
      </p:sp>
      <p:sp>
        <p:nvSpPr>
          <p:cNvPr id="4" name="직사각형 3"/>
          <p:cNvSpPr/>
          <p:nvPr/>
        </p:nvSpPr>
        <p:spPr>
          <a:xfrm>
            <a:off x="1043608" y="5949280"/>
            <a:ext cx="4572000" cy="400110"/>
          </a:xfrm>
          <a:prstGeom prst="rect">
            <a:avLst/>
          </a:prstGeom>
        </p:spPr>
        <p:txBody>
          <a:bodyPr>
            <a:spAutoFit/>
          </a:bodyPr>
          <a:lstStyle/>
          <a:p>
            <a:r>
              <a:rPr lang="en-US" altLang="ko-KR" sz="1000" dirty="0" smtClean="0"/>
              <a:t>A simulated Black Hole of ten solar masses as seen from a distance of 600km with the Milky Way in the background (horizontal camera opening </a:t>
            </a:r>
            <a:endParaRPr lang="ko-KR" alt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5805264"/>
            <a:ext cx="4824536" cy="923330"/>
          </a:xfrm>
          <a:prstGeom prst="rect">
            <a:avLst/>
          </a:prstGeom>
          <a:noFill/>
        </p:spPr>
        <p:txBody>
          <a:bodyPr wrap="square" rtlCol="0">
            <a:spAutoFit/>
          </a:bodyPr>
          <a:lstStyle/>
          <a:p>
            <a:r>
              <a:rPr lang="en-US" altLang="ko-KR" dirty="0" smtClean="0"/>
              <a:t>(Clockwise Form top left, Einstein, Friedman, Lemaitre, Hoyle, Gamow, Hubble, Penzias, and Wilson)</a:t>
            </a:r>
            <a:endParaRPr lang="ko-KR" altLang="en-US" dirty="0"/>
          </a:p>
        </p:txBody>
      </p:sp>
      <p:pic>
        <p:nvPicPr>
          <p:cNvPr id="4098" name="Picture 2" descr="http://upload.wikimedia.org/wikipedia/commons/thumb/f/f5/Einstein_1921_portrait2.jpg/220px-Einstein_1921_portrait2.jpg">
            <a:hlinkClick r:id="rId2"/>
          </p:cNvPr>
          <p:cNvPicPr>
            <a:picLocks noChangeAspect="1" noChangeArrowheads="1"/>
          </p:cNvPicPr>
          <p:nvPr/>
        </p:nvPicPr>
        <p:blipFill>
          <a:blip r:embed="rId3" cstate="print"/>
          <a:srcRect/>
          <a:stretch>
            <a:fillRect/>
          </a:stretch>
        </p:blipFill>
        <p:spPr bwMode="auto">
          <a:xfrm>
            <a:off x="179512" y="620688"/>
            <a:ext cx="2095500" cy="2619375"/>
          </a:xfrm>
          <a:prstGeom prst="rect">
            <a:avLst/>
          </a:prstGeom>
          <a:noFill/>
        </p:spPr>
      </p:pic>
      <p:pic>
        <p:nvPicPr>
          <p:cNvPr id="4100" name="Picture 4" descr="http://upload.wikimedia.org/wikipedia/commons/thumb/6/62/Aleksandr_Fridman.png/200px-Aleksandr_Fridman.png">
            <a:hlinkClick r:id="rId4"/>
          </p:cNvPr>
          <p:cNvPicPr>
            <a:picLocks noChangeAspect="1" noChangeArrowheads="1"/>
          </p:cNvPicPr>
          <p:nvPr/>
        </p:nvPicPr>
        <p:blipFill>
          <a:blip r:embed="rId5" cstate="print"/>
          <a:srcRect/>
          <a:stretch>
            <a:fillRect/>
          </a:stretch>
        </p:blipFill>
        <p:spPr bwMode="auto">
          <a:xfrm>
            <a:off x="2339752" y="404664"/>
            <a:ext cx="1905000" cy="3181350"/>
          </a:xfrm>
          <a:prstGeom prst="rect">
            <a:avLst/>
          </a:prstGeom>
          <a:noFill/>
        </p:spPr>
      </p:pic>
      <p:pic>
        <p:nvPicPr>
          <p:cNvPr id="4102" name="Picture 6" descr="http://upload.wikimedia.org/wikipedia/commons/thumb/5/52/Lemaitre.jpg/250px-Lemaitre.jpg">
            <a:hlinkClick r:id="rId6"/>
          </p:cNvPr>
          <p:cNvPicPr>
            <a:picLocks noChangeAspect="1" noChangeArrowheads="1"/>
          </p:cNvPicPr>
          <p:nvPr/>
        </p:nvPicPr>
        <p:blipFill>
          <a:blip r:embed="rId7" cstate="print"/>
          <a:srcRect/>
          <a:stretch>
            <a:fillRect/>
          </a:stretch>
        </p:blipFill>
        <p:spPr bwMode="auto">
          <a:xfrm>
            <a:off x="4283968" y="86865"/>
            <a:ext cx="2381250" cy="3486151"/>
          </a:xfrm>
          <a:prstGeom prst="rect">
            <a:avLst/>
          </a:prstGeom>
          <a:noFill/>
        </p:spPr>
      </p:pic>
      <p:pic>
        <p:nvPicPr>
          <p:cNvPr id="4104" name="Picture 8" descr="http://upload.wikimedia.org/wikipedia/en/thumb/f/ff/Fred_Hoyle.jpg/250px-Fred_Hoyle.jpg">
            <a:hlinkClick r:id="rId8"/>
          </p:cNvPr>
          <p:cNvPicPr>
            <a:picLocks noChangeAspect="1" noChangeArrowheads="1"/>
          </p:cNvPicPr>
          <p:nvPr/>
        </p:nvPicPr>
        <p:blipFill>
          <a:blip r:embed="rId9" cstate="print"/>
          <a:srcRect/>
          <a:stretch>
            <a:fillRect/>
          </a:stretch>
        </p:blipFill>
        <p:spPr bwMode="auto">
          <a:xfrm>
            <a:off x="6727254" y="620688"/>
            <a:ext cx="2381250" cy="2381250"/>
          </a:xfrm>
          <a:prstGeom prst="rect">
            <a:avLst/>
          </a:prstGeom>
          <a:noFill/>
        </p:spPr>
      </p:pic>
      <p:pic>
        <p:nvPicPr>
          <p:cNvPr id="4106" name="Picture 10" descr="http://upload.wikimedia.org/wikipedia/commons/thumb/6/67/GamovGA_1930.jpg/150px-GamovGA_1930.jpg">
            <a:hlinkClick r:id="rId10"/>
          </p:cNvPr>
          <p:cNvPicPr>
            <a:picLocks noChangeAspect="1" noChangeArrowheads="1"/>
          </p:cNvPicPr>
          <p:nvPr/>
        </p:nvPicPr>
        <p:blipFill>
          <a:blip r:embed="rId11" cstate="print"/>
          <a:srcRect/>
          <a:stretch>
            <a:fillRect/>
          </a:stretch>
        </p:blipFill>
        <p:spPr bwMode="auto">
          <a:xfrm>
            <a:off x="7452320" y="3789040"/>
            <a:ext cx="1428750" cy="1933576"/>
          </a:xfrm>
          <a:prstGeom prst="rect">
            <a:avLst/>
          </a:prstGeom>
          <a:noFill/>
        </p:spPr>
      </p:pic>
      <p:pic>
        <p:nvPicPr>
          <p:cNvPr id="4108" name="Picture 12" descr="http://upload.wikimedia.org/wikipedia/en/thumb/e/e5/Edwin_Hubble_with_pipe.jpg/220px-Edwin_Hubble_with_pipe.jpg">
            <a:hlinkClick r:id="rId12"/>
          </p:cNvPr>
          <p:cNvPicPr>
            <a:picLocks noChangeAspect="1" noChangeArrowheads="1"/>
          </p:cNvPicPr>
          <p:nvPr/>
        </p:nvPicPr>
        <p:blipFill>
          <a:blip r:embed="rId13" cstate="print"/>
          <a:srcRect/>
          <a:stretch>
            <a:fillRect/>
          </a:stretch>
        </p:blipFill>
        <p:spPr bwMode="auto">
          <a:xfrm>
            <a:off x="5292080" y="3717032"/>
            <a:ext cx="2095500" cy="2628900"/>
          </a:xfrm>
          <a:prstGeom prst="rect">
            <a:avLst/>
          </a:prstGeom>
          <a:noFill/>
        </p:spPr>
      </p:pic>
      <p:pic>
        <p:nvPicPr>
          <p:cNvPr id="4110" name="Picture 14" descr="http://upload.wikimedia.org/wikipedia/commons/thumb/7/75/Arno_Penzias.jpg/220px-Arno_Penzias.jpg">
            <a:hlinkClick r:id="rId14"/>
          </p:cNvPr>
          <p:cNvPicPr>
            <a:picLocks noChangeAspect="1" noChangeArrowheads="1"/>
          </p:cNvPicPr>
          <p:nvPr/>
        </p:nvPicPr>
        <p:blipFill>
          <a:blip r:embed="rId15" cstate="print"/>
          <a:srcRect/>
          <a:stretch>
            <a:fillRect/>
          </a:stretch>
        </p:blipFill>
        <p:spPr bwMode="auto">
          <a:xfrm>
            <a:off x="3131840" y="3789040"/>
            <a:ext cx="2095500" cy="1752600"/>
          </a:xfrm>
          <a:prstGeom prst="rect">
            <a:avLst/>
          </a:prstGeom>
          <a:noFill/>
        </p:spPr>
      </p:pic>
      <p:pic>
        <p:nvPicPr>
          <p:cNvPr id="4112" name="Picture 16" descr="http://upload.wikimedia.org/wikipedia/commons/thumb/b/b5/Wilson_penzias200.jpg/220px-Wilson_penzias200.jpg">
            <a:hlinkClick r:id="rId16"/>
          </p:cNvPr>
          <p:cNvPicPr>
            <a:picLocks noChangeAspect="1" noChangeArrowheads="1"/>
          </p:cNvPicPr>
          <p:nvPr/>
        </p:nvPicPr>
        <p:blipFill>
          <a:blip r:embed="rId17" cstate="print"/>
          <a:srcRect/>
          <a:stretch>
            <a:fillRect/>
          </a:stretch>
        </p:blipFill>
        <p:spPr bwMode="auto">
          <a:xfrm>
            <a:off x="755576" y="3789040"/>
            <a:ext cx="2095500" cy="1847851"/>
          </a:xfrm>
          <a:prstGeom prst="rect">
            <a:avLst/>
          </a:prstGeom>
          <a:noFill/>
        </p:spPr>
      </p:pic>
      <p:sp>
        <p:nvSpPr>
          <p:cNvPr id="16" name="TextBox 15"/>
          <p:cNvSpPr txBox="1"/>
          <p:nvPr/>
        </p:nvSpPr>
        <p:spPr>
          <a:xfrm>
            <a:off x="5436096" y="6381328"/>
            <a:ext cx="1521570" cy="246221"/>
          </a:xfrm>
          <a:prstGeom prst="rect">
            <a:avLst/>
          </a:prstGeom>
          <a:noFill/>
        </p:spPr>
        <p:txBody>
          <a:bodyPr wrap="none" rtlCol="0">
            <a:spAutoFit/>
          </a:bodyPr>
          <a:lstStyle/>
          <a:p>
            <a:r>
              <a:rPr lang="en-US" altLang="ko-KR" sz="1000" dirty="0" smtClean="0"/>
              <a:t>From www.wikipedia.org</a:t>
            </a:r>
            <a:endParaRPr lang="ko-KR" alt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oolcosmos.ipac.caltech.edu/cosmic_classroom/cosmic_reference/images/dopplerwaves.jpg"/>
          <p:cNvPicPr>
            <a:picLocks noChangeAspect="1" noChangeArrowheads="1"/>
          </p:cNvPicPr>
          <p:nvPr/>
        </p:nvPicPr>
        <p:blipFill>
          <a:blip r:embed="rId2" cstate="print"/>
          <a:srcRect/>
          <a:stretch>
            <a:fillRect/>
          </a:stretch>
        </p:blipFill>
        <p:spPr bwMode="auto">
          <a:xfrm>
            <a:off x="2699792" y="980728"/>
            <a:ext cx="3781425" cy="1600200"/>
          </a:xfrm>
          <a:prstGeom prst="rect">
            <a:avLst/>
          </a:prstGeom>
          <a:noFill/>
        </p:spPr>
      </p:pic>
      <p:pic>
        <p:nvPicPr>
          <p:cNvPr id="19460" name="Picture 4" descr="http://coolcosmos.ipac.caltech.edu/cosmic_classroom/cosmic_reference/images/redshift.gif"/>
          <p:cNvPicPr>
            <a:picLocks noChangeAspect="1" noChangeArrowheads="1" noCrop="1"/>
          </p:cNvPicPr>
          <p:nvPr/>
        </p:nvPicPr>
        <p:blipFill>
          <a:blip r:embed="rId3" cstate="print"/>
          <a:srcRect/>
          <a:stretch>
            <a:fillRect/>
          </a:stretch>
        </p:blipFill>
        <p:spPr bwMode="auto">
          <a:xfrm>
            <a:off x="3059832" y="2780928"/>
            <a:ext cx="3333750" cy="714375"/>
          </a:xfrm>
          <a:prstGeom prst="rect">
            <a:avLst/>
          </a:prstGeom>
          <a:noFill/>
        </p:spPr>
      </p:pic>
      <p:pic>
        <p:nvPicPr>
          <p:cNvPr id="19462" name="Picture 6" descr="http://coolcosmos.ipac.caltech.edu/cosmic_classroom/cosmic_reference/images/dopplerspec.jpg"/>
          <p:cNvPicPr>
            <a:picLocks noChangeAspect="1" noChangeArrowheads="1"/>
          </p:cNvPicPr>
          <p:nvPr/>
        </p:nvPicPr>
        <p:blipFill>
          <a:blip r:embed="rId4" cstate="print"/>
          <a:srcRect/>
          <a:stretch>
            <a:fillRect/>
          </a:stretch>
        </p:blipFill>
        <p:spPr bwMode="auto">
          <a:xfrm>
            <a:off x="2411760" y="3717032"/>
            <a:ext cx="5048250" cy="2143125"/>
          </a:xfrm>
          <a:prstGeom prst="rect">
            <a:avLst/>
          </a:prstGeom>
          <a:noFill/>
        </p:spPr>
      </p:pic>
      <p:sp>
        <p:nvSpPr>
          <p:cNvPr id="5" name="직사각형 4"/>
          <p:cNvSpPr/>
          <p:nvPr/>
        </p:nvSpPr>
        <p:spPr>
          <a:xfrm>
            <a:off x="2627784" y="5949280"/>
            <a:ext cx="5184576" cy="246221"/>
          </a:xfrm>
          <a:prstGeom prst="rect">
            <a:avLst/>
          </a:prstGeom>
        </p:spPr>
        <p:txBody>
          <a:bodyPr wrap="square">
            <a:spAutoFit/>
          </a:bodyPr>
          <a:lstStyle/>
          <a:p>
            <a:r>
              <a:rPr lang="en-US" altLang="ko-KR" sz="1000" dirty="0" smtClean="0"/>
              <a:t>From http://coolcosmos.ipac.caltech.edu/cosmic_classroom/cosmic_reference/redshift.html</a:t>
            </a:r>
            <a:endParaRPr lang="ko-KR" alt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 Big Bang"/>
          <p:cNvPicPr>
            <a:picLocks noChangeAspect="1" noChangeArrowheads="1"/>
          </p:cNvPicPr>
          <p:nvPr/>
        </p:nvPicPr>
        <p:blipFill>
          <a:blip r:embed="rId2" cstate="print"/>
          <a:srcRect/>
          <a:stretch>
            <a:fillRect/>
          </a:stretch>
        </p:blipFill>
        <p:spPr bwMode="auto">
          <a:xfrm>
            <a:off x="899592" y="95249"/>
            <a:ext cx="7315200" cy="67627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api.ning.com/files/snQX22FCS4S5OoNbBTpEILSJ7mNDBMppjkoqOAPOlUVWAgTPGlXDqtwbxlxnmwjHCTtHzdKTmb-mRxVtFoMBMNNL7cea*XA7/universe_original.jpg"/>
          <p:cNvPicPr>
            <a:picLocks noChangeAspect="1" noChangeArrowheads="1"/>
          </p:cNvPicPr>
          <p:nvPr/>
        </p:nvPicPr>
        <p:blipFill>
          <a:blip r:embed="rId2" cstate="print"/>
          <a:srcRect/>
          <a:stretch>
            <a:fillRect/>
          </a:stretch>
        </p:blipFill>
        <p:spPr bwMode="auto">
          <a:xfrm>
            <a:off x="755576" y="41701"/>
            <a:ext cx="7655471" cy="6483643"/>
          </a:xfrm>
          <a:prstGeom prst="rect">
            <a:avLst/>
          </a:prstGeom>
          <a:noFill/>
        </p:spPr>
      </p:pic>
      <p:sp>
        <p:nvSpPr>
          <p:cNvPr id="5" name="직사각형 4"/>
          <p:cNvSpPr/>
          <p:nvPr/>
        </p:nvSpPr>
        <p:spPr>
          <a:xfrm>
            <a:off x="359024" y="6525344"/>
            <a:ext cx="8784976" cy="246221"/>
          </a:xfrm>
          <a:prstGeom prst="rect">
            <a:avLst/>
          </a:prstGeom>
        </p:spPr>
        <p:txBody>
          <a:bodyPr wrap="square">
            <a:spAutoFit/>
          </a:bodyPr>
          <a:lstStyle/>
          <a:p>
            <a:r>
              <a:rPr lang="en-US" altLang="ko-KR" sz="1000" dirty="0" smtClean="0"/>
              <a:t>From http://www.atheistnexus.org/group/originsuniverselifehumankindanddarwin/forum/topics/the-birth-of-the-universe-big?xg_source=activity</a:t>
            </a:r>
            <a:endParaRPr lang="ko-KR" alt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pi.ning.com/files/snQX22FCS4Q3N-MjZZQP-N9uY5v6sctTkZfc45FQYJrq0q-eFI6pHOdRnNg3cdZn-Lw7-kqN3KJwZjeSS1-9iUo40zNuf3hP/bigBang.jpg"/>
          <p:cNvPicPr>
            <a:picLocks noChangeAspect="1" noChangeArrowheads="1"/>
          </p:cNvPicPr>
          <p:nvPr/>
        </p:nvPicPr>
        <p:blipFill>
          <a:blip r:embed="rId2" cstate="print"/>
          <a:srcRect/>
          <a:stretch>
            <a:fillRect/>
          </a:stretch>
        </p:blipFill>
        <p:spPr bwMode="auto">
          <a:xfrm>
            <a:off x="1691680" y="1038200"/>
            <a:ext cx="5781675" cy="4191000"/>
          </a:xfrm>
          <a:prstGeom prst="rect">
            <a:avLst/>
          </a:prstGeom>
          <a:noFill/>
        </p:spPr>
      </p:pic>
      <p:sp>
        <p:nvSpPr>
          <p:cNvPr id="3" name="직사각형 2"/>
          <p:cNvSpPr/>
          <p:nvPr/>
        </p:nvSpPr>
        <p:spPr>
          <a:xfrm>
            <a:off x="359024" y="6525344"/>
            <a:ext cx="8784976" cy="246221"/>
          </a:xfrm>
          <a:prstGeom prst="rect">
            <a:avLst/>
          </a:prstGeom>
        </p:spPr>
        <p:txBody>
          <a:bodyPr wrap="square">
            <a:spAutoFit/>
          </a:bodyPr>
          <a:lstStyle/>
          <a:p>
            <a:r>
              <a:rPr lang="en-US" altLang="ko-KR" sz="1000" dirty="0" smtClean="0"/>
              <a:t>From http://www.atheistnexus.org/group/originsuniverselifehumankindanddarwin/forum/topics/the-birth-of-the-universe-big?xg_source=activity</a:t>
            </a:r>
            <a:endParaRPr lang="ko-KR" alt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Ch.2. </a:t>
            </a:r>
            <a:endParaRPr lang="ko-KR" altLang="en-US" dirty="0"/>
          </a:p>
        </p:txBody>
      </p:sp>
      <p:sp>
        <p:nvSpPr>
          <p:cNvPr id="3" name="내용 개체 틀 2"/>
          <p:cNvSpPr>
            <a:spLocks noGrp="1"/>
          </p:cNvSpPr>
          <p:nvPr>
            <p:ph idx="1"/>
          </p:nvPr>
        </p:nvSpPr>
        <p:spPr/>
        <p:txBody>
          <a:bodyPr>
            <a:normAutofit/>
          </a:bodyPr>
          <a:lstStyle/>
          <a:p>
            <a:pPr lvl="1"/>
            <a:r>
              <a:rPr lang="ko-KR" altLang="en-US" dirty="0" smtClean="0"/>
              <a:t>별의 진화</a:t>
            </a:r>
            <a:r>
              <a:rPr lang="en-US" altLang="ko-KR" dirty="0" smtClean="0"/>
              <a:t>:</a:t>
            </a:r>
            <a:endParaRPr lang="en-US" altLang="ko-KR" dirty="0" smtClean="0"/>
          </a:p>
          <a:p>
            <a:pPr lvl="2"/>
            <a:r>
              <a:rPr lang="ko-KR" altLang="en-US" dirty="0" err="1" smtClean="0"/>
              <a:t>항성계</a:t>
            </a:r>
            <a:r>
              <a:rPr lang="en-US" altLang="ko-KR" dirty="0" smtClean="0"/>
              <a:t>(A </a:t>
            </a:r>
            <a:r>
              <a:rPr lang="en-US" altLang="ko-KR" dirty="0" smtClean="0"/>
              <a:t>star </a:t>
            </a:r>
            <a:r>
              <a:rPr lang="en-US" altLang="ko-KR" dirty="0" smtClean="0"/>
              <a:t>system) </a:t>
            </a:r>
            <a:r>
              <a:rPr lang="en-US" altLang="ko-KR" dirty="0" smtClean="0"/>
              <a:t>= </a:t>
            </a:r>
            <a:r>
              <a:rPr lang="ko-KR" altLang="en-US" dirty="0" smtClean="0"/>
              <a:t>별</a:t>
            </a:r>
            <a:r>
              <a:rPr lang="en-US" altLang="ko-KR" dirty="0" smtClean="0"/>
              <a:t>(Star(s)) </a:t>
            </a:r>
            <a:r>
              <a:rPr lang="en-US" altLang="ko-KR" dirty="0" smtClean="0"/>
              <a:t>+ </a:t>
            </a:r>
            <a:r>
              <a:rPr lang="ko-KR" altLang="en-US" dirty="0" smtClean="0"/>
              <a:t>행성</a:t>
            </a:r>
            <a:r>
              <a:rPr lang="en-US" altLang="ko-KR" dirty="0" smtClean="0"/>
              <a:t>(planets) </a:t>
            </a:r>
            <a:r>
              <a:rPr lang="en-US" altLang="ko-KR" dirty="0" smtClean="0"/>
              <a:t>+ </a:t>
            </a:r>
            <a:r>
              <a:rPr lang="ko-KR" altLang="en-US" dirty="0" smtClean="0"/>
              <a:t>위성</a:t>
            </a:r>
            <a:r>
              <a:rPr lang="en-US" altLang="ko-KR" dirty="0" smtClean="0"/>
              <a:t>(satellites) </a:t>
            </a:r>
            <a:r>
              <a:rPr lang="en-US" altLang="ko-KR" dirty="0" smtClean="0"/>
              <a:t>+ </a:t>
            </a:r>
            <a:r>
              <a:rPr lang="ko-KR" altLang="en-US" dirty="0" smtClean="0"/>
              <a:t>운석</a:t>
            </a:r>
            <a:r>
              <a:rPr lang="en-US" altLang="ko-KR" dirty="0" smtClean="0"/>
              <a:t>(meteorites) </a:t>
            </a:r>
            <a:r>
              <a:rPr lang="en-US" altLang="ko-KR" dirty="0" smtClean="0"/>
              <a:t>+ </a:t>
            </a:r>
            <a:r>
              <a:rPr lang="ko-KR" altLang="en-US" dirty="0" smtClean="0"/>
              <a:t>소행성</a:t>
            </a:r>
            <a:r>
              <a:rPr lang="en-US" altLang="ko-KR" dirty="0" smtClean="0"/>
              <a:t>(asteroids) </a:t>
            </a:r>
            <a:r>
              <a:rPr lang="en-US" altLang="ko-KR" dirty="0" smtClean="0"/>
              <a:t>+ </a:t>
            </a:r>
            <a:r>
              <a:rPr lang="ko-KR" altLang="en-US" dirty="0" smtClean="0"/>
              <a:t>혜성</a:t>
            </a:r>
            <a:r>
              <a:rPr lang="en-US" altLang="ko-KR" dirty="0" smtClean="0"/>
              <a:t>(comets) + </a:t>
            </a:r>
            <a:r>
              <a:rPr lang="ko-KR" altLang="en-US" dirty="0" smtClean="0"/>
              <a:t>기타</a:t>
            </a:r>
            <a:endParaRPr lang="en-US" altLang="ko-KR" dirty="0" smtClean="0"/>
          </a:p>
          <a:p>
            <a:pPr lvl="2"/>
            <a:r>
              <a:rPr lang="ko-KR" altLang="en-US" dirty="0" err="1" smtClean="0"/>
              <a:t>항성계</a:t>
            </a:r>
            <a:r>
              <a:rPr lang="en-US" altLang="ko-KR" dirty="0" smtClean="0"/>
              <a:t> </a:t>
            </a:r>
            <a:r>
              <a:rPr lang="en-US" altLang="ko-KR" dirty="0" smtClean="0"/>
              <a:t>+ </a:t>
            </a:r>
            <a:r>
              <a:rPr lang="ko-KR" altLang="en-US" dirty="0" err="1" smtClean="0"/>
              <a:t>항성계</a:t>
            </a:r>
            <a:r>
              <a:rPr lang="en-US" altLang="ko-KR" dirty="0" smtClean="0"/>
              <a:t> </a:t>
            </a:r>
            <a:r>
              <a:rPr lang="en-US" altLang="ko-KR" dirty="0" smtClean="0"/>
              <a:t>+ .. </a:t>
            </a:r>
            <a:r>
              <a:rPr lang="en-US" altLang="ko-KR" dirty="0" smtClean="0">
                <a:sym typeface="Wingdings" pitchFamily="2" charset="2"/>
              </a:rPr>
              <a:t> </a:t>
            </a:r>
            <a:r>
              <a:rPr lang="ko-KR" altLang="en-US" dirty="0" smtClean="0">
                <a:sym typeface="Wingdings" pitchFamily="2" charset="2"/>
              </a:rPr>
              <a:t>은하</a:t>
            </a:r>
            <a:r>
              <a:rPr lang="en-US" altLang="ko-KR" dirty="0" smtClean="0">
                <a:sym typeface="Wingdings" pitchFamily="2" charset="2"/>
              </a:rPr>
              <a:t>(Galaxy) </a:t>
            </a:r>
            <a:r>
              <a:rPr lang="en-US" altLang="ko-KR" dirty="0" smtClean="0">
                <a:sym typeface="Wingdings" pitchFamily="2" charset="2"/>
              </a:rPr>
              <a:t>&lt; </a:t>
            </a:r>
            <a:r>
              <a:rPr lang="ko-KR" altLang="en-US" dirty="0" smtClean="0">
                <a:sym typeface="Wingdings" pitchFamily="2" charset="2"/>
              </a:rPr>
              <a:t>은하군</a:t>
            </a:r>
            <a:r>
              <a:rPr lang="en-US" altLang="ko-KR" dirty="0" smtClean="0">
                <a:sym typeface="Wingdings" pitchFamily="2" charset="2"/>
              </a:rPr>
              <a:t>(Galaxy group) </a:t>
            </a:r>
            <a:r>
              <a:rPr lang="en-US" altLang="ko-KR" dirty="0" smtClean="0">
                <a:sym typeface="Wingdings" pitchFamily="2" charset="2"/>
              </a:rPr>
              <a:t>&lt; </a:t>
            </a:r>
            <a:r>
              <a:rPr lang="ko-KR" altLang="en-US" dirty="0" smtClean="0">
                <a:sym typeface="Wingdings" pitchFamily="2" charset="2"/>
              </a:rPr>
              <a:t>우주</a:t>
            </a:r>
            <a:r>
              <a:rPr lang="en-US" altLang="ko-KR" dirty="0" smtClean="0">
                <a:sym typeface="Wingdings" pitchFamily="2" charset="2"/>
              </a:rPr>
              <a:t>(Universe)</a:t>
            </a:r>
            <a:endParaRPr lang="en-US" altLang="ko-KR" dirty="0" smtClean="0"/>
          </a:p>
          <a:p>
            <a:pPr lvl="1"/>
            <a:r>
              <a:rPr lang="ko-KR" altLang="en-US" dirty="0" smtClean="0">
                <a:sym typeface="Wingdings" pitchFamily="2" charset="2"/>
              </a:rPr>
              <a:t>우주의 기본 단위는 </a:t>
            </a:r>
            <a:r>
              <a:rPr lang="ko-KR" altLang="en-US" dirty="0" err="1" smtClean="0">
                <a:sym typeface="Wingdings" pitchFamily="2" charset="2"/>
              </a:rPr>
              <a:t>항성계</a:t>
            </a:r>
            <a:r>
              <a:rPr lang="en-US" altLang="ko-KR" dirty="0" smtClean="0">
                <a:sym typeface="Wingdings" pitchFamily="2" charset="2"/>
              </a:rPr>
              <a:t>?</a:t>
            </a:r>
            <a:endParaRPr lang="en-US" altLang="ko-KR" dirty="0" smtClean="0">
              <a:sym typeface="Wingdings" pitchFamily="2" charset="2"/>
            </a:endParaRPr>
          </a:p>
          <a:p>
            <a:pPr lvl="1"/>
            <a:r>
              <a:rPr lang="ko-KR" altLang="en-US" dirty="0" smtClean="0"/>
              <a:t>별도 생애 주기</a:t>
            </a:r>
            <a:r>
              <a:rPr lang="en-US" altLang="ko-KR" dirty="0" smtClean="0"/>
              <a:t>(</a:t>
            </a:r>
            <a:r>
              <a:rPr lang="ko-KR" altLang="en-US" dirty="0" smtClean="0"/>
              <a:t>탄생</a:t>
            </a:r>
            <a:r>
              <a:rPr lang="en-US" altLang="ko-KR" dirty="0" smtClean="0"/>
              <a:t>+</a:t>
            </a:r>
            <a:r>
              <a:rPr lang="ko-KR" altLang="en-US" dirty="0" smtClean="0"/>
              <a:t>성장</a:t>
            </a:r>
            <a:r>
              <a:rPr lang="en-US" altLang="ko-KR" dirty="0" smtClean="0"/>
              <a:t>+</a:t>
            </a:r>
            <a:r>
              <a:rPr lang="ko-KR" altLang="en-US" dirty="0" smtClean="0"/>
              <a:t>노화</a:t>
            </a:r>
            <a:r>
              <a:rPr lang="en-US" altLang="ko-KR" dirty="0" smtClean="0"/>
              <a:t>+</a:t>
            </a:r>
            <a:r>
              <a:rPr lang="ko-KR" altLang="en-US" dirty="0" smtClean="0"/>
              <a:t>죽음</a:t>
            </a:r>
            <a:r>
              <a:rPr lang="en-US" altLang="ko-KR" dirty="0" smtClean="0"/>
              <a:t>)</a:t>
            </a:r>
            <a:r>
              <a:rPr lang="ko-KR" altLang="en-US" dirty="0" smtClean="0"/>
              <a:t>가 있다 </a:t>
            </a:r>
            <a:r>
              <a:rPr lang="en-US" altLang="ko-KR" dirty="0" smtClean="0">
                <a:sym typeface="Wingdings" panose="05000000000000000000" pitchFamily="2" charset="2"/>
              </a:rPr>
              <a:t> </a:t>
            </a:r>
            <a:r>
              <a:rPr lang="ko-KR" altLang="en-US" dirty="0" smtClean="0">
                <a:sym typeface="Wingdings" panose="05000000000000000000" pitchFamily="2" charset="2"/>
              </a:rPr>
              <a:t>별의 진화</a:t>
            </a:r>
            <a:endParaRPr lang="en-US" altLang="ko-K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txBox="1">
            <a:spLocks/>
          </p:cNvSpPr>
          <p:nvPr/>
        </p:nvSpPr>
        <p:spPr>
          <a:xfrm>
            <a:off x="457200" y="404664"/>
            <a:ext cx="8229600" cy="6120680"/>
          </a:xfrm>
          <a:prstGeom prst="rect">
            <a:avLst/>
          </a:prstGeom>
        </p:spPr>
        <p:txBody>
          <a:bodyPr>
            <a:normAutofit fontScale="85000" lnSpcReduction="10000"/>
          </a:bodyPr>
          <a:lstStyle/>
          <a:p>
            <a:pPr marL="438912" marR="0" lvl="0" indent="-320040" algn="l" defTabSz="914400" rtl="0" eaLnBrk="1" fontAlgn="auto" latinLnBrk="1" hangingPunct="1">
              <a:lnSpc>
                <a:spcPct val="100000"/>
              </a:lnSpc>
              <a:spcBef>
                <a:spcPts val="0"/>
              </a:spcBef>
              <a:spcAft>
                <a:spcPts val="0"/>
              </a:spcAft>
              <a:buClr>
                <a:schemeClr val="accent1"/>
              </a:buClr>
              <a:buSzPct val="80000"/>
              <a:buFont typeface="Wingdings 2"/>
              <a:buChar char=""/>
              <a:tabLst/>
              <a:defRPr/>
            </a:pPr>
            <a:r>
              <a:rPr kumimoji="0" lang="ko-KR" altLang="en-US" sz="3200" b="0" i="0" u="none" strike="noStrike" kern="1200" cap="none" spc="0" normalizeH="0" baseline="0" noProof="0" dirty="0" smtClean="0">
                <a:ln>
                  <a:noFill/>
                </a:ln>
                <a:solidFill>
                  <a:schemeClr val="tx1"/>
                </a:solidFill>
                <a:effectLst/>
                <a:uLnTx/>
                <a:uFillTx/>
                <a:latin typeface="+mn-lt"/>
                <a:ea typeface="+mn-ea"/>
                <a:cs typeface="+mn-cs"/>
              </a:rPr>
              <a:t>별의 진화</a:t>
            </a:r>
            <a:r>
              <a:rPr kumimoji="0" lang="en-US" altLang="ko-KR" sz="3200" b="0" i="0" u="none" strike="noStrike" kern="1200" cap="none" spc="0" normalizeH="0" baseline="0" noProof="0" dirty="0" smtClean="0">
                <a:ln>
                  <a:noFill/>
                </a:ln>
                <a:solidFill>
                  <a:schemeClr val="tx1"/>
                </a:solidFill>
                <a:effectLst/>
                <a:uLnTx/>
                <a:uFillTx/>
                <a:latin typeface="+mn-lt"/>
                <a:ea typeface="+mn-ea"/>
                <a:cs typeface="+mn-cs"/>
              </a:rPr>
              <a:t>(</a:t>
            </a:r>
            <a:r>
              <a:rPr kumimoji="0" lang="ko-KR" altLang="en-US" sz="3200" b="0" i="0" u="none" strike="noStrike" kern="1200" cap="none" spc="0" normalizeH="0" baseline="0" noProof="0" dirty="0" smtClean="0">
                <a:ln>
                  <a:noFill/>
                </a:ln>
                <a:solidFill>
                  <a:schemeClr val="tx1"/>
                </a:solidFill>
                <a:effectLst/>
                <a:uLnTx/>
                <a:uFillTx/>
                <a:latin typeface="+mn-lt"/>
                <a:ea typeface="+mn-ea"/>
                <a:cs typeface="+mn-cs"/>
              </a:rPr>
              <a:t>일반적인 특징</a:t>
            </a:r>
            <a:r>
              <a:rPr kumimoji="0" lang="en-US" altLang="ko-KR"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ko-KR" sz="32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ct val="20000"/>
              </a:spcBef>
              <a:buClr>
                <a:schemeClr val="accent2"/>
              </a:buClr>
              <a:buSzPct val="90000"/>
              <a:buFont typeface="Wingdings"/>
              <a:buChar char=""/>
            </a:pPr>
            <a:r>
              <a:rPr lang="ko-KR" altLang="en-US" sz="2800" dirty="0" smtClean="0"/>
              <a:t>성운의 좀 더 조밀한</a:t>
            </a:r>
            <a:r>
              <a:rPr lang="en-US" altLang="ko-KR" sz="2800" dirty="0" smtClean="0"/>
              <a:t>(</a:t>
            </a:r>
            <a:r>
              <a:rPr lang="ko-KR" altLang="en-US" sz="2800" dirty="0" smtClean="0"/>
              <a:t>차가운</a:t>
            </a:r>
            <a:r>
              <a:rPr lang="en-US" altLang="ko-KR" sz="2800" dirty="0" smtClean="0"/>
              <a:t>)</a:t>
            </a:r>
            <a:r>
              <a:rPr lang="ko-KR" altLang="en-US" sz="2800" dirty="0" smtClean="0"/>
              <a:t> 부분에서 별 탄생</a:t>
            </a:r>
            <a:endParaRPr lang="en-US" altLang="ko-KR" sz="2800" dirty="0" smtClean="0"/>
          </a:p>
          <a:p>
            <a:pPr marL="731520" lvl="1" indent="-274320">
              <a:spcBef>
                <a:spcPct val="20000"/>
              </a:spcBef>
              <a:buClr>
                <a:schemeClr val="accent2"/>
              </a:buClr>
              <a:buSzPct val="90000"/>
              <a:buFont typeface="Wingdings"/>
              <a:buChar char=""/>
            </a:pPr>
            <a:r>
              <a:rPr kumimoji="0" lang="ko-KR" altLang="en-US" sz="2800" b="0" i="0" u="none" strike="noStrike" kern="1200" cap="none" spc="0" normalizeH="0" baseline="0" noProof="0" dirty="0" smtClean="0">
                <a:ln>
                  <a:noFill/>
                </a:ln>
                <a:solidFill>
                  <a:schemeClr val="tx1"/>
                </a:solidFill>
                <a:effectLst/>
                <a:uLnTx/>
                <a:uFillTx/>
                <a:latin typeface="+mn-lt"/>
                <a:ea typeface="+mn-ea"/>
                <a:cs typeface="+mn-cs"/>
              </a:rPr>
              <a:t>초고열의 회전 가스로부터 중력장에 의한 응집으로 </a:t>
            </a:r>
            <a:r>
              <a:rPr kumimoji="0" lang="ko-KR" altLang="en-US" sz="2800" b="0" i="0" u="none" strike="noStrike" kern="1200" cap="none" spc="0" normalizeH="0" baseline="0" noProof="0" dirty="0" err="1" smtClean="0">
                <a:ln>
                  <a:noFill/>
                </a:ln>
                <a:solidFill>
                  <a:schemeClr val="tx1"/>
                </a:solidFill>
                <a:effectLst/>
                <a:uLnTx/>
                <a:uFillTx/>
                <a:latin typeface="+mn-lt"/>
                <a:ea typeface="+mn-ea"/>
                <a:cs typeface="+mn-cs"/>
              </a:rPr>
              <a:t>원시별</a:t>
            </a:r>
            <a:r>
              <a:rPr kumimoji="0" lang="ko-KR" altLang="en-US" sz="2800" b="0" i="0" u="none" strike="noStrike" kern="1200" cap="none" spc="0" normalizeH="0" baseline="0" noProof="0" dirty="0" smtClean="0">
                <a:ln>
                  <a:noFill/>
                </a:ln>
                <a:solidFill>
                  <a:schemeClr val="tx1"/>
                </a:solidFill>
                <a:effectLst/>
                <a:uLnTx/>
                <a:uFillTx/>
                <a:latin typeface="+mn-lt"/>
                <a:ea typeface="+mn-ea"/>
                <a:cs typeface="+mn-cs"/>
              </a:rPr>
              <a:t> 형성</a:t>
            </a: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ko-KR" sz="2800" b="0" i="0" u="none" strike="noStrike" kern="1200" cap="none" spc="0" normalizeH="0" baseline="0" noProof="0" dirty="0" err="1" smtClean="0">
                <a:ln>
                  <a:noFill/>
                </a:ln>
                <a:solidFill>
                  <a:schemeClr val="tx1"/>
                </a:solidFill>
                <a:effectLst/>
                <a:uLnTx/>
                <a:uFillTx/>
                <a:latin typeface="+mn-lt"/>
                <a:ea typeface="+mn-ea"/>
                <a:cs typeface="+mn-cs"/>
              </a:rPr>
              <a:t>Protostar</a:t>
            </a:r>
            <a:r>
              <a:rPr kumimoji="0" lang="en-US" altLang="ko-KR"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ko-KR" sz="28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ct val="20000"/>
              </a:spcBef>
              <a:buClr>
                <a:schemeClr val="accent2"/>
              </a:buClr>
              <a:buSzPct val="90000"/>
              <a:buFont typeface="Wingdings"/>
              <a:buChar char=""/>
            </a:pPr>
            <a:r>
              <a:rPr lang="en-US" altLang="ko-KR" sz="2800" dirty="0" smtClean="0"/>
              <a:t>10,000,000 K </a:t>
            </a:r>
            <a:r>
              <a:rPr lang="ko-KR" altLang="en-US" sz="2800" dirty="0" smtClean="0"/>
              <a:t>수소융합</a:t>
            </a:r>
            <a:r>
              <a:rPr lang="en-US" altLang="ko-KR" sz="2800" dirty="0" smtClean="0"/>
              <a:t>(</a:t>
            </a:r>
            <a:r>
              <a:rPr lang="en-US" altLang="ko-KR" sz="2800" dirty="0" smtClean="0"/>
              <a:t>H-burning) </a:t>
            </a:r>
            <a:r>
              <a:rPr lang="ko-KR" altLang="en-US" sz="2800" dirty="0" smtClean="0"/>
              <a:t>시작</a:t>
            </a:r>
            <a:r>
              <a:rPr lang="en-US" altLang="ko-KR" sz="2800" dirty="0" smtClean="0"/>
              <a:t> </a:t>
            </a:r>
            <a:r>
              <a:rPr lang="en-US" altLang="ko-KR" sz="2800" dirty="0" smtClean="0">
                <a:sym typeface="Wingdings" pitchFamily="2" charset="2"/>
              </a:rPr>
              <a:t> </a:t>
            </a:r>
            <a:r>
              <a:rPr lang="ko-KR" altLang="en-US" sz="2800" dirty="0" smtClean="0">
                <a:sym typeface="Wingdings" pitchFamily="2" charset="2"/>
              </a:rPr>
              <a:t>안정적 별은 중력과 원심력의 균형 이룸</a:t>
            </a:r>
            <a:r>
              <a:rPr lang="en-US" altLang="ko-KR" sz="2800" dirty="0" smtClean="0">
                <a:sym typeface="Wingdings" pitchFamily="2" charset="2"/>
              </a:rPr>
              <a:t>(an </a:t>
            </a:r>
            <a:r>
              <a:rPr lang="en-US" altLang="ko-KR" sz="2800" dirty="0" smtClean="0">
                <a:sym typeface="Wingdings" pitchFamily="2" charset="2"/>
              </a:rPr>
              <a:t>equilibrium between expanding by radiation and collapsing by </a:t>
            </a:r>
            <a:r>
              <a:rPr lang="en-US" altLang="ko-KR" sz="2800" dirty="0" smtClean="0">
                <a:sym typeface="Wingdings" pitchFamily="2" charset="2"/>
              </a:rPr>
              <a:t>gravity)</a:t>
            </a:r>
            <a:endParaRPr lang="en-US" altLang="ko-KR" sz="2800" dirty="0" smtClean="0"/>
          </a:p>
          <a:p>
            <a:pPr marL="731520" lvl="1" indent="-274320">
              <a:spcBef>
                <a:spcPct val="20000"/>
              </a:spcBef>
              <a:buClr>
                <a:schemeClr val="accent2"/>
              </a:buClr>
              <a:buSzPct val="90000"/>
              <a:buFont typeface="Wingdings"/>
              <a:buChar char=""/>
            </a:pPr>
            <a:r>
              <a:rPr lang="en-US" altLang="ko-KR" sz="2800" dirty="0" err="1" smtClean="0"/>
              <a:t>Hertzsprung</a:t>
            </a:r>
            <a:r>
              <a:rPr lang="en-US" altLang="ko-KR" sz="2800" dirty="0" smtClean="0"/>
              <a:t>-Russell diagram</a:t>
            </a:r>
            <a:r>
              <a:rPr lang="ko-KR" altLang="en-US" sz="2800" dirty="0" smtClean="0"/>
              <a:t>의 </a:t>
            </a:r>
            <a:r>
              <a:rPr lang="ko-KR" altLang="en-US" sz="2800" dirty="0" err="1" smtClean="0"/>
              <a:t>주계열</a:t>
            </a:r>
            <a:r>
              <a:rPr lang="en-US" altLang="ko-KR" sz="2800" dirty="0" smtClean="0"/>
              <a:t>(</a:t>
            </a:r>
            <a:r>
              <a:rPr lang="en-US" altLang="ko-KR" sz="2800" dirty="0" smtClean="0"/>
              <a:t>main sequence)</a:t>
            </a:r>
            <a:r>
              <a:rPr lang="ko-KR" altLang="en-US" sz="2800" dirty="0" smtClean="0"/>
              <a:t>를</a:t>
            </a:r>
            <a:r>
              <a:rPr lang="ko-KR" altLang="en-US" sz="2800" dirty="0" smtClean="0"/>
              <a:t> 따라 진화</a:t>
            </a:r>
            <a:endParaRPr kumimoji="0" lang="en-US" altLang="ko-KR" sz="280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ct val="20000"/>
              </a:spcBef>
              <a:buClr>
                <a:schemeClr val="accent2"/>
              </a:buClr>
              <a:buSzPct val="90000"/>
              <a:buFont typeface="Wingdings"/>
              <a:buChar char=""/>
            </a:pPr>
            <a:r>
              <a:rPr lang="ko-KR" altLang="en-US" sz="2800" dirty="0" err="1" smtClean="0"/>
              <a:t>주계열에서</a:t>
            </a:r>
            <a:r>
              <a:rPr lang="ko-KR" altLang="en-US" sz="2800" dirty="0" smtClean="0"/>
              <a:t> 벗어나면서</a:t>
            </a:r>
            <a:endParaRPr lang="en-US" altLang="ko-KR" sz="2800" dirty="0" smtClean="0"/>
          </a:p>
          <a:p>
            <a:pPr marL="1188720" lvl="2" indent="-274320">
              <a:spcBef>
                <a:spcPct val="20000"/>
              </a:spcBef>
              <a:buClr>
                <a:schemeClr val="accent2"/>
              </a:buClr>
              <a:buSzPct val="90000"/>
              <a:buFont typeface="Wingdings"/>
              <a:buChar char=""/>
            </a:pPr>
            <a:r>
              <a:rPr lang="ko-KR" altLang="en-US" sz="2800" dirty="0" smtClean="0"/>
              <a:t>적색왜성</a:t>
            </a:r>
            <a:r>
              <a:rPr lang="en-US" altLang="ko-KR" sz="2800" dirty="0" smtClean="0"/>
              <a:t>(Red dwarf) (He </a:t>
            </a:r>
            <a:r>
              <a:rPr lang="ko-KR" altLang="en-US" sz="2800" dirty="0" smtClean="0"/>
              <a:t>융합</a:t>
            </a:r>
            <a:r>
              <a:rPr lang="en-US" altLang="ko-KR" sz="2800" dirty="0" smtClean="0"/>
              <a:t>(He-burning)</a:t>
            </a:r>
            <a:r>
              <a:rPr lang="ko-KR" altLang="en-US" sz="2800" dirty="0" smtClean="0"/>
              <a:t>이 일어나지 않는 질량이 적은 별</a:t>
            </a:r>
            <a:r>
              <a:rPr lang="en-US" altLang="ko-KR" sz="2800" dirty="0" smtClean="0"/>
              <a:t>)</a:t>
            </a:r>
            <a:endParaRPr lang="en-US" altLang="ko-KR" sz="2800" dirty="0" smtClean="0"/>
          </a:p>
          <a:p>
            <a:pPr marL="1188720" lvl="2" indent="-274320">
              <a:spcBef>
                <a:spcPct val="20000"/>
              </a:spcBef>
              <a:buClr>
                <a:schemeClr val="accent2"/>
              </a:buClr>
              <a:buSzPct val="90000"/>
              <a:buFont typeface="Wingdings"/>
              <a:buChar char=""/>
            </a:pPr>
            <a:r>
              <a:rPr lang="ko-KR" altLang="en-US" sz="2800" dirty="0" smtClean="0"/>
              <a:t>적색거성</a:t>
            </a:r>
            <a:r>
              <a:rPr lang="en-US" altLang="ko-KR" sz="2800" dirty="0" smtClean="0"/>
              <a:t>(Red giant) </a:t>
            </a:r>
            <a:r>
              <a:rPr lang="en-US" altLang="ko-KR" sz="2800" dirty="0" smtClean="0">
                <a:sym typeface="Wingdings" pitchFamily="2" charset="2"/>
              </a:rPr>
              <a:t> </a:t>
            </a:r>
            <a:r>
              <a:rPr lang="ko-KR" altLang="en-US" sz="2800" dirty="0" smtClean="0">
                <a:sym typeface="Wingdings" pitchFamily="2" charset="2"/>
              </a:rPr>
              <a:t>백색왜성</a:t>
            </a:r>
            <a:r>
              <a:rPr lang="en-US" altLang="ko-KR" sz="2800" dirty="0" smtClean="0">
                <a:sym typeface="Wingdings" pitchFamily="2" charset="2"/>
              </a:rPr>
              <a:t>(white dwarf) </a:t>
            </a:r>
            <a:r>
              <a:rPr lang="en-US" altLang="ko-KR" sz="2800" dirty="0" smtClean="0"/>
              <a:t>(He </a:t>
            </a:r>
            <a:r>
              <a:rPr lang="ko-KR" altLang="en-US" sz="2800" dirty="0" smtClean="0"/>
              <a:t>융합이 일어나는 중간 크기의 별</a:t>
            </a:r>
            <a:r>
              <a:rPr lang="en-US" altLang="ko-KR" sz="2800" dirty="0" smtClean="0"/>
              <a:t>)</a:t>
            </a:r>
            <a:endParaRPr lang="en-US" altLang="ko-KR" sz="2800" dirty="0" smtClean="0"/>
          </a:p>
          <a:p>
            <a:pPr marL="1188720" lvl="2" indent="-274320">
              <a:spcBef>
                <a:spcPct val="20000"/>
              </a:spcBef>
              <a:buClr>
                <a:schemeClr val="accent2"/>
              </a:buClr>
              <a:buSzPct val="90000"/>
              <a:buFont typeface="Wingdings"/>
              <a:buChar char=""/>
            </a:pPr>
            <a:r>
              <a:rPr lang="ko-KR" altLang="en-US" sz="2800" dirty="0" err="1" smtClean="0"/>
              <a:t>초신성</a:t>
            </a:r>
            <a:r>
              <a:rPr lang="en-US" altLang="ko-KR" sz="2800" dirty="0" smtClean="0"/>
              <a:t>(Supernova) </a:t>
            </a:r>
            <a:r>
              <a:rPr lang="en-US" altLang="ko-KR" sz="2800" dirty="0" smtClean="0">
                <a:sym typeface="Wingdings" pitchFamily="2" charset="2"/>
              </a:rPr>
              <a:t> </a:t>
            </a:r>
            <a:r>
              <a:rPr lang="ko-KR" altLang="en-US" sz="2800" dirty="0" err="1" smtClean="0">
                <a:sym typeface="Wingdings" pitchFamily="2" charset="2"/>
              </a:rPr>
              <a:t>중성자별</a:t>
            </a:r>
            <a:r>
              <a:rPr lang="en-US" altLang="ko-KR" sz="2800" dirty="0" smtClean="0">
                <a:sym typeface="Wingdings" pitchFamily="2" charset="2"/>
              </a:rPr>
              <a:t>(neutron star) </a:t>
            </a:r>
            <a:r>
              <a:rPr lang="en-US" altLang="ko-KR" sz="2800" dirty="0" smtClean="0">
                <a:sym typeface="Wingdings" pitchFamily="2" charset="2"/>
              </a:rPr>
              <a:t>or black hole </a:t>
            </a:r>
            <a:r>
              <a:rPr lang="en-US" altLang="ko-KR" sz="2800" dirty="0" smtClean="0">
                <a:sym typeface="Wingdings" pitchFamily="2" charset="2"/>
              </a:rPr>
              <a:t>(Fe</a:t>
            </a:r>
            <a:r>
              <a:rPr lang="ko-KR" altLang="en-US" sz="2800" dirty="0" smtClean="0">
                <a:sym typeface="Wingdings" pitchFamily="2" charset="2"/>
              </a:rPr>
              <a:t>가 만들어지기까지 </a:t>
            </a:r>
            <a:r>
              <a:rPr lang="ko-KR" altLang="en-US" sz="2800" dirty="0" err="1" smtClean="0">
                <a:sym typeface="Wingdings" pitchFamily="2" charset="2"/>
              </a:rPr>
              <a:t>핵융합하는</a:t>
            </a:r>
            <a:r>
              <a:rPr lang="ko-KR" altLang="en-US" sz="2800" dirty="0" smtClean="0">
                <a:sym typeface="Wingdings" pitchFamily="2" charset="2"/>
              </a:rPr>
              <a:t> 무거운 별</a:t>
            </a:r>
            <a:r>
              <a:rPr lang="en-US" altLang="ko-KR" sz="2800" dirty="0" smtClean="0">
                <a:sym typeface="Wingdings" pitchFamily="2" charset="2"/>
              </a:rPr>
              <a:t>)</a:t>
            </a:r>
            <a:r>
              <a:rPr lang="en-US" altLang="ko-KR" sz="2800" dirty="0" smtClean="0"/>
              <a:t>.</a:t>
            </a:r>
            <a:endParaRPr kumimoji="0" lang="en-US" altLang="ko-KR" sz="280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RDiagram.png">
            <a:hlinkClick r:id="rId2"/>
          </p:cNvPr>
          <p:cNvPicPr>
            <a:picLocks noChangeAspect="1" noChangeArrowheads="1"/>
          </p:cNvPicPr>
          <p:nvPr/>
        </p:nvPicPr>
        <p:blipFill>
          <a:blip r:embed="rId3" cstate="print"/>
          <a:srcRect/>
          <a:stretch>
            <a:fillRect/>
          </a:stretch>
        </p:blipFill>
        <p:spPr bwMode="auto">
          <a:xfrm>
            <a:off x="179512" y="220674"/>
            <a:ext cx="5298182" cy="6033482"/>
          </a:xfrm>
          <a:prstGeom prst="rect">
            <a:avLst/>
          </a:prstGeom>
          <a:noFill/>
        </p:spPr>
      </p:pic>
      <p:sp>
        <p:nvSpPr>
          <p:cNvPr id="3" name="TextBox 2"/>
          <p:cNvSpPr txBox="1"/>
          <p:nvPr/>
        </p:nvSpPr>
        <p:spPr>
          <a:xfrm>
            <a:off x="5580112" y="620688"/>
            <a:ext cx="3240359" cy="2862322"/>
          </a:xfrm>
          <a:prstGeom prst="rect">
            <a:avLst/>
          </a:prstGeom>
          <a:noFill/>
        </p:spPr>
        <p:txBody>
          <a:bodyPr wrap="square" rtlCol="0">
            <a:spAutoFit/>
          </a:bodyPr>
          <a:lstStyle/>
          <a:p>
            <a:r>
              <a:rPr lang="en-US" altLang="ko-KR" sz="1000" dirty="0" err="1" smtClean="0"/>
              <a:t>Hertzsprung</a:t>
            </a:r>
            <a:r>
              <a:rPr lang="en-US" altLang="ko-KR" sz="1000" dirty="0" smtClean="0"/>
              <a:t>-Russell diagram. A plot of luminosity (absolute magnitude) against the </a:t>
            </a:r>
            <a:r>
              <a:rPr lang="en-US" altLang="ko-KR" sz="1000" dirty="0" err="1" smtClean="0"/>
              <a:t>colour</a:t>
            </a:r>
            <a:r>
              <a:rPr lang="en-US" altLang="ko-KR" sz="1000" dirty="0" smtClean="0"/>
              <a:t> of the stars ranging from the high-temperature blue-white stars on the left side of the diagram to the low temperature red stars on the right side. "This diagram below is a plot of 22000 stars from the </a:t>
            </a:r>
            <a:r>
              <a:rPr lang="en-US" altLang="ko-KR" sz="1000" dirty="0" err="1" smtClean="0"/>
              <a:t>Hipparcos</a:t>
            </a:r>
            <a:r>
              <a:rPr lang="en-US" altLang="ko-KR" sz="1000" dirty="0" smtClean="0"/>
              <a:t> Catalogue together with 1000 low-luminosity stars (red and white dwarfs) from the </a:t>
            </a:r>
            <a:r>
              <a:rPr lang="en-US" altLang="ko-KR" sz="1000" dirty="0" err="1" smtClean="0"/>
              <a:t>Gliese</a:t>
            </a:r>
            <a:r>
              <a:rPr lang="en-US" altLang="ko-KR" sz="1000" dirty="0" smtClean="0"/>
              <a:t> Catalogue of Nearby Stars. The ordinary hydrogen-burning dwarf stars like the Sun are found in a band running from top-left to bottom-right called the Main Sequence. Giant stars form their own clump on the upper-right side of the diagram. Above them lie the much rarer bright giants and </a:t>
            </a:r>
            <a:r>
              <a:rPr lang="en-US" altLang="ko-KR" sz="1000" dirty="0" err="1" smtClean="0"/>
              <a:t>supergiants</a:t>
            </a:r>
            <a:r>
              <a:rPr lang="en-US" altLang="ko-KR" sz="1000" dirty="0" smtClean="0"/>
              <a:t>. At the lower-left is the band of white dwarfs - these are the dead cores of old stars which have no internal energy source and over billions of years slowly cool down towards the bottom-right of the diagram." Converted to </a:t>
            </a:r>
            <a:r>
              <a:rPr lang="en-US" altLang="ko-KR" sz="1000" dirty="0" err="1" smtClean="0"/>
              <a:t>png</a:t>
            </a:r>
            <a:r>
              <a:rPr lang="en-US" altLang="ko-KR" sz="1000" dirty="0" smtClean="0"/>
              <a:t> and compressed with </a:t>
            </a:r>
            <a:r>
              <a:rPr lang="en-US" altLang="ko-KR" sz="1000" dirty="0" err="1" smtClean="0"/>
              <a:t>pngcrush</a:t>
            </a:r>
            <a:endParaRPr lang="ko-KR" altLang="en-US" sz="1000" dirty="0"/>
          </a:p>
        </p:txBody>
      </p:sp>
      <p:sp>
        <p:nvSpPr>
          <p:cNvPr id="4" name="직사각형 3"/>
          <p:cNvSpPr/>
          <p:nvPr/>
        </p:nvSpPr>
        <p:spPr>
          <a:xfrm>
            <a:off x="2771800" y="6309320"/>
            <a:ext cx="4572000" cy="246221"/>
          </a:xfrm>
          <a:prstGeom prst="rect">
            <a:avLst/>
          </a:prstGeom>
        </p:spPr>
        <p:txBody>
          <a:bodyPr>
            <a:spAutoFit/>
          </a:bodyPr>
          <a:lstStyle/>
          <a:p>
            <a:r>
              <a:rPr lang="en-US" altLang="ko-KR" sz="1000" dirty="0" smtClean="0"/>
              <a:t>From http://en.wikipedia.org/wiki/File:HRDiagram.png</a:t>
            </a:r>
            <a:endParaRPr lang="ko-KR" altLang="en-US" sz="1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모듈">
  <a:themeElements>
    <a:clrScheme name="모듈">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모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641</TotalTime>
  <Words>1369</Words>
  <Application>Microsoft Office PowerPoint</Application>
  <PresentationFormat>화면 슬라이드 쇼(4:3)</PresentationFormat>
  <Paragraphs>49</Paragraphs>
  <Slides>18</Slides>
  <Notes>0</Notes>
  <HiddenSlides>0</HiddenSlides>
  <MMClips>0</MMClips>
  <ScaleCrop>false</ScaleCrop>
  <HeadingPairs>
    <vt:vector size="4" baseType="variant">
      <vt:variant>
        <vt:lpstr>테마</vt:lpstr>
      </vt:variant>
      <vt:variant>
        <vt:i4>1</vt:i4>
      </vt:variant>
      <vt:variant>
        <vt:lpstr>슬라이드 제목</vt:lpstr>
      </vt:variant>
      <vt:variant>
        <vt:i4>18</vt:i4>
      </vt:variant>
    </vt:vector>
  </HeadingPairs>
  <TitlesOfParts>
    <vt:vector size="19" baseType="lpstr">
      <vt:lpstr>모듈</vt:lpstr>
      <vt:lpstr>Ch.2. 태양계와 지구</vt:lpstr>
      <vt:lpstr>PowerPoint 프레젠테이션</vt:lpstr>
      <vt:lpstr>PowerPoint 프레젠테이션</vt:lpstr>
      <vt:lpstr>PowerPoint 프레젠테이션</vt:lpstr>
      <vt:lpstr>PowerPoint 프레젠테이션</vt:lpstr>
      <vt:lpstr>PowerPoint 프레젠테이션</vt:lpstr>
      <vt:lpstr>Ch.2.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Geochemistry &amp; Lab</dc:title>
  <dc:creator>user</dc:creator>
  <cp:lastModifiedBy>jyy</cp:lastModifiedBy>
  <cp:revision>71</cp:revision>
  <dcterms:created xsi:type="dcterms:W3CDTF">2012-03-04T11:34:30Z</dcterms:created>
  <dcterms:modified xsi:type="dcterms:W3CDTF">2015-03-09T07:03:34Z</dcterms:modified>
</cp:coreProperties>
</file>