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6" r:id="rId3"/>
    <p:sldId id="289" r:id="rId4"/>
    <p:sldId id="288" r:id="rId5"/>
    <p:sldId id="291" r:id="rId6"/>
    <p:sldId id="292" r:id="rId7"/>
    <p:sldId id="293" r:id="rId8"/>
    <p:sldId id="294" r:id="rId9"/>
    <p:sldId id="290" r:id="rId10"/>
    <p:sldId id="295" r:id="rId11"/>
    <p:sldId id="29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orearth.net/lecture/gen_geo/earth_present/ch01/Mars.jpg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korearth.net/lecture/gen_geo/earth_present/ch01/Saturn.jpg" TargetMode="External"/><Relationship Id="rId17" Type="http://schemas.openxmlformats.org/officeDocument/2006/relationships/image" Target="../media/image11.jpeg"/><Relationship Id="rId2" Type="http://schemas.openxmlformats.org/officeDocument/2006/relationships/hyperlink" Target="http://www.korearth.net/lecture/gen_geo/earth_present/ch01/Mercury.jpg" TargetMode="External"/><Relationship Id="rId16" Type="http://schemas.openxmlformats.org/officeDocument/2006/relationships/hyperlink" Target="http://www.korearth.net/lecture/gen_geo/earth_present/ch01/Neptune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korearth.net/lecture/gen_geo/earth_present/ch01/Earth.jpg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5" Type="http://schemas.openxmlformats.org/officeDocument/2006/relationships/image" Target="../media/image10.jpeg"/><Relationship Id="rId10" Type="http://schemas.openxmlformats.org/officeDocument/2006/relationships/hyperlink" Target="http://www.korearth.net/lecture/gen_geo/earth_present/ch01/Jupiter.jpg" TargetMode="External"/><Relationship Id="rId4" Type="http://schemas.openxmlformats.org/officeDocument/2006/relationships/hyperlink" Target="http://www.korearth.net/lecture/gen_geo/earth_present/ch01/Venus.jpg" TargetMode="External"/><Relationship Id="rId9" Type="http://schemas.openxmlformats.org/officeDocument/2006/relationships/image" Target="../media/image7.jpeg"/><Relationship Id="rId14" Type="http://schemas.openxmlformats.org/officeDocument/2006/relationships/hyperlink" Target="http://www.korearth.net/lecture/gen_geo/earth_present/ch01/Uranus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earth.net/lecture/gen_geo/earth_present/ch01/asteroidsedge.gif" TargetMode="Externa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lpl.arizona.edu/undergrad/classes/spring2009/Hubbard_206-2/Lectures4/asteroid_folder_DMinton/Apr21.htm" TargetMode="External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pl.arizona.edu/undergrad/classes/spring2009/Hubbard_206-2/Lectures4/asteroid_folder_DMinton/Apr21.htm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ira.org/fts0/planets/102/text/txt001x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epimpact.umd.edu/gallery/orbits3.html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25609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태양계</a:t>
            </a:r>
            <a:endParaRPr lang="en-US" altLang="ko-KR" dirty="0" smtClean="0"/>
          </a:p>
          <a:p>
            <a:pPr lvl="1"/>
            <a:r>
              <a:rPr lang="ko-KR" altLang="en-US" sz="2000" dirty="0" smtClean="0"/>
              <a:t>태양</a:t>
            </a:r>
            <a:r>
              <a:rPr lang="en-US" altLang="ko-KR" sz="2000" dirty="0" smtClean="0"/>
              <a:t>(Sun), </a:t>
            </a:r>
            <a:r>
              <a:rPr lang="ko-KR" altLang="en-US" sz="2000" dirty="0" smtClean="0"/>
              <a:t>행성</a:t>
            </a:r>
            <a:r>
              <a:rPr lang="en-US" altLang="ko-KR" sz="2000" dirty="0" smtClean="0"/>
              <a:t>(planets), </a:t>
            </a:r>
            <a:r>
              <a:rPr lang="ko-KR" altLang="en-US" sz="2000" dirty="0" smtClean="0"/>
              <a:t>위성</a:t>
            </a:r>
            <a:r>
              <a:rPr lang="en-US" altLang="ko-KR" sz="2000" dirty="0" smtClean="0"/>
              <a:t>(satellites),  </a:t>
            </a:r>
            <a:r>
              <a:rPr lang="ko-KR" altLang="en-US" sz="2000" dirty="0" smtClean="0"/>
              <a:t>소행성</a:t>
            </a:r>
            <a:r>
              <a:rPr lang="en-US" altLang="ko-KR" sz="2000" dirty="0" smtClean="0"/>
              <a:t>(asteroids), </a:t>
            </a:r>
            <a:r>
              <a:rPr lang="ko-KR" altLang="en-US" sz="2000" dirty="0" err="1" smtClean="0"/>
              <a:t>왜행성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plutoid</a:t>
            </a:r>
            <a:r>
              <a:rPr lang="en-US" altLang="ko-KR" sz="2000" dirty="0" smtClean="0"/>
              <a:t>, dwarf </a:t>
            </a:r>
            <a:r>
              <a:rPr lang="en-US" altLang="ko-KR" sz="2000" dirty="0" smtClean="0"/>
              <a:t>planet), </a:t>
            </a:r>
            <a:r>
              <a:rPr lang="ko-KR" altLang="en-US" sz="2000" dirty="0" smtClean="0"/>
              <a:t>해성</a:t>
            </a:r>
            <a:r>
              <a:rPr lang="en-US" altLang="ko-KR" sz="2000" dirty="0" smtClean="0"/>
              <a:t>(comets) </a:t>
            </a:r>
            <a:r>
              <a:rPr lang="ko-KR" altLang="en-US" sz="2000" dirty="0" smtClean="0"/>
              <a:t>및 기타물질로 구성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2411760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http://sse.jpl.nasa.gov/planets/index.cfm</a:t>
            </a:r>
            <a:endParaRPr lang="ko-KR" altLang="en-US" sz="1000" dirty="0"/>
          </a:p>
        </p:txBody>
      </p:sp>
      <p:pic>
        <p:nvPicPr>
          <p:cNvPr id="6146" name="Picture 2" descr="http://www.korearth.net/lecture/gen_geo/earth_present/ch01/solar_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24944"/>
            <a:ext cx="6683896" cy="3759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태양계의 탄생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성운설</a:t>
            </a:r>
            <a:r>
              <a:rPr lang="en-US" altLang="ko-KR" sz="2400" dirty="0" smtClean="0"/>
              <a:t>(Nebula theory)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ko-KR" altLang="en-US" sz="240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외력설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(External 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force 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theory)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en-US" altLang="ko-KR" sz="2400" dirty="0" smtClean="0">
                <a:sym typeface="Wingdings" pitchFamily="2" charset="2"/>
              </a:rPr>
              <a:t> </a:t>
            </a:r>
            <a:r>
              <a:rPr lang="en-US" altLang="ko-KR" sz="2400" dirty="0" err="1" smtClean="0">
                <a:sym typeface="Wingdings" pitchFamily="2" charset="2"/>
              </a:rPr>
              <a:t>Neonebula</a:t>
            </a:r>
            <a:r>
              <a:rPr lang="en-US" altLang="ko-KR" sz="2400" dirty="0" smtClean="0">
                <a:sym typeface="Wingdings" pitchFamily="2" charset="2"/>
              </a:rPr>
              <a:t> theory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http://www.korearth.net/lecture/gen_geo/earth_present/ch01/solar_system_form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916832"/>
            <a:ext cx="4069253" cy="46626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984776" cy="659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>
          <a:xfrm>
            <a:off x="1475656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http://en.wikipedia.org/wiki/Origin_of_the_solar_system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태양계의 특징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태양이 전체 질량의 </a:t>
            </a:r>
            <a:r>
              <a:rPr lang="en-US" altLang="ko-KR" sz="2400" dirty="0" smtClean="0"/>
              <a:t>99.8%, </a:t>
            </a:r>
            <a:r>
              <a:rPr lang="ko-KR" altLang="en-US" sz="2400" dirty="0" smtClean="0"/>
              <a:t>그러나 각운동량의 </a:t>
            </a:r>
            <a:r>
              <a:rPr lang="en-US" altLang="ko-KR" sz="2400" dirty="0" smtClean="0"/>
              <a:t>2%</a:t>
            </a:r>
            <a:r>
              <a:rPr lang="ko-KR" altLang="en-US" sz="2400" dirty="0" smtClean="0"/>
              <a:t>만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차지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북극 쪽에서 내려다 보았을 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모든 행성들이 태양을 중심으로 같은 면 상에서 반 시계 방향으로 공전</a:t>
            </a:r>
            <a:r>
              <a:rPr lang="en-US" altLang="ko-KR" sz="2400" dirty="0" smtClean="0"/>
              <a:t>.  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공전 방향과 같은 방향으로 자전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예외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금성 및 천왕성</a:t>
            </a:r>
            <a:r>
              <a:rPr lang="en-US" altLang="ko-KR" sz="2400" dirty="0" smtClean="0"/>
              <a:t>)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행성들은 태양을 중심으로 </a:t>
            </a:r>
            <a:r>
              <a:rPr lang="en-US" altLang="ko-KR" sz="2400" dirty="0" smtClean="0"/>
              <a:t>‘</a:t>
            </a:r>
            <a:r>
              <a:rPr lang="en-US" altLang="ko-KR" sz="2400" dirty="0" err="1" smtClean="0"/>
              <a:t>Titius</a:t>
            </a:r>
            <a:r>
              <a:rPr lang="en-US" altLang="ko-KR" sz="2400" dirty="0" smtClean="0"/>
              <a:t>-Bode rule’ (D = 4 + 3*2</a:t>
            </a:r>
            <a:r>
              <a:rPr lang="en-US" altLang="ko-KR" sz="2400" baseline="30000" dirty="0" smtClean="0"/>
              <a:t>n</a:t>
            </a:r>
            <a:r>
              <a:rPr lang="en-US" altLang="ko-KR" sz="2400" dirty="0" smtClean="0"/>
              <a:t>, </a:t>
            </a:r>
            <a:r>
              <a:rPr lang="en-US" altLang="ko-KR" sz="2400" dirty="0" smtClean="0"/>
              <a:t>n=order #)</a:t>
            </a:r>
            <a:r>
              <a:rPr lang="ko-KR" altLang="en-US" sz="2400" dirty="0" smtClean="0"/>
              <a:t>에 따라 배열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행성들은 크기와 조성이 전혀 다른 두 개의 그룹으로 구분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</a:p>
          <a:p>
            <a:pPr marL="1885950" lvl="3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내행성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또는 육성행성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40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지구형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행성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terrestrial planets) (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수성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화성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1885950" lvl="3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외행성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주행성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lang="en-US" altLang="ko-KR" sz="2400" dirty="0" smtClean="0"/>
              <a:t>major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planets) (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목성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해왕성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 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korearth.net/lecture/gen_geo/earth_present/ch01/Su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80728"/>
            <a:ext cx="5666474" cy="44644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75656" y="548680"/>
            <a:ext cx="96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Sun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korearth.net/lecture/gen_geo/earth_present/ch01/s_Mercu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268760"/>
            <a:ext cx="2160238" cy="1728192"/>
          </a:xfrm>
          <a:prstGeom prst="rect">
            <a:avLst/>
          </a:prstGeom>
          <a:noFill/>
        </p:spPr>
      </p:pic>
      <p:pic>
        <p:nvPicPr>
          <p:cNvPr id="21510" name="Picture 6" descr="http://www.korearth.net/lecture/gen_geo/earth_present/ch01/s_Venu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1268760"/>
            <a:ext cx="2160238" cy="1728192"/>
          </a:xfrm>
          <a:prstGeom prst="rect">
            <a:avLst/>
          </a:prstGeom>
          <a:noFill/>
        </p:spPr>
      </p:pic>
      <p:pic>
        <p:nvPicPr>
          <p:cNvPr id="21512" name="Picture 8" descr="http://www.korearth.net/lecture/gen_geo/earth_present/ch01/s_Ear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1268760"/>
            <a:ext cx="2160238" cy="1728192"/>
          </a:xfrm>
          <a:prstGeom prst="rect">
            <a:avLst/>
          </a:prstGeom>
          <a:noFill/>
        </p:spPr>
      </p:pic>
      <p:pic>
        <p:nvPicPr>
          <p:cNvPr id="21514" name="Picture 10" descr="http://www.korearth.net/lecture/gen_geo/earth_present/ch01/s_Mar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20271" y="1268760"/>
            <a:ext cx="1728191" cy="1728192"/>
          </a:xfrm>
          <a:prstGeom prst="rect">
            <a:avLst/>
          </a:prstGeom>
          <a:noFill/>
        </p:spPr>
      </p:pic>
      <p:pic>
        <p:nvPicPr>
          <p:cNvPr id="21516" name="Picture 12" descr="http://www.korearth.net/lecture/gen_geo/earth_present/ch01/s_Jupiter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5536" y="3789040"/>
            <a:ext cx="2070228" cy="1656184"/>
          </a:xfrm>
          <a:prstGeom prst="rect">
            <a:avLst/>
          </a:prstGeom>
          <a:noFill/>
        </p:spPr>
      </p:pic>
      <p:pic>
        <p:nvPicPr>
          <p:cNvPr id="21518" name="Picture 14" descr="http://www.korearth.net/lecture/gen_geo/earth_present/ch01/s_Saturn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55775" y="3789040"/>
            <a:ext cx="2138851" cy="1080120"/>
          </a:xfrm>
          <a:prstGeom prst="rect">
            <a:avLst/>
          </a:prstGeom>
          <a:noFill/>
        </p:spPr>
      </p:pic>
      <p:pic>
        <p:nvPicPr>
          <p:cNvPr id="21520" name="Picture 16" descr="http://www.korearth.net/lecture/gen_geo/earth_present/ch01/s_Uranus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3789040"/>
            <a:ext cx="2160238" cy="1728192"/>
          </a:xfrm>
          <a:prstGeom prst="rect">
            <a:avLst/>
          </a:prstGeom>
          <a:noFill/>
        </p:spPr>
      </p:pic>
      <p:pic>
        <p:nvPicPr>
          <p:cNvPr id="21522" name="Picture 18" descr="http://www.korearth.net/lecture/gen_geo/earth_present/ch01/s_Neptune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20272" y="3789040"/>
            <a:ext cx="1728192" cy="138255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95536" y="620688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Planets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2996952"/>
            <a:ext cx="756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Inner or terrestrial planets: From left to right, mercury, Venus, Earth, and Mars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5805264"/>
            <a:ext cx="755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Outer or major planets: From left to right, Jupiter, Saturn, Uranus, &amp; Neptune,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korearth.net/lecture/gen_geo/earth_present/ch01/asteroidspo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22312"/>
            <a:ext cx="5715000" cy="5715000"/>
          </a:xfrm>
          <a:prstGeom prst="rect">
            <a:avLst/>
          </a:prstGeom>
          <a:noFill/>
        </p:spPr>
      </p:pic>
      <p:pic>
        <p:nvPicPr>
          <p:cNvPr id="24580" name="Picture 4" descr="http://www.korearth.net/lecture/gen_geo/earth_present/ch01/s_asteroidsedge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521593"/>
            <a:ext cx="2619375" cy="26193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1663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Asteroids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9512" y="6309320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hlinkClick r:id="rId5"/>
              </a:rPr>
              <a:t>From http://www.lpl.arizona.edu/undergrad/classes/spring2009/Hubbard_206-2/Lectures4/asteroid_folder_DMinton/Apr21.htm</a:t>
            </a:r>
            <a:r>
              <a:rPr lang="en-US" altLang="ko-KR" sz="1000" dirty="0" smtClean="0"/>
              <a:t>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korearth.net/lecture/gen_geo/earth_present/ch01/Asteroi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620688"/>
            <a:ext cx="4314825" cy="5362576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043608" y="6093296"/>
            <a:ext cx="69482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hlinkClick r:id="rId3"/>
              </a:rPr>
              <a:t>From http://www.lpl.arizona.edu/undergrad/classes/spring2009/Hubbard_206-2/Lectures4/asteroid_folder_DMinton/Apr21.htm</a:t>
            </a:r>
            <a:r>
              <a:rPr lang="en-US" altLang="ko-KR" sz="1000" dirty="0" smtClean="0"/>
              <a:t>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mira.org/fts0/planets/102/images/Kuiper_o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908720"/>
            <a:ext cx="4762500" cy="4086225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4067944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Illustration of the </a:t>
            </a:r>
            <a:r>
              <a:rPr lang="en-US" altLang="ko-KR" dirty="0" err="1" smtClean="0"/>
              <a:t>Oort</a:t>
            </a:r>
            <a:r>
              <a:rPr lang="en-US" altLang="ko-KR" dirty="0" smtClean="0"/>
              <a:t> cloud and </a:t>
            </a:r>
            <a:r>
              <a:rPr lang="en-US" altLang="ko-KR" dirty="0" err="1" smtClean="0"/>
              <a:t>Kuiper</a:t>
            </a:r>
            <a:r>
              <a:rPr lang="en-US" altLang="ko-KR" dirty="0" smtClean="0"/>
              <a:t> Belt. NASA/JPL</a:t>
            </a:r>
            <a:endParaRPr lang="ko-KR" altLang="en-US" dirty="0"/>
          </a:p>
        </p:txBody>
      </p:sp>
      <p:pic>
        <p:nvPicPr>
          <p:cNvPr id="27652" name="Picture 4" descr="http://www.mira.org/fts0/planets/102/images/halley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3309607" cy="415897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107504" y="5157192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The nucleus of Halley's Comet as imaged by the Giotto spacecraft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04664"/>
            <a:ext cx="13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Comets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123728" y="594928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hlinkClick r:id="rId4"/>
              </a:rPr>
              <a:t>From http://www.mira.org/fts0/planets/102/text/txt001x.htm</a:t>
            </a:r>
            <a:r>
              <a:rPr lang="en-US" altLang="ko-KR" sz="1000" dirty="0" smtClean="0"/>
              <a:t> </a:t>
            </a:r>
            <a:endParaRPr lang="en-US" altLang="ko-KR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korearth.net/lecture/gen_geo/earth_present/ch01/s_orbits3-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5238750" cy="3790950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2555776" y="551723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>
                <a:hlinkClick r:id="rId3"/>
              </a:rPr>
              <a:t>From http://deepimpact.umd.edu/gallery/orbits3.html</a:t>
            </a:r>
            <a:r>
              <a:rPr lang="en-US" altLang="ko-KR" sz="1000" dirty="0" smtClean="0"/>
              <a:t>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630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>
          <a:xfrm>
            <a:off x="1619672" y="486916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http://en.wikipedia.org/wiki/Titius%E2%80%93Bode_law</a:t>
            </a:r>
            <a:endParaRPr lang="ko-K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20688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Titius</a:t>
            </a:r>
            <a:r>
              <a:rPr lang="en-US" altLang="ko-KR" dirty="0" smtClean="0"/>
              <a:t>-Bode rule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821</TotalTime>
  <Words>246</Words>
  <Application>Microsoft Office PowerPoint</Application>
  <PresentationFormat>화면 슬라이드 쇼(4:3)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모듈</vt:lpstr>
      <vt:lpstr>Ch.2.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91</cp:revision>
  <dcterms:created xsi:type="dcterms:W3CDTF">2012-03-04T11:34:30Z</dcterms:created>
  <dcterms:modified xsi:type="dcterms:W3CDTF">2015-03-16T04:52:46Z</dcterms:modified>
</cp:coreProperties>
</file>