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5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3" r:id="rId14"/>
    <p:sldId id="276" r:id="rId15"/>
    <p:sldId id="277" r:id="rId16"/>
    <p:sldId id="278" r:id="rId17"/>
    <p:sldId id="279" r:id="rId18"/>
    <p:sldId id="281" r:id="rId19"/>
    <p:sldId id="280" r:id="rId20"/>
    <p:sldId id="282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2D"/>
    <a:srgbClr val="C2F2D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5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63FA0-CFD2-47F8-B1B9-8741085C8152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02CD9-0E0F-4914-AE4D-05785BDEAC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25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/>
          <a:lstStyle/>
          <a:p>
            <a:r>
              <a:rPr lang="en-US" altLang="ko-KR" dirty="0" smtClean="0"/>
              <a:t>5-3. </a:t>
            </a:r>
            <a:r>
              <a:rPr lang="ko-KR" altLang="en-US" dirty="0" smtClean="0"/>
              <a:t>화석 연료의 이용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420888"/>
            <a:ext cx="5625066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1720" y="1916832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세계 에너지 소비량 </a:t>
            </a:r>
            <a:r>
              <a:rPr lang="en-US" altLang="ko-KR" dirty="0" smtClean="0"/>
              <a:t>1965-2015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051720" y="6165304"/>
            <a:ext cx="588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https://commons.wikimedia.org/wiki/File:Bp_world_energy_consumption_2016.gif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6712"/>
            <a:ext cx="7884368" cy="365133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17625"/>
            <a:ext cx="5732702" cy="2721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332656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국가별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인당 석유 소비량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996952"/>
            <a:ext cx="153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</a:t>
            </a:r>
            <a:r>
              <a:rPr lang="ko-KR" altLang="en-US" sz="1400" dirty="0" smtClean="0"/>
              <a:t>일 소비량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배럴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7" name="직사각형 6"/>
          <p:cNvSpPr/>
          <p:nvPr/>
        </p:nvSpPr>
        <p:spPr>
          <a:xfrm>
            <a:off x="2267744" y="4996600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https://commons.wikimedia.org/wiki/File:OilConsumptionpercapita.png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8901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석탄으로부터 </a:t>
            </a:r>
            <a:r>
              <a:rPr lang="ko-KR" altLang="en-US" dirty="0" smtClean="0"/>
              <a:t>얻는 물질들</a:t>
            </a:r>
            <a:r>
              <a:rPr lang="en-US" altLang="ko-KR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err="1" smtClean="0"/>
              <a:t>코우크</a:t>
            </a:r>
            <a:r>
              <a:rPr lang="en-US" altLang="ko-KR" dirty="0" smtClean="0"/>
              <a:t>(</a:t>
            </a:r>
            <a:r>
              <a:rPr lang="en-US" altLang="ko-KR" dirty="0" smtClean="0"/>
              <a:t>coke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합성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가스</a:t>
            </a:r>
            <a:r>
              <a:rPr lang="en-US" altLang="ko-KR" dirty="0" smtClean="0"/>
              <a:t>(syngas)</a:t>
            </a: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액화 연료</a:t>
            </a:r>
            <a:r>
              <a:rPr lang="en-US" altLang="ko-KR" dirty="0" smtClean="0"/>
              <a:t>(liquefaction fuel)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기타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공업 첨가물 및 화합물의 원료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2706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052736"/>
            <a:ext cx="6372200" cy="4773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4766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코</a:t>
            </a:r>
            <a:r>
              <a:rPr lang="ko-KR" altLang="en-US" dirty="0" err="1" smtClean="0"/>
              <a:t>우크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522403" y="603330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https://commons.wikimedia.org/wiki/File:Koks_Brennstoff.jpg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19698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908720"/>
            <a:ext cx="2550144" cy="5186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332656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합성 가스 불꽃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434991" y="629597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https://commons.wikimedia.org/wiki/File:Woodgas_Flame.jpg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3146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12776"/>
            <a:ext cx="4483943" cy="3845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692696"/>
            <a:ext cx="388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합성 연료</a:t>
            </a:r>
            <a:r>
              <a:rPr lang="en-US" altLang="ko-KR" dirty="0" smtClean="0"/>
              <a:t>(</a:t>
            </a:r>
            <a:r>
              <a:rPr lang="ko-KR" altLang="en-US" dirty="0" smtClean="0"/>
              <a:t>왼쪽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석유 연료의 비교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475656" y="5805264"/>
            <a:ext cx="6768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https://commons.wikimedia.org/wiki/File:NREL_FT_diesel_vs_conventional_diesel_photo.jpg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5150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52525"/>
            <a:ext cx="7620000" cy="45529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99592" y="5877272"/>
            <a:ext cx="748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https://commons.wikimedia.org/wiki/File:Coal_to_chemicals_routes_diagram.jpg</a:t>
            </a:r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692696"/>
            <a:ext cx="357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석탄으로부터 생산되는 화합물들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3199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71" y="1651222"/>
            <a:ext cx="5142857" cy="355555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571428" y="6093296"/>
            <a:ext cx="53849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https://jancovici.com/en/energy-transition/coal/using-coal-but-what-for/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764703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석탄의 부문별 이용 비중</a:t>
            </a: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915816" y="5465370"/>
            <a:ext cx="436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출처</a:t>
            </a:r>
            <a:r>
              <a:rPr lang="en-US" altLang="ko-KR" dirty="0" smtClean="0"/>
              <a:t>: International Energy Agency, 2009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39330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전기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323846" y="451454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제철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58286" y="34289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시멘트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73701" y="237344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기타 산업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2650" y="193018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난방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79912" y="133725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기타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223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64" y="764704"/>
            <a:ext cx="7772356" cy="5246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628800"/>
            <a:ext cx="461665" cy="28158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dirty="0" smtClean="0"/>
              <a:t>연간 석탄 소비량 </a:t>
            </a:r>
            <a:r>
              <a:rPr lang="en-US" altLang="ko-KR" dirty="0" smtClean="0"/>
              <a:t>(MTOE)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116632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국가별 석탄 소비량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979712" y="6151284"/>
            <a:ext cx="6246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https://commons.wikimedia.org/wiki/File:Top_Coal-Consuming_Nations.png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47209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천연 가스의 이용</a:t>
            </a:r>
            <a:r>
              <a:rPr lang="en-US" altLang="ko-KR" dirty="0" smtClean="0"/>
              <a:t>:</a:t>
            </a:r>
            <a:endParaRPr lang="en-US" altLang="ko-K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액화 가스</a:t>
            </a:r>
            <a:r>
              <a:rPr lang="en-US" altLang="ko-KR" dirty="0" smtClean="0"/>
              <a:t>(</a:t>
            </a:r>
            <a:r>
              <a:rPr lang="en-US" altLang="ko-KR" dirty="0" smtClean="0"/>
              <a:t>LNG; liquefied natural gas), </a:t>
            </a:r>
            <a:r>
              <a:rPr lang="ko-KR" altLang="en-US" dirty="0" smtClean="0"/>
              <a:t>압축가스</a:t>
            </a:r>
            <a:r>
              <a:rPr lang="en-US" altLang="ko-KR" dirty="0" smtClean="0"/>
              <a:t>(CNG; compressed natural gas)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비료 제조</a:t>
            </a: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수소 제조 원료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44491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8410575" cy="575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147990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천연 가스 소비량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979712" y="6089969"/>
            <a:ext cx="54726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https://commons.wikimedia.org/wiki/File:Natural_gas_consumption.png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7440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48680"/>
            <a:ext cx="7020272" cy="5265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5733256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2015 </a:t>
            </a:r>
            <a:r>
              <a:rPr lang="ko-KR" altLang="en-US" dirty="0" err="1" smtClean="0"/>
              <a:t>에너지원별</a:t>
            </a:r>
            <a:endParaRPr lang="en-US" altLang="ko-KR" dirty="0" smtClean="0"/>
          </a:p>
          <a:p>
            <a:r>
              <a:rPr lang="ko-KR" altLang="en-US" dirty="0" smtClean="0"/>
              <a:t>세계 에너지 소비량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11247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천연가스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27089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석탄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56630" y="34693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석유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76470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원자력</a:t>
            </a: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025227" y="17008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수력</a:t>
            </a: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596336" y="263691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풍력</a:t>
            </a:r>
            <a:endParaRPr lang="ko-KR" altLang="en-US" sz="1200"/>
          </a:p>
        </p:txBody>
      </p:sp>
      <p:sp>
        <p:nvSpPr>
          <p:cNvPr id="12" name="TextBox 11"/>
          <p:cNvSpPr txBox="1"/>
          <p:nvPr/>
        </p:nvSpPr>
        <p:spPr>
          <a:xfrm>
            <a:off x="7596336" y="2804925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태양열</a:t>
            </a:r>
            <a:endParaRPr lang="en-US" altLang="ko-KR" sz="1200" dirty="0" smtClean="0"/>
          </a:p>
          <a:p>
            <a:r>
              <a:rPr lang="ko-KR" altLang="en-US" sz="1200" dirty="0" smtClean="0"/>
              <a:t>생체연료</a:t>
            </a:r>
            <a:endParaRPr lang="en-US" altLang="ko-KR" sz="1200" dirty="0" smtClean="0"/>
          </a:p>
          <a:p>
            <a:r>
              <a:rPr lang="ko-KR" altLang="en-US" sz="1200" dirty="0" smtClean="0"/>
              <a:t>기타</a:t>
            </a:r>
            <a:endParaRPr lang="ko-KR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57332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화석연료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25798" y="57332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재생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0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76233"/>
            <a:ext cx="7172325" cy="4314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620688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미국의 부문별 천연가스 소비량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877272"/>
            <a:ext cx="4273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자료 출처</a:t>
            </a:r>
            <a:r>
              <a:rPr lang="en-US" altLang="ko-KR" dirty="0" smtClean="0"/>
              <a:t>: international</a:t>
            </a:r>
            <a:r>
              <a:rPr lang="ko-KR" altLang="en-US" dirty="0" smtClean="0"/>
              <a:t> </a:t>
            </a:r>
            <a:r>
              <a:rPr lang="en-US" altLang="ko-KR" dirty="0" smtClean="0"/>
              <a:t>Energy Agency</a:t>
            </a:r>
          </a:p>
          <a:p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15616" y="6200437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/>
              <a:t>https://ourfiniteworld.com/2012/03/23/why-us-natural-gas-prices-are-so-low-are-changes-needed/</a:t>
            </a:r>
          </a:p>
        </p:txBody>
      </p:sp>
    </p:spTree>
    <p:extLst>
      <p:ext uri="{BB962C8B-B14F-4D97-AF65-F5344CB8AC3E}">
        <p14:creationId xmlns:p14="http://schemas.microsoft.com/office/powerpoint/2010/main" val="413183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석유로부터 </a:t>
            </a:r>
            <a:r>
              <a:rPr lang="ko-KR" altLang="en-US" dirty="0" smtClean="0"/>
              <a:t>얻는 물질들</a:t>
            </a:r>
            <a:r>
              <a:rPr lang="en-US" altLang="ko-KR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 err="1"/>
              <a:t>올레핀</a:t>
            </a:r>
            <a:r>
              <a:rPr lang="en-US" altLang="ko-KR" dirty="0"/>
              <a:t>(</a:t>
            </a:r>
            <a:r>
              <a:rPr lang="en-US" altLang="ko-KR" dirty="0" smtClean="0"/>
              <a:t>olefin)</a:t>
            </a: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각종 윤활제</a:t>
            </a:r>
            <a:r>
              <a:rPr lang="en-US" altLang="ko-KR" dirty="0"/>
              <a:t>(lubricant).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파라핀 및 왁스</a:t>
            </a:r>
            <a:r>
              <a:rPr lang="en-US" altLang="ko-KR" dirty="0"/>
              <a:t>(wax).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황 및 </a:t>
            </a:r>
            <a:r>
              <a:rPr lang="ko-KR" altLang="en-US" dirty="0" smtClean="0"/>
              <a:t>황산</a:t>
            </a: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타르</a:t>
            </a:r>
            <a:r>
              <a:rPr lang="en-US" altLang="ko-KR" dirty="0"/>
              <a:t>(tar</a:t>
            </a:r>
            <a:r>
              <a:rPr lang="en-US" altLang="ko-KR" dirty="0" smtClean="0"/>
              <a:t>) </a:t>
            </a: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아스팔트</a:t>
            </a:r>
            <a:r>
              <a:rPr lang="en-US" altLang="ko-KR" dirty="0"/>
              <a:t>(asphalt)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석유 </a:t>
            </a:r>
            <a:r>
              <a:rPr lang="ko-KR" altLang="en-US" dirty="0" err="1"/>
              <a:t>코우크</a:t>
            </a:r>
            <a:r>
              <a:rPr lang="en-US" altLang="ko-KR" dirty="0"/>
              <a:t>(petroleum coke)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dirty="0"/>
              <a:t>방향족 </a:t>
            </a:r>
            <a:r>
              <a:rPr lang="ko-KR" altLang="en-US" dirty="0" smtClean="0"/>
              <a:t>화합물</a:t>
            </a:r>
            <a:r>
              <a:rPr lang="en-US" altLang="ko-KR" dirty="0" smtClean="0"/>
              <a:t>(aromatics)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8954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1524000"/>
            <a:ext cx="5724525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764704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다양한</a:t>
            </a:r>
            <a:r>
              <a:rPr lang="en-US" altLang="ko-KR" dirty="0" smtClean="0"/>
              <a:t> </a:t>
            </a:r>
            <a:r>
              <a:rPr lang="ko-KR" altLang="en-US" dirty="0" smtClean="0"/>
              <a:t>종류 플라스틱들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909032" y="6021288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https://commons.wikimedia.org/wiki/File:Plastic_household_items.jpg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8737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836712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엔진 오일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12" y="1340768"/>
            <a:ext cx="6228304" cy="467122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814354" y="6237312"/>
            <a:ext cx="5238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https://commons.wikimedia.org/wiki/File:Motor_oil_refill_with_funnel.JPG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7304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92696"/>
            <a:ext cx="6695084" cy="5405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8864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파라핀 왁스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547664" y="60985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https://commons.wikimedia.org/wiki/File:Paraffin.jpg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9955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803" y="858244"/>
            <a:ext cx="6732240" cy="5049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47667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황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187624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/>
              <a:t>https://commons.wikimedia.org/wiki/File:Sulfur-sample.jpg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026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764704"/>
            <a:ext cx="270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나일론 제품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항공 점퍼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714500" y="5723964"/>
            <a:ext cx="4950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https://commons.wikimedia.org/wiki/File:MA-1_Jacket_in_petrol.jpg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8634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7877175" cy="5705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188640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smtClean="0"/>
              <a:t>석유 제품들</a:t>
            </a:r>
            <a:endParaRPr lang="ko-KR" altLang="en-US" sz="2400"/>
          </a:p>
        </p:txBody>
      </p:sp>
      <p:sp>
        <p:nvSpPr>
          <p:cNvPr id="4" name="직사각형 3"/>
          <p:cNvSpPr/>
          <p:nvPr/>
        </p:nvSpPr>
        <p:spPr>
          <a:xfrm>
            <a:off x="2411760" y="6526303"/>
            <a:ext cx="6274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https://upload.wikimedia.org/wikipedia/commons/4/45/Usesofpetroleum.png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29969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휘발유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4077072"/>
            <a:ext cx="118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경유 및</a:t>
            </a:r>
            <a:endParaRPr lang="en-US" altLang="ko-KR" dirty="0" smtClean="0"/>
          </a:p>
          <a:p>
            <a:r>
              <a:rPr lang="ko-KR" altLang="en-US" dirty="0" smtClean="0"/>
              <a:t>기타 연료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616530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제트 연료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31640" y="285293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아스팔트</a:t>
            </a: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99592" y="22768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중질유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141277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윤활제</a:t>
            </a: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82065" y="908720"/>
            <a:ext cx="69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기타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0207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2203</TotalTime>
  <Words>260</Words>
  <Application>Microsoft Office PowerPoint</Application>
  <PresentationFormat>화면 슬라이드 쇼(4:3)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맑은 고딕</vt:lpstr>
      <vt:lpstr>Arial</vt:lpstr>
      <vt:lpstr>필수</vt:lpstr>
      <vt:lpstr>5-3. 화석 연료의 이용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Jae-Young Yu</cp:lastModifiedBy>
  <cp:revision>105</cp:revision>
  <dcterms:created xsi:type="dcterms:W3CDTF">2013-09-03T00:41:18Z</dcterms:created>
  <dcterms:modified xsi:type="dcterms:W3CDTF">2017-11-20T04:09:55Z</dcterms:modified>
</cp:coreProperties>
</file>