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85" r:id="rId5"/>
    <p:sldId id="286" r:id="rId6"/>
    <p:sldId id="272" r:id="rId7"/>
    <p:sldId id="274" r:id="rId8"/>
    <p:sldId id="275" r:id="rId9"/>
    <p:sldId id="258" r:id="rId10"/>
    <p:sldId id="276" r:id="rId11"/>
    <p:sldId id="277" r:id="rId12"/>
    <p:sldId id="287" r:id="rId13"/>
    <p:sldId id="289" r:id="rId14"/>
    <p:sldId id="290" r:id="rId15"/>
    <p:sldId id="288" r:id="rId16"/>
    <p:sldId id="29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2016-11-01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2016-11-01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919582-F3C0-4667-B17A-E0329B089A3B}" type="datetimeFigureOut">
              <a:rPr lang="ko-KR" altLang="en-US" smtClean="0"/>
              <a:pPr/>
              <a:t>2016-11-01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iki.biomine.skelleftea.se/wiki/images/c/ca/AMD_in_Rio_Tinto_river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Ch.4.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산성광산배수 </a:t>
            </a:r>
            <a:r>
              <a:rPr lang="en-US" altLang="ko-KR" dirty="0" smtClean="0"/>
              <a:t>(Acid </a:t>
            </a:r>
            <a:r>
              <a:rPr lang="en-US" altLang="ko-KR" dirty="0" smtClean="0"/>
              <a:t>Mines </a:t>
            </a:r>
            <a:r>
              <a:rPr lang="en-US" altLang="ko-KR" dirty="0" smtClean="0"/>
              <a:t>Drainages; AMD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광산 개발 등으로 환원된 성분의 광물이 노출되며 발생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광물의 산화로 산이 만들어짐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황철석이</a:t>
            </a:r>
            <a:r>
              <a:rPr lang="ko-KR" altLang="en-US" dirty="0" smtClean="0"/>
              <a:t> 가장 대표적인 원인 광물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korearth.net/lecture/enviro/amdintro/amd_treat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08720"/>
            <a:ext cx="3672408" cy="5116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99592" y="6381328"/>
            <a:ext cx="42017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http://pruned.blogspot.com/2008/02/treating-acid-mine-drainage-in.html</a:t>
            </a:r>
            <a:endParaRPr lang="ko-KR" altLang="en-US" sz="1000" dirty="0"/>
          </a:p>
        </p:txBody>
      </p:sp>
      <p:pic>
        <p:nvPicPr>
          <p:cNvPr id="6146" name="Picture 2" descr="AMD&amp;ART Park, Vintondale, Pennsylv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6" y="260648"/>
            <a:ext cx="4496567" cy="1872208"/>
          </a:xfrm>
          <a:prstGeom prst="rect">
            <a:avLst/>
          </a:prstGeom>
          <a:noFill/>
        </p:spPr>
      </p:pic>
      <p:pic>
        <p:nvPicPr>
          <p:cNvPr id="6148" name="Picture 4" descr="AMD&amp;ART Park, Vintondale, Pennsylva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6" y="2204864"/>
            <a:ext cx="4536504" cy="1888836"/>
          </a:xfrm>
          <a:prstGeom prst="rect">
            <a:avLst/>
          </a:prstGeom>
          <a:noFill/>
        </p:spPr>
      </p:pic>
      <p:pic>
        <p:nvPicPr>
          <p:cNvPr id="6150" name="Picture 6" descr="AMD&amp;ART Park, Vintondale, Pennsylvan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6" y="4149080"/>
            <a:ext cx="4536504" cy="1888836"/>
          </a:xfrm>
          <a:prstGeom prst="rect">
            <a:avLst/>
          </a:prstGeom>
          <a:noFill/>
        </p:spPr>
      </p:pic>
      <p:pic>
        <p:nvPicPr>
          <p:cNvPr id="6152" name="Picture 8" descr="AMD&amp;ART Park, Vintondale, Pennsylvan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1940" y="260648"/>
            <a:ext cx="4496564" cy="1872207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4716016" y="2636912"/>
            <a:ext cx="448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ko-KR" dirty="0" smtClean="0"/>
              <a:t>Treating Acid Mine Drainage in Vintondale</a:t>
            </a:r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Ch.4.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기타 광산 지역 환경 문제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소음 </a:t>
            </a:r>
            <a:r>
              <a:rPr lang="en-US" altLang="ko-KR" dirty="0" smtClean="0"/>
              <a:t>Noises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분진 </a:t>
            </a:r>
            <a:r>
              <a:rPr lang="en-US" altLang="ko-KR" dirty="0" smtClean="0"/>
              <a:t>Dusts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안전 사고 </a:t>
            </a:r>
            <a:r>
              <a:rPr lang="en-US" altLang="ko-KR" dirty="0" smtClean="0"/>
              <a:t>Accidents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침하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Subsidence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Black L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4476750" cy="4838701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2267744" y="594928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http://www.graphicshunt.com/health/images/black_lung-577.htm</a:t>
            </a:r>
            <a:endParaRPr lang="ko-KR" alt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54868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Black Lung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courier-journal.com/cjextra/blacklung/graphics/diseasedl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591425" cy="4781551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899592" y="6021288"/>
            <a:ext cx="540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From http://www.courier-journal.com/cjextra/blacklung/graphics/diseasedlung.html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Tabl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762500" cy="3276601"/>
          </a:xfrm>
          <a:prstGeom prst="rect">
            <a:avLst/>
          </a:prstGeom>
          <a:noFill/>
        </p:spPr>
      </p:pic>
      <p:pic>
        <p:nvPicPr>
          <p:cNvPr id="44036" name="Picture 4" descr="Tabl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4762500" cy="2981326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23528" y="400506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http://www.cdc.gov/niosh/programs/mining/risks.html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korearth.net/lecture/gen_geo/earth_present/ch02/subsiden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24744"/>
            <a:ext cx="3971925" cy="476250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2339752" y="602128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http://www.donga.com/fbin/output?n=200805240249</a:t>
            </a:r>
            <a:endParaRPr lang="ko-KR" alt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20688"/>
            <a:ext cx="651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Subsidence in </a:t>
            </a:r>
            <a:r>
              <a:rPr lang="en-US" altLang="ko-KR" dirty="0" err="1" smtClean="0"/>
              <a:t>Eumsung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Choongcheongbukdo</a:t>
            </a:r>
            <a:r>
              <a:rPr lang="en-US" altLang="ko-KR" dirty="0" smtClean="0"/>
              <a:t>, May 24, 2008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2304256"/>
          </a:xfrm>
        </p:spPr>
        <p:txBody>
          <a:bodyPr>
            <a:normAutofit/>
          </a:bodyPr>
          <a:lstStyle/>
          <a:p>
            <a:pPr lvl="1"/>
            <a:r>
              <a:rPr lang="ko-KR" altLang="en-US" sz="2800" dirty="0" err="1" smtClean="0"/>
              <a:t>황철석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Pyrite</a:t>
            </a:r>
            <a:endParaRPr lang="en-US" altLang="ko-KR" sz="2800" dirty="0" smtClean="0"/>
          </a:p>
          <a:p>
            <a:pPr lvl="2"/>
            <a:r>
              <a:rPr lang="en-US" altLang="ko-KR" dirty="0" smtClean="0"/>
              <a:t>FeS</a:t>
            </a:r>
            <a:r>
              <a:rPr lang="en-US" altLang="ko-KR" baseline="-25000" dirty="0" smtClean="0"/>
              <a:t>2</a:t>
            </a:r>
          </a:p>
          <a:p>
            <a:pPr lvl="2"/>
            <a:r>
              <a:rPr lang="ko-KR" altLang="en-US" dirty="0" smtClean="0"/>
              <a:t>지각에서 가장 흔히 관찰되는 황화광물</a:t>
            </a:r>
            <a:endParaRPr lang="en-US" altLang="ko-KR" dirty="0" smtClean="0"/>
          </a:p>
          <a:p>
            <a:pPr lvl="2"/>
            <a:r>
              <a:rPr lang="ko-KR" altLang="en-US" dirty="0" smtClean="0">
                <a:solidFill>
                  <a:srgbClr val="FFFFFF"/>
                </a:solidFill>
                <a:ea typeface="굴림"/>
              </a:rPr>
              <a:t>산화되어 산성비 및 산성광산배수와 같은 심각한 환경 문제 유발</a:t>
            </a:r>
            <a:endParaRPr lang="en-US" altLang="ko-KR" dirty="0" smtClean="0"/>
          </a:p>
        </p:txBody>
      </p:sp>
      <p:pic>
        <p:nvPicPr>
          <p:cNvPr id="1026" name="Picture 2" descr="http://mineralminers.com/images/pyrite/mins/pytm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24944"/>
            <a:ext cx="4572000" cy="3429000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2267744" y="6488668"/>
            <a:ext cx="25795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http://mineralminers.com/html/pytmins.stm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5688632"/>
          </a:xfrm>
        </p:spPr>
        <p:txBody>
          <a:bodyPr>
            <a:normAutofit/>
          </a:bodyPr>
          <a:lstStyle/>
          <a:p>
            <a:pPr lvl="1"/>
            <a:r>
              <a:rPr lang="ko-KR" altLang="en-US" sz="2800" dirty="0" err="1" smtClean="0"/>
              <a:t>황철석의</a:t>
            </a:r>
            <a:r>
              <a:rPr lang="ko-KR" altLang="en-US" sz="2800" dirty="0" smtClean="0"/>
              <a:t> 산화 </a:t>
            </a:r>
            <a:r>
              <a:rPr lang="en-US" altLang="ko-KR" sz="2800" dirty="0" smtClean="0"/>
              <a:t>Pyrite </a:t>
            </a:r>
            <a:r>
              <a:rPr lang="en-US" altLang="ko-KR" sz="2800" dirty="0" smtClean="0"/>
              <a:t>Oxidation</a:t>
            </a:r>
          </a:p>
          <a:p>
            <a:pPr lvl="2"/>
            <a:r>
              <a:rPr lang="ko-KR" altLang="en-US" dirty="0" smtClean="0"/>
              <a:t>다단계의 복잡한 반응</a:t>
            </a:r>
            <a:r>
              <a:rPr lang="en-US" altLang="ko-KR" dirty="0" smtClean="0"/>
              <a:t> </a:t>
            </a:r>
            <a:r>
              <a:rPr lang="en-US" altLang="ko-KR" dirty="0" smtClean="0"/>
              <a:t>(Luther, 1997; </a:t>
            </a:r>
            <a:r>
              <a:rPr lang="en-US" altLang="ko-KR" dirty="0" err="1" smtClean="0"/>
              <a:t>Rimstidt</a:t>
            </a:r>
            <a:r>
              <a:rPr lang="en-US" altLang="ko-KR" dirty="0" smtClean="0"/>
              <a:t> and Vaughn; 2003)</a:t>
            </a:r>
          </a:p>
          <a:p>
            <a:pPr lvl="2"/>
            <a:r>
              <a:rPr lang="ko-KR" altLang="en-US" dirty="0" smtClean="0">
                <a:solidFill>
                  <a:srgbClr val="FFFFFF"/>
                </a:solidFill>
                <a:ea typeface="굴림"/>
              </a:rPr>
              <a:t>미생물 </a:t>
            </a:r>
            <a:r>
              <a:rPr lang="en-US" altLang="ko-KR" dirty="0" smtClean="0">
                <a:solidFill>
                  <a:srgbClr val="FFFFFF"/>
                </a:solidFill>
                <a:ea typeface="굴림"/>
              </a:rPr>
              <a:t>vs </a:t>
            </a:r>
            <a:r>
              <a:rPr lang="ko-KR" altLang="en-US" dirty="0" smtClean="0">
                <a:solidFill>
                  <a:srgbClr val="FFFFFF"/>
                </a:solidFill>
                <a:ea typeface="굴림"/>
              </a:rPr>
              <a:t>무기적 반응</a:t>
            </a:r>
            <a:endParaRPr lang="en-US" altLang="ko-KR" dirty="0" smtClean="0">
              <a:solidFill>
                <a:srgbClr val="FFFFFF"/>
              </a:solidFill>
              <a:ea typeface="굴림"/>
            </a:endParaRPr>
          </a:p>
          <a:p>
            <a:pPr lvl="2"/>
            <a:r>
              <a:rPr lang="ko-KR" altLang="en-US" dirty="0" smtClean="0"/>
              <a:t>전체적 반응 경로</a:t>
            </a:r>
            <a:r>
              <a:rPr lang="pt-BR" altLang="ko-KR" dirty="0" smtClean="0"/>
              <a:t>:</a:t>
            </a:r>
            <a:endParaRPr lang="pt-BR" altLang="ko-KR" dirty="0" smtClean="0"/>
          </a:p>
          <a:p>
            <a:pPr lvl="3"/>
            <a:r>
              <a:rPr lang="pt-BR" altLang="ko-KR" dirty="0" smtClean="0"/>
              <a:t>FeS</a:t>
            </a:r>
            <a:r>
              <a:rPr lang="pt-BR" altLang="ko-KR" baseline="-25000" dirty="0" smtClean="0"/>
              <a:t>2 </a:t>
            </a:r>
            <a:r>
              <a:rPr lang="pt-BR" altLang="ko-KR" dirty="0" smtClean="0"/>
              <a:t>+ 3.5O</a:t>
            </a:r>
            <a:r>
              <a:rPr lang="pt-BR" altLang="ko-KR" baseline="-25000" dirty="0" smtClean="0"/>
              <a:t>2</a:t>
            </a:r>
            <a:r>
              <a:rPr lang="pt-BR" altLang="ko-KR" dirty="0" smtClean="0"/>
              <a:t>+H</a:t>
            </a:r>
            <a:r>
              <a:rPr lang="pt-BR" altLang="ko-KR" baseline="-25000" dirty="0" smtClean="0"/>
              <a:t>2</a:t>
            </a:r>
            <a:r>
              <a:rPr lang="pt-BR" altLang="ko-KR" dirty="0" smtClean="0"/>
              <a:t>O = Fe</a:t>
            </a:r>
            <a:r>
              <a:rPr lang="pt-BR" altLang="ko-KR" baseline="30000" dirty="0" smtClean="0"/>
              <a:t>2+</a:t>
            </a:r>
            <a:r>
              <a:rPr lang="pt-BR" altLang="ko-KR" dirty="0" smtClean="0"/>
              <a:t> + 2SO</a:t>
            </a:r>
            <a:r>
              <a:rPr lang="pt-BR" altLang="ko-KR" baseline="-25000" dirty="0" smtClean="0"/>
              <a:t>4</a:t>
            </a:r>
            <a:r>
              <a:rPr lang="pt-BR" altLang="ko-KR" baseline="30000" dirty="0" smtClean="0"/>
              <a:t>2-</a:t>
            </a:r>
            <a:r>
              <a:rPr lang="pt-BR" altLang="ko-KR" dirty="0" smtClean="0"/>
              <a:t>+2H</a:t>
            </a:r>
            <a:r>
              <a:rPr lang="pt-BR" altLang="ko-KR" baseline="30000" dirty="0" smtClean="0"/>
              <a:t>+</a:t>
            </a:r>
            <a:r>
              <a:rPr lang="pt-BR" altLang="ko-KR" dirty="0" smtClean="0"/>
              <a:t>  		(R1)</a:t>
            </a:r>
          </a:p>
          <a:p>
            <a:pPr lvl="3"/>
            <a:r>
              <a:rPr lang="pt-BR" altLang="ko-KR" dirty="0" smtClean="0"/>
              <a:t>FeS</a:t>
            </a:r>
            <a:r>
              <a:rPr lang="pt-BR" altLang="ko-KR" baseline="-25000" dirty="0" smtClean="0"/>
              <a:t>2</a:t>
            </a:r>
            <a:r>
              <a:rPr lang="pt-BR" altLang="ko-KR" dirty="0" smtClean="0"/>
              <a:t>+14Fe</a:t>
            </a:r>
            <a:r>
              <a:rPr lang="pt-BR" altLang="ko-KR" baseline="30000" dirty="0" smtClean="0"/>
              <a:t>3+</a:t>
            </a:r>
            <a:r>
              <a:rPr lang="pt-BR" altLang="ko-KR" dirty="0" smtClean="0"/>
              <a:t>+8H</a:t>
            </a:r>
            <a:r>
              <a:rPr lang="pt-BR" altLang="ko-KR" baseline="-25000" dirty="0" smtClean="0"/>
              <a:t>2</a:t>
            </a:r>
            <a:r>
              <a:rPr lang="pt-BR" altLang="ko-KR" dirty="0" smtClean="0"/>
              <a:t>O = 15Fe</a:t>
            </a:r>
            <a:r>
              <a:rPr lang="pt-BR" altLang="ko-KR" baseline="30000" dirty="0" smtClean="0"/>
              <a:t>2+</a:t>
            </a:r>
            <a:r>
              <a:rPr lang="pt-BR" altLang="ko-KR" dirty="0" smtClean="0"/>
              <a:t>+SO</a:t>
            </a:r>
            <a:r>
              <a:rPr lang="pt-BR" altLang="ko-KR" baseline="-25000" dirty="0" smtClean="0"/>
              <a:t>4</a:t>
            </a:r>
            <a:r>
              <a:rPr lang="pt-BR" altLang="ko-KR" baseline="30000" dirty="0" smtClean="0"/>
              <a:t>2-</a:t>
            </a:r>
            <a:r>
              <a:rPr lang="pt-BR" altLang="ko-KR" dirty="0" smtClean="0"/>
              <a:t>+16H</a:t>
            </a:r>
            <a:r>
              <a:rPr lang="pt-BR" altLang="ko-KR" baseline="30000" dirty="0" smtClean="0"/>
              <a:t>+</a:t>
            </a:r>
            <a:r>
              <a:rPr lang="pt-BR" altLang="ko-KR" dirty="0" smtClean="0"/>
              <a:t>  	</a:t>
            </a:r>
            <a:r>
              <a:rPr lang="pt-BR" altLang="ko-KR" dirty="0" smtClean="0"/>
              <a:t>	(</a:t>
            </a:r>
            <a:r>
              <a:rPr lang="pt-BR" altLang="ko-KR" dirty="0" smtClean="0"/>
              <a:t>R2)</a:t>
            </a:r>
          </a:p>
          <a:p>
            <a:pPr lvl="3"/>
            <a:r>
              <a:rPr lang="pt-BR" altLang="ko-KR" dirty="0" smtClean="0"/>
              <a:t>Fe</a:t>
            </a:r>
            <a:r>
              <a:rPr lang="pt-BR" altLang="ko-KR" baseline="30000" dirty="0" smtClean="0"/>
              <a:t>2+</a:t>
            </a:r>
            <a:r>
              <a:rPr lang="pt-BR" altLang="ko-KR" dirty="0" smtClean="0"/>
              <a:t>+0.25O</a:t>
            </a:r>
            <a:r>
              <a:rPr lang="pt-BR" altLang="ko-KR" baseline="-25000" dirty="0" smtClean="0"/>
              <a:t>2</a:t>
            </a:r>
            <a:r>
              <a:rPr lang="pt-BR" altLang="ko-KR" dirty="0" smtClean="0"/>
              <a:t>+H</a:t>
            </a:r>
            <a:r>
              <a:rPr lang="pt-BR" altLang="ko-KR" baseline="30000" dirty="0" smtClean="0"/>
              <a:t>+</a:t>
            </a:r>
            <a:r>
              <a:rPr lang="pt-BR" altLang="ko-KR" dirty="0" smtClean="0"/>
              <a:t> = Fe</a:t>
            </a:r>
            <a:r>
              <a:rPr lang="pt-BR" altLang="ko-KR" baseline="30000" dirty="0" smtClean="0"/>
              <a:t>3+</a:t>
            </a:r>
            <a:r>
              <a:rPr lang="pt-BR" altLang="ko-KR" dirty="0" smtClean="0"/>
              <a:t>+0.5H</a:t>
            </a:r>
            <a:r>
              <a:rPr lang="pt-BR" altLang="ko-KR" baseline="-25000" dirty="0" smtClean="0"/>
              <a:t>2</a:t>
            </a:r>
            <a:r>
              <a:rPr lang="pt-BR" altLang="ko-KR" dirty="0" smtClean="0"/>
              <a:t>O			(R3)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자연에서는 미생물에 의한 산화가 우세</a:t>
            </a:r>
            <a:endParaRPr lang="pt-BR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865188" y="2025650"/>
          <a:ext cx="7462837" cy="365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Document" r:id="rId3" imgW="8496163" imgH="4165506" progId="Word.Document.8">
                  <p:embed/>
                </p:oleObj>
              </mc:Choice>
              <mc:Fallback>
                <p:oleObj name="Document" r:id="rId3" imgW="8496163" imgH="416550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025650"/>
                        <a:ext cx="7462837" cy="365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980728"/>
            <a:ext cx="444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/>
              <a:t>황철석을</a:t>
            </a:r>
            <a:r>
              <a:rPr lang="ko-KR" altLang="en-US" sz="2400" dirty="0" smtClean="0"/>
              <a:t> 산화시키는 미생물들</a:t>
            </a:r>
            <a:r>
              <a:rPr lang="en-US" altLang="ko-KR" sz="2400" dirty="0" smtClean="0"/>
              <a:t>: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5688632"/>
          </a:xfrm>
        </p:spPr>
        <p:txBody>
          <a:bodyPr>
            <a:normAutofit/>
          </a:bodyPr>
          <a:lstStyle/>
          <a:p>
            <a:pPr lvl="1"/>
            <a:r>
              <a:rPr lang="en-US" altLang="ko-KR" sz="2800" i="1" dirty="0" err="1" smtClean="0"/>
              <a:t>Acidithiobacillus</a:t>
            </a:r>
            <a:r>
              <a:rPr lang="en-US" altLang="ko-KR" sz="2800" i="1" dirty="0" smtClean="0"/>
              <a:t> </a:t>
            </a:r>
            <a:r>
              <a:rPr lang="en-US" altLang="ko-KR" sz="2800" i="1" dirty="0" err="1" smtClean="0"/>
              <a:t>ferrooxidans</a:t>
            </a:r>
            <a:endParaRPr lang="en-US" altLang="ko-KR" sz="2800" i="1" dirty="0" smtClean="0"/>
          </a:p>
          <a:p>
            <a:pPr lvl="2"/>
            <a:r>
              <a:rPr lang="en-US" altLang="ko-KR" dirty="0" smtClean="0"/>
              <a:t>(</a:t>
            </a:r>
            <a:r>
              <a:rPr lang="ko-KR" altLang="en-US" dirty="0" smtClean="0"/>
              <a:t>옛날 이름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Thiobacillus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ferrooxidans</a:t>
            </a:r>
            <a:r>
              <a:rPr lang="en-US" altLang="ko-KR" dirty="0" smtClean="0"/>
              <a:t>)</a:t>
            </a:r>
            <a:endParaRPr lang="en-US" altLang="ko-KR" sz="2800" dirty="0" smtClean="0"/>
          </a:p>
          <a:p>
            <a:pPr lvl="2"/>
            <a:r>
              <a:rPr lang="en-US" altLang="ko-KR" dirty="0" smtClean="0"/>
              <a:t>Gram negative </a:t>
            </a:r>
            <a:r>
              <a:rPr lang="en-US" altLang="ko-KR" dirty="0" err="1" smtClean="0"/>
              <a:t>acidophillic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chemolithoautotroph</a:t>
            </a:r>
            <a:endParaRPr lang="pt-BR" altLang="ko-KR" dirty="0" smtClean="0"/>
          </a:p>
        </p:txBody>
      </p:sp>
      <p:pic>
        <p:nvPicPr>
          <p:cNvPr id="4" name="Picture 4" descr="FIG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276475"/>
            <a:ext cx="5473700" cy="397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korearth.net/lecture/enviro/amdintro/youngdong_amd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836712"/>
            <a:ext cx="3882459" cy="2808312"/>
          </a:xfrm>
          <a:prstGeom prst="rect">
            <a:avLst/>
          </a:prstGeom>
          <a:noFill/>
        </p:spPr>
      </p:pic>
      <p:pic>
        <p:nvPicPr>
          <p:cNvPr id="13316" name="Picture 4" descr="http://www.korearth.net/lecture/enviro/amdintro/poll_stream1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84984"/>
            <a:ext cx="3936886" cy="2808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630932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임곡천</a:t>
            </a:r>
            <a:r>
              <a:rPr lang="ko-KR" altLang="en-US" dirty="0" smtClean="0"/>
              <a:t> </a:t>
            </a:r>
            <a:r>
              <a:rPr lang="en-US" altLang="ko-KR" dirty="0" smtClean="0"/>
              <a:t>1996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491880" y="6453336"/>
            <a:ext cx="5184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http://wiki.biomine.skelleftea.se/wiki/index.php/Image:AMD_in_Rio_Tinto_river.jpg</a:t>
            </a:r>
            <a:endParaRPr lang="ko-KR" altLang="en-US" sz="1000" dirty="0"/>
          </a:p>
        </p:txBody>
      </p:sp>
      <p:pic>
        <p:nvPicPr>
          <p:cNvPr id="12290" name="Picture 2" descr="Image:AMD in Rio Tinto ri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7620000" cy="571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6309320"/>
            <a:ext cx="181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Rio Tinto, Spain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5760640"/>
          </a:xfrm>
        </p:spPr>
        <p:txBody>
          <a:bodyPr>
            <a:normAutofit/>
          </a:bodyPr>
          <a:lstStyle/>
          <a:p>
            <a:pPr lvl="1"/>
            <a:r>
              <a:rPr lang="en-US" altLang="ko-KR" sz="2400" dirty="0" smtClean="0"/>
              <a:t>AMD</a:t>
            </a:r>
            <a:r>
              <a:rPr lang="ko-KR" altLang="en-US" sz="2400" dirty="0" smtClean="0"/>
              <a:t>에 의한 환경 피해 </a:t>
            </a:r>
            <a:endParaRPr lang="en-US" altLang="ko-KR" sz="2400" dirty="0" smtClean="0"/>
          </a:p>
          <a:p>
            <a:pPr lvl="2"/>
            <a:r>
              <a:rPr lang="en-US" altLang="ko-KR" dirty="0" smtClean="0"/>
              <a:t>Fe-</a:t>
            </a:r>
            <a:r>
              <a:rPr lang="ko-KR" altLang="en-US" dirty="0" smtClean="0"/>
              <a:t>화합물의 침전으로 인한 경관 훼손</a:t>
            </a:r>
            <a:endParaRPr lang="en-US" altLang="ko-KR" dirty="0"/>
          </a:p>
          <a:p>
            <a:pPr lvl="2"/>
            <a:r>
              <a:rPr lang="ko-KR" altLang="en-US" dirty="0" smtClean="0"/>
              <a:t>수질 악화 및 수자원 이용 제약</a:t>
            </a:r>
            <a:r>
              <a:rPr lang="en-US" altLang="ko-KR" dirty="0" smtClean="0"/>
              <a:t>(</a:t>
            </a:r>
            <a:r>
              <a:rPr lang="ko-KR" altLang="en-US" dirty="0" smtClean="0"/>
              <a:t>아래와 같은 이유로</a:t>
            </a:r>
            <a:r>
              <a:rPr lang="en-US" altLang="ko-KR" dirty="0" smtClean="0"/>
              <a:t>)</a:t>
            </a:r>
            <a:r>
              <a:rPr lang="en-US" altLang="ko-KR" dirty="0" smtClean="0"/>
              <a:t>;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낮은</a:t>
            </a:r>
            <a:r>
              <a:rPr lang="en-US" altLang="ko-KR" dirty="0" smtClean="0"/>
              <a:t> </a:t>
            </a:r>
            <a:r>
              <a:rPr lang="en-US" altLang="ko-KR" dirty="0" smtClean="0"/>
              <a:t>pH</a:t>
            </a:r>
          </a:p>
          <a:p>
            <a:pPr lvl="3"/>
            <a:r>
              <a:rPr lang="ko-KR" altLang="en-US" dirty="0" smtClean="0"/>
              <a:t>높은 농도의 독성 금속원소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O2 </a:t>
            </a:r>
            <a:r>
              <a:rPr lang="ko-KR" altLang="en-US" dirty="0" smtClean="0"/>
              <a:t>결핍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Fe-</a:t>
            </a:r>
            <a:r>
              <a:rPr lang="ko-KR" altLang="en-US" dirty="0" smtClean="0"/>
              <a:t>침전물에 의한 탁도 증가 및 피복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수서 생태계 파괴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5760640"/>
          </a:xfrm>
        </p:spPr>
        <p:txBody>
          <a:bodyPr>
            <a:normAutofit/>
          </a:bodyPr>
          <a:lstStyle/>
          <a:p>
            <a:pPr lvl="1"/>
            <a:r>
              <a:rPr lang="en-US" altLang="ko-KR" sz="2400" dirty="0" smtClean="0"/>
              <a:t>AMD</a:t>
            </a:r>
            <a:r>
              <a:rPr lang="ko-KR" altLang="en-US" sz="2400" dirty="0" smtClean="0"/>
              <a:t>의 처리</a:t>
            </a:r>
            <a:r>
              <a:rPr lang="en-US" altLang="ko-KR" sz="2400" dirty="0" smtClean="0"/>
              <a:t>(treatment)</a:t>
            </a:r>
            <a:endParaRPr lang="en-US" altLang="ko-KR" sz="2400" dirty="0" smtClean="0"/>
          </a:p>
          <a:p>
            <a:pPr lvl="2"/>
            <a:r>
              <a:rPr lang="ko-KR" altLang="en-US" sz="2200" dirty="0" smtClean="0"/>
              <a:t>능동적 </a:t>
            </a:r>
            <a:r>
              <a:rPr lang="en-US" altLang="ko-KR" sz="2200" dirty="0" smtClean="0"/>
              <a:t>Active</a:t>
            </a:r>
            <a:endParaRPr lang="en-US" altLang="ko-KR" sz="2200" dirty="0" smtClean="0"/>
          </a:p>
          <a:p>
            <a:pPr lvl="3"/>
            <a:r>
              <a:rPr lang="ko-KR" altLang="en-US" sz="1800" dirty="0" smtClean="0"/>
              <a:t>물리적 </a:t>
            </a:r>
            <a:r>
              <a:rPr lang="en-US" altLang="ko-KR" sz="1800" dirty="0" smtClean="0"/>
              <a:t>Physical</a:t>
            </a:r>
            <a:r>
              <a:rPr lang="en-US" altLang="ko-KR" sz="1800" dirty="0" smtClean="0"/>
              <a:t>: </a:t>
            </a:r>
          </a:p>
          <a:p>
            <a:pPr lvl="4"/>
            <a:r>
              <a:rPr lang="ko-KR" altLang="en-US" sz="1800" dirty="0" smtClean="0"/>
              <a:t>산소 공급 </a:t>
            </a:r>
            <a:r>
              <a:rPr lang="en-US" altLang="ko-KR" sz="1800" dirty="0" smtClean="0"/>
              <a:t>Aeration </a:t>
            </a:r>
            <a:endParaRPr lang="en-US" altLang="ko-KR" sz="1800" dirty="0" smtClean="0"/>
          </a:p>
          <a:p>
            <a:pPr lvl="4"/>
            <a:r>
              <a:rPr lang="ko-KR" altLang="en-US" sz="1800" dirty="0" err="1" smtClean="0"/>
              <a:t>폭기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Bubbling </a:t>
            </a:r>
            <a:endParaRPr lang="en-US" altLang="ko-KR" sz="1800" dirty="0" smtClean="0"/>
          </a:p>
          <a:p>
            <a:pPr lvl="4"/>
            <a:r>
              <a:rPr lang="ko-KR" altLang="en-US" sz="1800" dirty="0" smtClean="0"/>
              <a:t>기계적 혼합 </a:t>
            </a:r>
            <a:r>
              <a:rPr lang="en-US" altLang="ko-KR" sz="1800" dirty="0" smtClean="0"/>
              <a:t>Mechanical </a:t>
            </a:r>
            <a:r>
              <a:rPr lang="en-US" altLang="ko-KR" sz="1800" dirty="0" smtClean="0"/>
              <a:t>mixing</a:t>
            </a:r>
          </a:p>
          <a:p>
            <a:pPr lvl="3"/>
            <a:r>
              <a:rPr lang="ko-KR" altLang="en-US" sz="1800" dirty="0" smtClean="0"/>
              <a:t>화학적 </a:t>
            </a:r>
            <a:r>
              <a:rPr lang="en-US" altLang="ko-KR" sz="1800" dirty="0" smtClean="0"/>
              <a:t>Chemical</a:t>
            </a:r>
            <a:r>
              <a:rPr lang="en-US" altLang="ko-KR" sz="1800" dirty="0" smtClean="0"/>
              <a:t>: </a:t>
            </a:r>
          </a:p>
          <a:p>
            <a:pPr lvl="4"/>
            <a:r>
              <a:rPr lang="ko-KR" altLang="en-US" sz="1800" dirty="0" smtClean="0"/>
              <a:t>산화 </a:t>
            </a:r>
            <a:r>
              <a:rPr lang="en-US" altLang="ko-KR" sz="1800" dirty="0" smtClean="0"/>
              <a:t>Oxidation </a:t>
            </a:r>
            <a:endParaRPr lang="en-US" altLang="ko-KR" sz="1800" dirty="0" smtClean="0"/>
          </a:p>
          <a:p>
            <a:pPr lvl="4"/>
            <a:r>
              <a:rPr lang="ko-KR" altLang="en-US" sz="1800" dirty="0" smtClean="0"/>
              <a:t>용해 </a:t>
            </a:r>
            <a:r>
              <a:rPr lang="en-US" altLang="ko-KR" sz="1800" dirty="0" smtClean="0"/>
              <a:t>Dissolution </a:t>
            </a:r>
            <a:endParaRPr lang="en-US" altLang="ko-KR" sz="1800" dirty="0" smtClean="0"/>
          </a:p>
          <a:p>
            <a:pPr lvl="4"/>
            <a:r>
              <a:rPr lang="ko-KR" altLang="en-US" sz="1800" dirty="0" smtClean="0"/>
              <a:t>중화 </a:t>
            </a:r>
            <a:r>
              <a:rPr lang="en-US" altLang="ko-KR" sz="1800" dirty="0" smtClean="0"/>
              <a:t>Neutralization</a:t>
            </a:r>
            <a:endParaRPr lang="en-US" altLang="ko-KR" sz="1800" dirty="0" smtClean="0"/>
          </a:p>
          <a:p>
            <a:pPr lvl="3"/>
            <a:r>
              <a:rPr lang="ko-KR" altLang="en-US" sz="1800" dirty="0" smtClean="0"/>
              <a:t>생물학적 </a:t>
            </a:r>
            <a:r>
              <a:rPr lang="en-US" altLang="ko-KR" sz="1800" dirty="0" smtClean="0"/>
              <a:t>Biological</a:t>
            </a:r>
            <a:endParaRPr lang="en-US" altLang="ko-KR" sz="1800" dirty="0" smtClean="0"/>
          </a:p>
          <a:p>
            <a:pPr lvl="4"/>
            <a:r>
              <a:rPr lang="ko-KR" altLang="en-US" sz="1800" dirty="0" smtClean="0"/>
              <a:t>산화 가속 </a:t>
            </a:r>
            <a:r>
              <a:rPr lang="en-US" altLang="ko-KR" sz="1800" dirty="0" smtClean="0"/>
              <a:t>Accelerating </a:t>
            </a:r>
            <a:r>
              <a:rPr lang="en-US" altLang="ko-KR" sz="1800" dirty="0" smtClean="0"/>
              <a:t>the oxidation</a:t>
            </a:r>
          </a:p>
          <a:p>
            <a:pPr lvl="4"/>
            <a:r>
              <a:rPr lang="ko-KR" altLang="en-US" sz="1800" dirty="0" smtClean="0"/>
              <a:t>산화 저지 </a:t>
            </a:r>
            <a:r>
              <a:rPr lang="en-US" altLang="ko-KR" sz="1800" dirty="0" smtClean="0"/>
              <a:t>Prohibiting </a:t>
            </a:r>
            <a:r>
              <a:rPr lang="en-US" altLang="ko-KR" sz="1800" dirty="0" smtClean="0"/>
              <a:t>the oxidation</a:t>
            </a:r>
          </a:p>
          <a:p>
            <a:pPr lvl="2"/>
            <a:r>
              <a:rPr lang="ko-KR" altLang="en-US" sz="2200" dirty="0" smtClean="0"/>
              <a:t>수동적 </a:t>
            </a:r>
            <a:r>
              <a:rPr lang="en-US" altLang="ko-KR" sz="2200" dirty="0" smtClean="0"/>
              <a:t>Passive</a:t>
            </a:r>
            <a:endParaRPr lang="en-US" altLang="ko-KR" sz="2200" dirty="0" smtClean="0"/>
          </a:p>
          <a:p>
            <a:pPr lvl="3"/>
            <a:r>
              <a:rPr lang="ko-KR" altLang="en-US" sz="1800" dirty="0" smtClean="0"/>
              <a:t>습지 </a:t>
            </a:r>
            <a:r>
              <a:rPr lang="en-US" altLang="ko-KR" sz="1800" dirty="0" smtClean="0"/>
              <a:t>Swamp</a:t>
            </a:r>
            <a:endParaRPr lang="en-US" altLang="ko-KR" sz="1800" dirty="0" smtClean="0"/>
          </a:p>
          <a:p>
            <a:pPr lvl="3"/>
            <a:r>
              <a:rPr lang="ko-KR" altLang="en-US" sz="1800" dirty="0" smtClean="0"/>
              <a:t>반응 층 </a:t>
            </a:r>
            <a:r>
              <a:rPr lang="en-US" altLang="ko-KR" sz="1800" dirty="0" smtClean="0"/>
              <a:t>Reactive </a:t>
            </a:r>
            <a:r>
              <a:rPr lang="en-US" altLang="ko-KR" sz="1800" dirty="0" smtClean="0"/>
              <a:t>beds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881</TotalTime>
  <Words>252</Words>
  <Application>Microsoft Office PowerPoint</Application>
  <PresentationFormat>화면 슬라이드 쇼(4:3)</PresentationFormat>
  <Paragraphs>63</Paragraphs>
  <Slides>16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HY견고딕</vt:lpstr>
      <vt:lpstr>HY중고딕</vt:lpstr>
      <vt:lpstr>굴림</vt:lpstr>
      <vt:lpstr>Arial</vt:lpstr>
      <vt:lpstr>Franklin Gothic Book</vt:lpstr>
      <vt:lpstr>Wingdings 2</vt:lpstr>
      <vt:lpstr>테크닉</vt:lpstr>
      <vt:lpstr>Document</vt:lpstr>
      <vt:lpstr>Ch.4.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Ch.4. 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Ch.1. Introduction</dc:title>
  <dc:creator>my</dc:creator>
  <cp:lastModifiedBy>jyu</cp:lastModifiedBy>
  <cp:revision>83</cp:revision>
  <dcterms:created xsi:type="dcterms:W3CDTF">2012-02-18T07:01:10Z</dcterms:created>
  <dcterms:modified xsi:type="dcterms:W3CDTF">2016-11-01T07:06:19Z</dcterms:modified>
</cp:coreProperties>
</file>