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handoutMasterIdLst>
    <p:handoutMasterId r:id="rId15"/>
  </p:handoutMasterIdLst>
  <p:sldIdLst>
    <p:sldId id="256" r:id="rId2"/>
    <p:sldId id="258" r:id="rId3"/>
    <p:sldId id="263" r:id="rId4"/>
    <p:sldId id="267" r:id="rId5"/>
    <p:sldId id="268" r:id="rId6"/>
    <p:sldId id="269" r:id="rId7"/>
    <p:sldId id="270" r:id="rId8"/>
    <p:sldId id="274" r:id="rId9"/>
    <p:sldId id="271" r:id="rId10"/>
    <p:sldId id="272" r:id="rId11"/>
    <p:sldId id="275" r:id="rId12"/>
    <p:sldId id="273" r:id="rId13"/>
    <p:sldId id="276" r:id="rId14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3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44450-48F7-4971-B70C-B4CFBBD2BBF3}" type="datetimeFigureOut">
              <a:rPr lang="ko-KR" altLang="en-US" smtClean="0"/>
              <a:t>2014-05-20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A7CB6-64F9-4C37-8A4C-1A9731E093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353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9144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5072066" y="3571876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58952" y="786384"/>
            <a:ext cx="64008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2014-05-20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7342632" y="740664"/>
            <a:ext cx="738052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7946136" y="1106424"/>
            <a:ext cx="753801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9144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396513" y="2337123"/>
            <a:ext cx="1500199" cy="1416985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355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1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9144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2014-05-20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457200" y="1719072"/>
            <a:ext cx="8229600" cy="452628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004304" y="429768"/>
            <a:ext cx="1499616" cy="58247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2014-05-20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457200" y="429768"/>
            <a:ext cx="6400800" cy="582472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2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2014-05-20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8577072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301752" y="228600"/>
            <a:ext cx="996696" cy="969264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09857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9144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99232"/>
            <a:ext cx="6291072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2014-05-20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7086600" y="3465576"/>
            <a:ext cx="738052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7708392" y="3831336"/>
            <a:ext cx="753801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9144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320040" y="5038344"/>
            <a:ext cx="1069848" cy="996696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4855464"/>
            <a:ext cx="6986016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0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199"/>
            <a:ext cx="3858768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848" y="1600199"/>
            <a:ext cx="3858768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2014-05-20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8577072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9144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1535113"/>
            <a:ext cx="393192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68" y="2267712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2312" y="1535113"/>
            <a:ext cx="393192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2312" y="2267712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2014-05-20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9144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246888" y="182880"/>
            <a:ext cx="932688" cy="859536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9848" y="146304"/>
            <a:ext cx="6931152" cy="99669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2014-05-20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1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2014-05-20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365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356616"/>
            <a:ext cx="8147304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568" y="1216152"/>
            <a:ext cx="50292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" y="1216152"/>
            <a:ext cx="3008313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2014-05-20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989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07592" y="1143000"/>
            <a:ext cx="6163056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16152" y="384048"/>
            <a:ext cx="6300216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316736" y="1143000"/>
            <a:ext cx="6108192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2014-05-20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57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3952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3123-E138-4A55-B8A0-015B8266EFB6}" type="datetimeFigureOut">
              <a:rPr lang="ko-KR" altLang="en-US" smtClean="0"/>
              <a:pPr/>
              <a:t>2014-05-20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3952"/>
            <a:ext cx="2895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3952" y="6473952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414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474706505000483#bib4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iencedirect.com/science/article/pii/S1474706505000483#bib5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5373216"/>
            <a:ext cx="6858000" cy="1112862"/>
          </a:xfrm>
        </p:spPr>
        <p:txBody>
          <a:bodyPr>
            <a:normAutofit/>
          </a:bodyPr>
          <a:lstStyle/>
          <a:p>
            <a:pPr algn="r"/>
            <a:r>
              <a:rPr lang="en-US" altLang="ko-KR" sz="2800" dirty="0" smtClean="0"/>
              <a:t>JYU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59632" y="2780928"/>
            <a:ext cx="6858000" cy="990600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Applied Geochemistry &amp; Lab</a:t>
            </a:r>
            <a:br>
              <a:rPr lang="en-US" altLang="ko-KR" sz="2400" dirty="0" smtClean="0"/>
            </a:br>
            <a:r>
              <a:rPr lang="en-US" altLang="ko-KR" sz="4400" dirty="0" smtClean="0"/>
              <a:t>Ch.3 </a:t>
            </a:r>
            <a:r>
              <a:rPr lang="en-US" altLang="ko-KR" dirty="0" err="1" smtClean="0"/>
              <a:t>Geothermobarometry</a:t>
            </a:r>
            <a:endParaRPr lang="ko-KR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4479503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Part 1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lvl="1"/>
                <a:r>
                  <a:rPr lang="en-US" altLang="ko-KR" dirty="0" smtClean="0"/>
                  <a:t>Garnet-</a:t>
                </a:r>
                <a:r>
                  <a:rPr lang="en-US" altLang="ko-KR" dirty="0" err="1" smtClean="0"/>
                  <a:t>clinopyroxene</a:t>
                </a:r>
                <a:endParaRPr lang="en-US" altLang="ko-KR" dirty="0" smtClean="0"/>
              </a:p>
              <a:p>
                <a:pPr lvl="2"/>
                <a:r>
                  <a:rPr lang="en-US" altLang="ko-KR" sz="2000" dirty="0" smtClean="0"/>
                  <a:t>0.33Mg3Al2Si3O12 (</a:t>
                </a:r>
                <a:r>
                  <a:rPr lang="en-US" altLang="ko-KR" sz="2000" dirty="0" err="1" smtClean="0"/>
                  <a:t>pyrope</a:t>
                </a:r>
                <a:r>
                  <a:rPr lang="en-US" altLang="ko-KR" sz="2000" dirty="0" smtClean="0"/>
                  <a:t>) + CaFeSi2O6 (</a:t>
                </a:r>
                <a:r>
                  <a:rPr lang="en-US" altLang="ko-KR" sz="2000" dirty="0" err="1" smtClean="0"/>
                  <a:t>hedenbergite</a:t>
                </a:r>
                <a:r>
                  <a:rPr lang="en-US" altLang="ko-KR" sz="2000" dirty="0" smtClean="0"/>
                  <a:t>) = 0.33Fe3Al2Si3O12 (almandine) + CaMgSi2O6 (</a:t>
                </a:r>
                <a:r>
                  <a:rPr lang="en-US" altLang="ko-KR" sz="2000" dirty="0" err="1" smtClean="0"/>
                  <a:t>diopside</a:t>
                </a:r>
                <a:r>
                  <a:rPr lang="en-US" altLang="ko-KR" sz="2000" dirty="0" smtClean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num>
                              <m:den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𝑀𝑔</m:t>
                                </m:r>
                              </m:den>
                            </m:f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𝑔𝑛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num>
                              <m:den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𝑀𝑔</m:t>
                                </m:r>
                              </m:den>
                            </m:f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𝑐𝑝𝑥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sz="2000" dirty="0" smtClean="0"/>
              </a:p>
              <a:p>
                <a:pPr lvl="2"/>
                <a:r>
                  <a:rPr lang="en-US" altLang="ko-KR" sz="2000" dirty="0" smtClean="0"/>
                  <a:t>In granulite, T(</a:t>
                </a:r>
                <a:r>
                  <a:rPr lang="en-US" altLang="ko-KR" sz="2000" baseline="30000" dirty="0" err="1" smtClean="0"/>
                  <a:t>o</a:t>
                </a:r>
                <a:r>
                  <a:rPr lang="en-US" altLang="ko-KR" sz="2000" dirty="0" err="1" smtClean="0"/>
                  <a:t>K</a:t>
                </a:r>
                <a:r>
                  <a:rPr lang="en-US" altLang="ko-KR" sz="2000" dirty="0" smtClean="0"/>
                  <a:t>)=(3104X</a:t>
                </a:r>
                <a:r>
                  <a:rPr lang="en-US" altLang="ko-KR" sz="2000" baseline="-25000" dirty="0" smtClean="0"/>
                  <a:t>Ca</a:t>
                </a:r>
                <a:r>
                  <a:rPr lang="en-US" altLang="ko-KR" sz="2000" baseline="30000" dirty="0" smtClean="0"/>
                  <a:t>gn</a:t>
                </a:r>
                <a:r>
                  <a:rPr lang="en-US" altLang="ko-KR" sz="2000" dirty="0" smtClean="0"/>
                  <a:t>+3030+10.86P)/(lnK</a:t>
                </a:r>
                <a:r>
                  <a:rPr lang="en-US" altLang="ko-KR" sz="2000" baseline="-25000" dirty="0" smtClean="0"/>
                  <a:t>D</a:t>
                </a:r>
                <a:r>
                  <a:rPr lang="en-US" altLang="ko-KR" sz="2000" dirty="0" smtClean="0"/>
                  <a:t>+1.9039)</a:t>
                </a:r>
                <a:r>
                  <a:rPr lang="ko-KR" altLang="en-US" sz="2000" baseline="30000" dirty="0" smtClean="0"/>
                  <a:t> </a:t>
                </a:r>
                <a:r>
                  <a:rPr lang="en-US" altLang="ko-KR" sz="2000" dirty="0" smtClean="0"/>
                  <a:t>(Ellis and Green, 1979)</a:t>
                </a:r>
              </a:p>
              <a:p>
                <a:pPr lvl="1"/>
                <a:r>
                  <a:rPr lang="en-US" altLang="ko-KR" dirty="0" smtClean="0"/>
                  <a:t>Garnet-</a:t>
                </a:r>
                <a:r>
                  <a:rPr lang="en-US" altLang="ko-KR" dirty="0" err="1" smtClean="0"/>
                  <a:t>biotite</a:t>
                </a:r>
                <a:endParaRPr lang="en-US" altLang="ko-KR" dirty="0"/>
              </a:p>
              <a:p>
                <a:pPr lvl="2"/>
                <a:r>
                  <a:rPr lang="en-US" altLang="ko-KR" sz="2000" dirty="0" smtClean="0"/>
                  <a:t>Fe3Al2Si3O12 (almandine) </a:t>
                </a:r>
                <a:r>
                  <a:rPr lang="en-US" altLang="ko-KR" sz="2000" dirty="0"/>
                  <a:t>+ </a:t>
                </a:r>
                <a:r>
                  <a:rPr lang="en-US" altLang="ko-KR" sz="2000" dirty="0" smtClean="0"/>
                  <a:t>KMg3AlSi3O10(OH)2 (</a:t>
                </a:r>
                <a:r>
                  <a:rPr lang="en-US" altLang="ko-KR" sz="2000" dirty="0" err="1" smtClean="0"/>
                  <a:t>phlogopite</a:t>
                </a:r>
                <a:r>
                  <a:rPr lang="en-US" altLang="ko-KR" sz="2000" dirty="0" smtClean="0"/>
                  <a:t>) </a:t>
                </a:r>
                <a:r>
                  <a:rPr lang="en-US" altLang="ko-KR" sz="2000" dirty="0"/>
                  <a:t>= </a:t>
                </a:r>
                <a:r>
                  <a:rPr lang="en-US" altLang="ko-KR" sz="2000" dirty="0" smtClean="0"/>
                  <a:t>Mg3Al2Si3O12 (</a:t>
                </a:r>
                <a:r>
                  <a:rPr lang="en-US" altLang="ko-KR" sz="2000" dirty="0" err="1" smtClean="0"/>
                  <a:t>pyrope</a:t>
                </a:r>
                <a:r>
                  <a:rPr lang="en-US" altLang="ko-KR" sz="2000" dirty="0" smtClean="0"/>
                  <a:t>) </a:t>
                </a:r>
                <a:r>
                  <a:rPr lang="en-US" altLang="ko-KR" sz="2000" dirty="0"/>
                  <a:t>+ </a:t>
                </a:r>
                <a:r>
                  <a:rPr lang="en-US" altLang="ko-KR" sz="2000" dirty="0" smtClean="0"/>
                  <a:t>KFe3AlSi3O10(OH)2 (</a:t>
                </a:r>
                <a:r>
                  <a:rPr lang="en-US" altLang="ko-KR" sz="2000" dirty="0" err="1" smtClean="0"/>
                  <a:t>annite</a:t>
                </a:r>
                <a:r>
                  <a:rPr lang="en-US" altLang="ko-KR" sz="2000" dirty="0" smtClean="0"/>
                  <a:t>)</a:t>
                </a:r>
                <a:endParaRPr lang="en-US" altLang="ko-KR" sz="20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num>
                              <m:den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𝑀𝑔</m:t>
                                </m:r>
                              </m:den>
                            </m:f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num>
                              <m:den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𝑀𝑔</m:t>
                                </m:r>
                              </m:den>
                            </m:f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𝑔𝑡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sz="2000" dirty="0"/>
              </a:p>
              <a:p>
                <a:pPr lvl="2"/>
                <a:r>
                  <a:rPr lang="en-US" altLang="ko-KR" sz="2000" dirty="0" smtClean="0"/>
                  <a:t>Due to the presence of other </a:t>
                </a:r>
                <a:r>
                  <a:rPr lang="en-US" altLang="ko-KR" sz="2000" dirty="0" err="1" smtClean="0"/>
                  <a:t>cations</a:t>
                </a:r>
                <a:r>
                  <a:rPr lang="en-US" altLang="ko-KR" sz="2000" dirty="0" smtClean="0"/>
                  <a:t>, it can be quite </a:t>
                </a:r>
                <a:r>
                  <a:rPr lang="en-US" altLang="ko-KR" sz="2000" dirty="0" err="1" smtClean="0"/>
                  <a:t>errortic</a:t>
                </a:r>
                <a:endParaRPr lang="en-US" altLang="ko-KR" sz="2000" dirty="0" smtClean="0"/>
              </a:p>
              <a:p>
                <a:pPr lvl="2"/>
                <a:r>
                  <a:rPr lang="en-US" altLang="ko-KR" sz="2000" dirty="0" smtClean="0"/>
                  <a:t>Appropriate to apply to lower grade metamorphic rocks</a:t>
                </a:r>
                <a:endParaRPr lang="en-US" altLang="ko-KR" sz="2000" dirty="0"/>
              </a:p>
              <a:p>
                <a:pPr lvl="2"/>
                <a:endParaRPr lang="en-US" altLang="ko-KR" sz="2000" dirty="0" smtClean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887" b="-10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77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yy\Pictures\2013-12-04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36904" cy="534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6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Isotope thermometry</a:t>
            </a:r>
          </a:p>
          <a:p>
            <a:pPr lvl="1"/>
            <a:r>
              <a:rPr lang="en-US" altLang="ko-KR" dirty="0" smtClean="0"/>
              <a:t>Using stable isotope fractionation as a function of T</a:t>
            </a:r>
          </a:p>
          <a:p>
            <a:pPr lvl="1"/>
            <a:r>
              <a:rPr lang="en-US" altLang="ko-KR" dirty="0" smtClean="0"/>
              <a:t>E.g. </a:t>
            </a:r>
            <a:r>
              <a:rPr lang="en-US" altLang="ko-KR" baseline="30000" dirty="0" smtClean="0"/>
              <a:t>18</a:t>
            </a:r>
            <a:r>
              <a:rPr lang="en-US" altLang="ko-KR" dirty="0" smtClean="0"/>
              <a:t>O/</a:t>
            </a:r>
            <a:r>
              <a:rPr lang="en-US" altLang="ko-KR" baseline="30000" dirty="0" smtClean="0"/>
              <a:t>16</a:t>
            </a:r>
            <a:r>
              <a:rPr lang="en-US" altLang="ko-KR" dirty="0" smtClean="0"/>
              <a:t>O fractionation between </a:t>
            </a:r>
            <a:r>
              <a:rPr lang="en-US" altLang="ko-KR" dirty="0" err="1" smtClean="0"/>
              <a:t>calciate</a:t>
            </a:r>
            <a:r>
              <a:rPr lang="en-US" altLang="ko-KR" dirty="0" smtClean="0"/>
              <a:t>-quartz, magnetite-quartz, magnetite-feldspar, rutile-feldspar etc.</a:t>
            </a:r>
          </a:p>
          <a:p>
            <a:pPr lvl="1"/>
            <a:r>
              <a:rPr lang="en-US" altLang="ko-KR" dirty="0" smtClean="0"/>
              <a:t>Refer a stable isotope geochemistry textbook for details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5024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5328592" cy="390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096493" y="4365104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Fig. 1. Results from hydrothermal experiments as well as boron isotope fractionation model by </a:t>
            </a:r>
            <a:r>
              <a:rPr lang="en-US" altLang="ko-KR" dirty="0">
                <a:hlinkClick r:id="rId3"/>
              </a:rPr>
              <a:t>Williams et al. (2001a, their Fig. 13)</a:t>
            </a:r>
            <a:r>
              <a:rPr lang="en-US" altLang="ko-KR" dirty="0"/>
              <a:t>. For comparison, the authors also showed oxygen isotope fractionation from </a:t>
            </a:r>
            <a:r>
              <a:rPr lang="en-US" altLang="ko-KR" dirty="0" err="1">
                <a:hlinkClick r:id="rId4"/>
              </a:rPr>
              <a:t>Yeh</a:t>
            </a:r>
            <a:r>
              <a:rPr lang="en-US" altLang="ko-KR" dirty="0">
                <a:hlinkClick r:id="rId4"/>
              </a:rPr>
              <a:t> and </a:t>
            </a:r>
            <a:r>
              <a:rPr lang="en-US" altLang="ko-KR" dirty="0" err="1">
                <a:hlinkClick r:id="rId4"/>
              </a:rPr>
              <a:t>Savin</a:t>
            </a:r>
            <a:r>
              <a:rPr lang="en-US" altLang="ko-KR" dirty="0">
                <a:hlinkClick r:id="rId4"/>
              </a:rPr>
              <a:t> (1977)</a:t>
            </a:r>
            <a:r>
              <a:rPr lang="en-US" altLang="ko-KR" dirty="0"/>
              <a:t>. Data are shown as Δ</a:t>
            </a:r>
            <a:r>
              <a:rPr lang="en-US" altLang="ko-KR" i="1" dirty="0"/>
              <a:t>δ</a:t>
            </a:r>
            <a:r>
              <a:rPr lang="en-US" altLang="ko-KR" baseline="30000" dirty="0"/>
              <a:t>11</a:t>
            </a:r>
            <a:r>
              <a:rPr lang="en-US" altLang="ko-KR" dirty="0"/>
              <a:t>B</a:t>
            </a:r>
            <a:r>
              <a:rPr lang="en-US" altLang="ko-KR" baseline="-25000" dirty="0"/>
              <a:t>mud</a:t>
            </a:r>
            <a:r>
              <a:rPr lang="en-US" altLang="ko-KR" dirty="0"/>
              <a:t>−</a:t>
            </a:r>
            <a:r>
              <a:rPr lang="en-US" altLang="ko-KR" i="1" dirty="0"/>
              <a:t>δ</a:t>
            </a:r>
            <a:r>
              <a:rPr lang="en-US" altLang="ko-KR" baseline="30000" dirty="0"/>
              <a:t>11</a:t>
            </a:r>
            <a:r>
              <a:rPr lang="en-US" altLang="ko-KR" dirty="0"/>
              <a:t>B</a:t>
            </a:r>
            <a:r>
              <a:rPr lang="en-US" altLang="ko-KR" baseline="-25000" dirty="0"/>
              <a:t>fluid</a:t>
            </a:r>
            <a:r>
              <a:rPr lang="en-US" altLang="ko-KR" dirty="0"/>
              <a:t> versus temperature (as 1000/</a:t>
            </a:r>
            <a:r>
              <a:rPr lang="en-US" altLang="ko-KR" i="1" dirty="0" err="1"/>
              <a:t>T</a:t>
            </a:r>
            <a:r>
              <a:rPr lang="en-US" altLang="ko-KR" baseline="-25000" dirty="0" err="1"/>
              <a:t>Kelvin</a:t>
            </a:r>
            <a:r>
              <a:rPr lang="en-US" altLang="ko-KR" dirty="0"/>
              <a:t>).</a:t>
            </a:r>
            <a:endParaRPr lang="en-US" altLang="ko-KR" dirty="0">
              <a:effectLst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39652" y="6453507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http://www.sciencedirect.com/science/article/pii/S1474706505000483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644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ln w="3175">
            <a:noFill/>
          </a:ln>
        </p:spPr>
        <p:txBody>
          <a:bodyPr>
            <a:normAutofit/>
          </a:bodyPr>
          <a:lstStyle/>
          <a:p>
            <a:r>
              <a:rPr lang="en-US" altLang="ko-KR" b="1" dirty="0" err="1" smtClean="0"/>
              <a:t>Geothermometry+Geobarometry</a:t>
            </a:r>
            <a:endParaRPr lang="en-US" altLang="ko-KR" dirty="0" smtClean="0"/>
          </a:p>
          <a:p>
            <a:r>
              <a:rPr lang="en-US" altLang="ko-KR" dirty="0" err="1" smtClean="0"/>
              <a:t>Geothermometry</a:t>
            </a:r>
            <a:r>
              <a:rPr lang="en-US" altLang="ko-KR" dirty="0" smtClean="0"/>
              <a:t>:  measuring (deducing) the temperature condition of any geological process with a tool (so called ‘</a:t>
            </a:r>
            <a:r>
              <a:rPr lang="en-US" altLang="ko-KR" dirty="0" err="1" smtClean="0"/>
              <a:t>geothermometer</a:t>
            </a:r>
            <a:r>
              <a:rPr lang="en-US" altLang="ko-KR" dirty="0" smtClean="0"/>
              <a:t>’)</a:t>
            </a:r>
          </a:p>
          <a:p>
            <a:r>
              <a:rPr lang="en-US" altLang="ko-KR" dirty="0" err="1" smtClean="0"/>
              <a:t>Geobarometer</a:t>
            </a:r>
            <a:r>
              <a:rPr lang="en-US" altLang="ko-KR" dirty="0" smtClean="0"/>
              <a:t>: measuring the pressure condition of any geological process with a ‘</a:t>
            </a:r>
            <a:r>
              <a:rPr lang="en-US" altLang="ko-KR" dirty="0" err="1" smtClean="0"/>
              <a:t>geobarometer</a:t>
            </a:r>
            <a:r>
              <a:rPr lang="en-US" altLang="ko-KR" dirty="0" smtClean="0"/>
              <a:t>’</a:t>
            </a:r>
          </a:p>
          <a:p>
            <a:pPr lvl="1"/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Geothermobarometry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1600200"/>
            <a:ext cx="810985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All the calculations valid? – esp. check the reversibility:</a:t>
            </a:r>
          </a:p>
          <a:p>
            <a:r>
              <a:rPr lang="en-US" altLang="ko-KR" dirty="0" smtClean="0"/>
              <a:t>Sensitive enough? – little deviation cause a huge error?</a:t>
            </a:r>
          </a:p>
          <a:p>
            <a:r>
              <a:rPr lang="en-US" altLang="ko-KR" dirty="0" smtClean="0"/>
              <a:t>Chemically too sensitive</a:t>
            </a:r>
            <a:r>
              <a:rPr lang="en-US" altLang="ko-KR" dirty="0"/>
              <a:t>? – </a:t>
            </a:r>
            <a:r>
              <a:rPr lang="en-US" altLang="ko-KR" dirty="0" smtClean="0"/>
              <a:t>inappropriate for the system chemically variable</a:t>
            </a:r>
          </a:p>
          <a:p>
            <a:r>
              <a:rPr lang="en-US" altLang="ko-KR" dirty="0" smtClean="0"/>
              <a:t>Polymorphic phase transition? – indicate different T &amp; P</a:t>
            </a:r>
          </a:p>
          <a:p>
            <a:r>
              <a:rPr lang="en-US" altLang="ko-KR" dirty="0" smtClean="0"/>
              <a:t>Any extrapolation out of the range? – often not valid</a:t>
            </a:r>
          </a:p>
          <a:p>
            <a:r>
              <a:rPr lang="en-US" altLang="ko-KR" dirty="0" smtClean="0"/>
              <a:t>Reset at a later stage?</a:t>
            </a: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Assumptions &amp; Cautions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688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Using elemental distribution over the </a:t>
            </a:r>
            <a:r>
              <a:rPr lang="en-US" altLang="ko-KR" dirty="0" smtClean="0"/>
              <a:t>structural </a:t>
            </a:r>
            <a:r>
              <a:rPr lang="en-US" altLang="ko-KR" dirty="0" smtClean="0"/>
              <a:t>sites among different phases or within a same phase as a function of temperature – excellent T. because of the little  volume and entropy change due to exchange (esp. unaffected by retrograde metamorphism)</a:t>
            </a:r>
          </a:p>
          <a:p>
            <a:pPr lvl="1"/>
            <a:r>
              <a:rPr lang="en-US" altLang="ko-KR" dirty="0" err="1" smtClean="0"/>
              <a:t>Intracrystalline</a:t>
            </a:r>
            <a:r>
              <a:rPr lang="en-US" altLang="ko-KR" dirty="0" smtClean="0"/>
              <a:t> exchange: within a phase</a:t>
            </a:r>
          </a:p>
          <a:p>
            <a:pPr lvl="1"/>
            <a:r>
              <a:rPr lang="en-US" altLang="ko-KR" dirty="0" err="1" smtClean="0"/>
              <a:t>Intercrystalline</a:t>
            </a:r>
            <a:r>
              <a:rPr lang="en-US" altLang="ko-KR" dirty="0" smtClean="0"/>
              <a:t> exchange: among the different phases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Exchange Thermometer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514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Intracrystalline</a:t>
            </a:r>
            <a:r>
              <a:rPr lang="en-US" altLang="ko-KR" dirty="0" smtClean="0"/>
              <a:t> exchange</a:t>
            </a:r>
          </a:p>
          <a:p>
            <a:pPr lvl="1"/>
            <a:r>
              <a:rPr lang="en-US" altLang="ko-KR" dirty="0" smtClean="0"/>
              <a:t>Feldspar: Al distribution between T1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T2 sites</a:t>
            </a:r>
          </a:p>
          <a:p>
            <a:pPr lvl="1"/>
            <a:r>
              <a:rPr lang="en-US" altLang="ko-KR" dirty="0" smtClean="0"/>
              <a:t>Pyroxene: </a:t>
            </a:r>
            <a:r>
              <a:rPr lang="en-US" altLang="ko-KR" dirty="0" err="1" smtClean="0"/>
              <a:t>Cation</a:t>
            </a:r>
            <a:r>
              <a:rPr lang="en-US" altLang="ko-KR" dirty="0" smtClean="0"/>
              <a:t> (Mg, Fe etc.) distribution between M(1) and M(2) sites – Reset at</a:t>
            </a:r>
            <a:r>
              <a:rPr lang="ko-KR" altLang="en-US" dirty="0" smtClean="0"/>
              <a:t> </a:t>
            </a:r>
            <a:r>
              <a:rPr lang="en-US" altLang="ko-KR" dirty="0" smtClean="0"/>
              <a:t>600</a:t>
            </a:r>
            <a:r>
              <a:rPr lang="en-US" altLang="ko-KR" baseline="30000" dirty="0" smtClean="0"/>
              <a:t>o</a:t>
            </a:r>
            <a:r>
              <a:rPr lang="en-US" altLang="ko-KR" dirty="0" smtClean="0"/>
              <a:t>C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281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6096000" cy="4572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005064"/>
            <a:ext cx="3624064" cy="2718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517232"/>
            <a:ext cx="4594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Structure of feldspar</a:t>
            </a:r>
          </a:p>
          <a:p>
            <a:endParaRPr lang="en-US" altLang="ko-KR" dirty="0"/>
          </a:p>
          <a:p>
            <a:r>
              <a:rPr lang="en-US" altLang="ko-KR" dirty="0"/>
              <a:t>http://www.rossangel.com/text_feldspars.htm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566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524000"/>
            <a:ext cx="5715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5661248"/>
            <a:ext cx="6788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Structure of pyroxene: green-M1, orange-M2</a:t>
            </a:r>
          </a:p>
          <a:p>
            <a:endParaRPr lang="en-US" altLang="ko-KR" dirty="0"/>
          </a:p>
          <a:p>
            <a:r>
              <a:rPr lang="en-US" altLang="ko-KR" dirty="0"/>
              <a:t>http://www.uwgb.edu/dutchs/Petrology/Pyroxene%20Structure.HTM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910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yy\Pictures\2013-12-04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3824"/>
            <a:ext cx="7992888" cy="63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2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Intercrystalline exchange</a:t>
                </a:r>
              </a:p>
              <a:p>
                <a:pPr lvl="1"/>
                <a:r>
                  <a:rPr lang="en-US" altLang="ko-KR" dirty="0" smtClean="0"/>
                  <a:t>For an exchange </a:t>
                </a:r>
                <a:r>
                  <a:rPr lang="en-US" altLang="ko-KR" dirty="0" err="1" smtClean="0"/>
                  <a:t>equilibria</a:t>
                </a:r>
                <a:endParaRPr lang="en-US" altLang="ko-K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ko-KR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ko-K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ko-K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𝑅𝑇𝑙𝑛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ko-KR" b="0" dirty="0" smtClean="0">
                  <a:ea typeface="Cambria Math" panose="02040503050406030204" pitchFamily="18" charset="0"/>
                </a:endParaRPr>
              </a:p>
              <a:p>
                <a:pPr lvl="2"/>
                <a:r>
                  <a:rPr lang="en-US" altLang="ko-KR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dirty="0" smtClean="0"/>
                  <a:t> , (</a:t>
                </a:r>
                <a:r>
                  <a:rPr lang="en-US" altLang="ko-KR" dirty="0" err="1" smtClean="0"/>
                  <a:t>a,b</a:t>
                </a:r>
                <a:r>
                  <a:rPr lang="en-US" altLang="ko-KR" dirty="0" smtClean="0"/>
                  <a:t>=mole fractions of the exchanger, C, D=phases doing exchange)</a:t>
                </a:r>
              </a:p>
              <a:p>
                <a:pPr lvl="2"/>
                <a:r>
                  <a:rPr lang="en-US" altLang="ko-KR" dirty="0" smtClean="0"/>
                  <a:t>Mostly applied to very high T(&gt;900</a:t>
                </a:r>
                <a:r>
                  <a:rPr lang="en-US" altLang="ko-KR" baseline="30000" dirty="0" smtClean="0"/>
                  <a:t>o</a:t>
                </a:r>
                <a:r>
                  <a:rPr lang="en-US" altLang="ko-KR" dirty="0" smtClean="0"/>
                  <a:t>C)</a:t>
                </a:r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7" t="-17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525287"/>
      </p:ext>
    </p:extLst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2302</TotalTime>
  <Words>459</Words>
  <Application>Microsoft Office PowerPoint</Application>
  <PresentationFormat>화면 슬라이드 쇼(4:3)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New_Education03</vt:lpstr>
      <vt:lpstr>Applied Geochemistry &amp; Lab Ch.3 Geothermobarometry</vt:lpstr>
      <vt:lpstr>1. Geothermobarometry?</vt:lpstr>
      <vt:lpstr>2. Assumptions &amp; Cautions</vt:lpstr>
      <vt:lpstr>3. Exchange Thermometer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330053 Geochemical Analysis</dc:title>
  <dc:creator>user</dc:creator>
  <cp:lastModifiedBy>jyy</cp:lastModifiedBy>
  <cp:revision>81</cp:revision>
  <cp:lastPrinted>2013-12-10T02:08:28Z</cp:lastPrinted>
  <dcterms:created xsi:type="dcterms:W3CDTF">2011-08-29T07:49:50Z</dcterms:created>
  <dcterms:modified xsi:type="dcterms:W3CDTF">2014-05-19T23:30:12Z</dcterms:modified>
</cp:coreProperties>
</file>