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94" r:id="rId3"/>
    <p:sldId id="295" r:id="rId4"/>
    <p:sldId id="296" r:id="rId5"/>
    <p:sldId id="297" r:id="rId6"/>
    <p:sldId id="298" r:id="rId7"/>
    <p:sldId id="299" r:id="rId8"/>
    <p:sldId id="300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2012-05-06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2012-05-06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2012-05-06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2012-05-06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2012-05-06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2012-05-06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직사각형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CEF2018-4212-4B75-A328-D666677A978A}" type="datetimeFigureOut">
              <a:rPr lang="ko-KR" altLang="en-US" smtClean="0"/>
              <a:pPr/>
              <a:t>2012-05-06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1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1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1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1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1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Ch.3. Thermodynamics for Geochemistry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b="1" dirty="0" smtClean="0"/>
              <a:t>The Law of Mass Action</a:t>
            </a:r>
          </a:p>
          <a:p>
            <a:pPr lvl="1"/>
            <a:r>
              <a:rPr lang="en-US" altLang="ko-KR" dirty="0" smtClean="0"/>
              <a:t>A </a:t>
            </a:r>
            <a:r>
              <a:rPr lang="en-US" altLang="ko-KR" dirty="0" smtClean="0"/>
              <a:t>mathematical model that explains and predicts behaviors of solutions in dynamic </a:t>
            </a:r>
            <a:r>
              <a:rPr lang="en-US" altLang="ko-KR" dirty="0" smtClean="0"/>
              <a:t>equilibrium (</a:t>
            </a:r>
            <a:r>
              <a:rPr lang="en-US" altLang="ko-KR" dirty="0" err="1" smtClean="0"/>
              <a:t>wikipedia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Defining the relation among the activities of the dissolved constituents at equilibrium in the (solution) system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altLang="ko-KR" dirty="0" smtClean="0"/>
              <a:t>For </a:t>
            </a:r>
            <a:r>
              <a:rPr lang="en-US" altLang="ko-KR" dirty="0" smtClean="0"/>
              <a:t>a reaction</a:t>
            </a:r>
          </a:p>
          <a:p>
            <a:pPr lvl="2"/>
            <a:r>
              <a:rPr lang="en-US" altLang="ko-KR" dirty="0" err="1" smtClean="0"/>
              <a:t>aA</a:t>
            </a:r>
            <a:r>
              <a:rPr lang="en-US" altLang="ko-KR" dirty="0" smtClean="0"/>
              <a:t> + </a:t>
            </a:r>
            <a:r>
              <a:rPr lang="en-US" altLang="ko-KR" dirty="0" err="1" smtClean="0"/>
              <a:t>bB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cC</a:t>
            </a:r>
            <a:r>
              <a:rPr lang="en-US" altLang="ko-KR" dirty="0" smtClean="0"/>
              <a:t> + </a:t>
            </a:r>
            <a:r>
              <a:rPr lang="en-US" altLang="ko-KR" dirty="0" err="1" smtClean="0"/>
              <a:t>dD</a:t>
            </a:r>
            <a:r>
              <a:rPr lang="en-US" altLang="ko-KR" dirty="0" smtClean="0"/>
              <a:t>          </a:t>
            </a:r>
          </a:p>
          <a:p>
            <a:pPr lvl="1"/>
            <a:r>
              <a:rPr lang="en-US" altLang="ko-KR" dirty="0" smtClean="0"/>
              <a:t>The Gibbs free energy of the reaction at T &amp; P becomes</a:t>
            </a:r>
          </a:p>
          <a:p>
            <a:pPr lvl="2"/>
            <a:r>
              <a:rPr lang="el-GR" altLang="ko-KR" dirty="0" smtClean="0"/>
              <a:t>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r</a:t>
            </a:r>
            <a:r>
              <a:rPr lang="en-US" altLang="ko-KR" baseline="30000" dirty="0" err="1" smtClean="0"/>
              <a:t>T,P</a:t>
            </a:r>
            <a:r>
              <a:rPr lang="en-US" altLang="ko-KR" dirty="0" smtClean="0"/>
              <a:t> = </a:t>
            </a:r>
            <a:r>
              <a:rPr lang="el-GR" altLang="ko-KR" dirty="0" smtClean="0"/>
              <a:t>Σ</a:t>
            </a:r>
            <a:r>
              <a:rPr lang="en-US" altLang="ko-KR" baseline="-25000" dirty="0" err="1" smtClean="0"/>
              <a:t>i</a:t>
            </a:r>
            <a:r>
              <a:rPr lang="en-US" altLang="ko-KR" baseline="-25000" dirty="0" smtClean="0"/>
              <a:t>=products</a:t>
            </a:r>
            <a:r>
              <a:rPr lang="el-GR" altLang="ko-KR" dirty="0" smtClean="0"/>
              <a:t> 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f</a:t>
            </a:r>
            <a:r>
              <a:rPr lang="en-US" altLang="ko-KR" baseline="30000" dirty="0" err="1" smtClean="0"/>
              <a:t>T,P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 – </a:t>
            </a:r>
            <a:r>
              <a:rPr lang="el-GR" altLang="ko-KR" dirty="0" smtClean="0"/>
              <a:t>Σ</a:t>
            </a:r>
            <a:r>
              <a:rPr lang="en-US" altLang="ko-KR" baseline="-25000" dirty="0" smtClean="0"/>
              <a:t>j=reactants</a:t>
            </a:r>
            <a:r>
              <a:rPr lang="el-GR" altLang="ko-KR" dirty="0" smtClean="0"/>
              <a:t> 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f</a:t>
            </a:r>
            <a:r>
              <a:rPr lang="en-US" altLang="ko-KR" baseline="30000" dirty="0" err="1" smtClean="0"/>
              <a:t>T,P</a:t>
            </a:r>
            <a:r>
              <a:rPr lang="en-US" altLang="ko-KR" dirty="0" err="1" smtClean="0"/>
              <a:t>j</a:t>
            </a:r>
            <a:r>
              <a:rPr lang="en-US" altLang="ko-KR" dirty="0" smtClean="0"/>
              <a:t>) </a:t>
            </a:r>
          </a:p>
          <a:p>
            <a:pPr lvl="2"/>
            <a:r>
              <a:rPr lang="el-GR" altLang="ko-KR" dirty="0" smtClean="0"/>
              <a:t>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r</a:t>
            </a:r>
            <a:r>
              <a:rPr lang="en-US" altLang="ko-KR" baseline="30000" dirty="0" err="1" smtClean="0"/>
              <a:t>T,P</a:t>
            </a:r>
            <a:r>
              <a:rPr lang="en-US" altLang="ko-KR" dirty="0" smtClean="0"/>
              <a:t> = </a:t>
            </a:r>
            <a:r>
              <a:rPr lang="el-GR" altLang="ko-KR" dirty="0" smtClean="0"/>
              <a:t>Σ</a:t>
            </a:r>
            <a:r>
              <a:rPr lang="en-US" altLang="ko-KR" baseline="-25000" dirty="0" err="1" smtClean="0"/>
              <a:t>i</a:t>
            </a:r>
            <a:r>
              <a:rPr lang="el-GR" altLang="ko-KR" dirty="0" smtClean="0"/>
              <a:t>ν</a:t>
            </a:r>
            <a:r>
              <a:rPr lang="en-US" altLang="ko-KR" baseline="-25000" dirty="0" err="1" smtClean="0"/>
              <a:t>i</a:t>
            </a:r>
            <a:r>
              <a:rPr lang="el-GR" altLang="ko-KR" dirty="0" smtClean="0"/>
              <a:t>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f</a:t>
            </a:r>
            <a:r>
              <a:rPr lang="en-US" altLang="ko-KR" baseline="30000" dirty="0" err="1" smtClean="0"/>
              <a:t>T,P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 =(c</a:t>
            </a:r>
            <a:r>
              <a:rPr lang="el-GR" altLang="ko-KR" dirty="0" smtClean="0"/>
              <a:t>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f</a:t>
            </a:r>
            <a:r>
              <a:rPr lang="en-US" altLang="ko-KR" baseline="30000" dirty="0" err="1" smtClean="0"/>
              <a:t>T,P</a:t>
            </a:r>
            <a:r>
              <a:rPr lang="en-US" altLang="ko-KR" dirty="0" smtClean="0"/>
              <a:t>(C) + d</a:t>
            </a:r>
            <a:r>
              <a:rPr lang="el-GR" altLang="ko-KR" dirty="0" smtClean="0"/>
              <a:t>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f</a:t>
            </a:r>
            <a:r>
              <a:rPr lang="en-US" altLang="ko-KR" baseline="30000" dirty="0" err="1" smtClean="0"/>
              <a:t>T,P</a:t>
            </a:r>
            <a:r>
              <a:rPr lang="en-US" altLang="ko-KR" dirty="0" smtClean="0"/>
              <a:t>(D)) - (a</a:t>
            </a:r>
            <a:r>
              <a:rPr lang="el-GR" altLang="ko-KR" dirty="0" smtClean="0"/>
              <a:t>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f</a:t>
            </a:r>
            <a:r>
              <a:rPr lang="en-US" altLang="ko-KR" baseline="30000" dirty="0" err="1" smtClean="0"/>
              <a:t>T,P</a:t>
            </a:r>
            <a:r>
              <a:rPr lang="en-US" altLang="ko-KR" dirty="0" smtClean="0"/>
              <a:t>(A) + b</a:t>
            </a:r>
            <a:r>
              <a:rPr lang="el-GR" altLang="ko-KR" dirty="0" smtClean="0"/>
              <a:t>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f</a:t>
            </a:r>
            <a:r>
              <a:rPr lang="en-US" altLang="ko-KR" baseline="30000" dirty="0" err="1" smtClean="0"/>
              <a:t>T,P</a:t>
            </a:r>
            <a:r>
              <a:rPr lang="en-US" altLang="ko-KR" dirty="0" smtClean="0"/>
              <a:t>(B</a:t>
            </a:r>
            <a:r>
              <a:rPr lang="en-US" altLang="ko-KR" dirty="0" smtClean="0"/>
              <a:t>)).		(10)</a:t>
            </a:r>
          </a:p>
          <a:p>
            <a:pPr lvl="1"/>
            <a:r>
              <a:rPr lang="en-US" altLang="ko-KR" dirty="0" smtClean="0"/>
              <a:t>The Gibbs free energy of individual species is given by</a:t>
            </a:r>
          </a:p>
          <a:p>
            <a:pPr lvl="2"/>
            <a:r>
              <a:rPr lang="el-GR" altLang="ko-KR" dirty="0" smtClean="0"/>
              <a:t>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f</a:t>
            </a:r>
            <a:r>
              <a:rPr lang="en-US" altLang="ko-KR" baseline="30000" dirty="0" err="1" smtClean="0"/>
              <a:t>T,P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 = </a:t>
            </a:r>
            <a:r>
              <a:rPr lang="el-GR" altLang="ko-KR" dirty="0" smtClean="0"/>
              <a:t>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f</a:t>
            </a:r>
            <a:r>
              <a:rPr lang="en-US" altLang="ko-KR" baseline="30000" dirty="0" err="1" smtClean="0"/>
              <a:t>o,T,P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 + RT </a:t>
            </a:r>
            <a:r>
              <a:rPr lang="en-US" altLang="ko-KR" dirty="0" err="1" smtClean="0"/>
              <a:t>ln</a:t>
            </a:r>
            <a:r>
              <a:rPr lang="en-US" altLang="ko-KR" dirty="0" smtClean="0"/>
              <a:t> X </a:t>
            </a:r>
            <a:r>
              <a:rPr lang="en-US" altLang="ko-KR" baseline="-25000" dirty="0" err="1" smtClean="0"/>
              <a:t>i</a:t>
            </a:r>
            <a:r>
              <a:rPr lang="en-US" altLang="ko-KR" dirty="0" smtClean="0"/>
              <a:t> (ideal solution).           </a:t>
            </a:r>
            <a:r>
              <a:rPr lang="en-US" altLang="ko-KR" dirty="0" smtClean="0"/>
              <a:t>(11)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l-GR" altLang="ko-KR" dirty="0" smtClean="0"/>
              <a:t>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f</a:t>
            </a:r>
            <a:r>
              <a:rPr lang="en-US" altLang="ko-KR" baseline="30000" dirty="0" err="1" smtClean="0"/>
              <a:t>T,P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 = </a:t>
            </a:r>
            <a:r>
              <a:rPr lang="el-GR" altLang="ko-KR" dirty="0" smtClean="0"/>
              <a:t>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f</a:t>
            </a:r>
            <a:r>
              <a:rPr lang="en-US" altLang="ko-KR" baseline="30000" dirty="0" err="1" smtClean="0"/>
              <a:t>o,T,P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 + RT </a:t>
            </a:r>
            <a:r>
              <a:rPr lang="en-US" altLang="ko-KR" dirty="0" err="1" smtClean="0"/>
              <a:t>ln</a:t>
            </a:r>
            <a:r>
              <a:rPr lang="en-US" altLang="ko-KR" dirty="0" smtClean="0"/>
              <a:t> a </a:t>
            </a:r>
            <a:r>
              <a:rPr lang="en-US" altLang="ko-KR" baseline="-25000" dirty="0" err="1" smtClean="0"/>
              <a:t>i</a:t>
            </a:r>
            <a:r>
              <a:rPr lang="en-US" altLang="ko-KR" dirty="0" smtClean="0"/>
              <a:t> (real solution).           </a:t>
            </a:r>
            <a:r>
              <a:rPr lang="en-US" altLang="ko-KR" dirty="0" smtClean="0"/>
              <a:t>(12)</a:t>
            </a:r>
            <a:endParaRPr lang="en-US" altLang="ko-KR" dirty="0" smtClean="0"/>
          </a:p>
          <a:p>
            <a:pPr lvl="2"/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ko-KR" dirty="0" smtClean="0"/>
              <a:t>Substituting </a:t>
            </a:r>
            <a:r>
              <a:rPr lang="en-US" altLang="ko-KR" dirty="0" err="1" smtClean="0"/>
              <a:t>eqn</a:t>
            </a:r>
            <a:r>
              <a:rPr lang="en-US" altLang="ko-KR" dirty="0" smtClean="0"/>
              <a:t> (11) &amp; (12) into (10)</a:t>
            </a:r>
            <a:r>
              <a:rPr lang="en-US" altLang="ko-KR" dirty="0" smtClean="0"/>
              <a:t>   </a:t>
            </a:r>
          </a:p>
          <a:p>
            <a:pPr lvl="2"/>
            <a:r>
              <a:rPr lang="el-GR" altLang="ko-KR" dirty="0" smtClean="0"/>
              <a:t>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r</a:t>
            </a:r>
            <a:r>
              <a:rPr lang="en-US" altLang="ko-KR" baseline="30000" dirty="0" err="1" smtClean="0"/>
              <a:t>T,P</a:t>
            </a:r>
            <a:r>
              <a:rPr lang="en-US" altLang="ko-KR" dirty="0" smtClean="0"/>
              <a:t> = </a:t>
            </a:r>
            <a:r>
              <a:rPr lang="el-GR" altLang="ko-KR" dirty="0" smtClean="0"/>
              <a:t>Σ</a:t>
            </a:r>
            <a:r>
              <a:rPr lang="en-US" altLang="ko-KR" baseline="-25000" dirty="0" err="1" smtClean="0"/>
              <a:t>i</a:t>
            </a:r>
            <a:r>
              <a:rPr lang="el-GR" altLang="ko-KR" dirty="0" smtClean="0"/>
              <a:t>ν</a:t>
            </a:r>
            <a:r>
              <a:rPr lang="en-US" altLang="ko-KR" baseline="-25000" dirty="0" err="1" smtClean="0"/>
              <a:t>i</a:t>
            </a:r>
            <a:r>
              <a:rPr lang="el-GR" altLang="ko-KR" dirty="0" smtClean="0"/>
              <a:t>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f</a:t>
            </a:r>
            <a:r>
              <a:rPr lang="en-US" altLang="ko-KR" baseline="30000" dirty="0" err="1" smtClean="0"/>
              <a:t>o,T,P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 +RT</a:t>
            </a:r>
            <a:r>
              <a:rPr lang="el-GR" altLang="ko-KR" dirty="0" smtClean="0"/>
              <a:t>Σ</a:t>
            </a:r>
            <a:r>
              <a:rPr lang="en-US" altLang="ko-KR" baseline="-25000" dirty="0" err="1" smtClean="0"/>
              <a:t>i</a:t>
            </a:r>
            <a:r>
              <a:rPr lang="el-GR" altLang="ko-KR" dirty="0" smtClean="0"/>
              <a:t>ν</a:t>
            </a:r>
            <a:r>
              <a:rPr lang="en-US" altLang="ko-KR" baseline="-25000" dirty="0" err="1" smtClean="0"/>
              <a:t>i</a:t>
            </a:r>
            <a:r>
              <a:rPr lang="en-US" altLang="ko-KR" dirty="0" err="1" smtClean="0"/>
              <a:t>ln</a:t>
            </a:r>
            <a:r>
              <a:rPr lang="en-US" altLang="ko-KR" dirty="0" smtClean="0"/>
              <a:t> a </a:t>
            </a:r>
            <a:r>
              <a:rPr lang="en-US" altLang="ko-KR" baseline="-25000" dirty="0" err="1" smtClean="0"/>
              <a:t>i</a:t>
            </a:r>
            <a:r>
              <a:rPr lang="en-US" altLang="ko-KR" dirty="0" smtClean="0"/>
              <a:t>.           </a:t>
            </a:r>
            <a:r>
              <a:rPr lang="en-US" altLang="ko-KR" dirty="0" smtClean="0"/>
              <a:t>(13)</a:t>
            </a:r>
          </a:p>
          <a:p>
            <a:pPr lvl="1"/>
            <a:r>
              <a:rPr lang="en-US" altLang="ko-KR" dirty="0" smtClean="0"/>
              <a:t>When it’s in equilibrium, </a:t>
            </a:r>
            <a:r>
              <a:rPr lang="el-GR" altLang="ko-KR" dirty="0" smtClean="0"/>
              <a:t>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r</a:t>
            </a:r>
            <a:r>
              <a:rPr lang="en-US" altLang="ko-KR" baseline="30000" dirty="0" err="1" smtClean="0"/>
              <a:t>T,P</a:t>
            </a:r>
            <a:r>
              <a:rPr lang="en-US" altLang="ko-KR" dirty="0" smtClean="0"/>
              <a:t> = </a:t>
            </a:r>
            <a:r>
              <a:rPr lang="en-US" altLang="ko-KR" dirty="0" smtClean="0"/>
              <a:t>0. Then,</a:t>
            </a:r>
          </a:p>
          <a:p>
            <a:pPr lvl="2"/>
            <a:r>
              <a:rPr lang="el-GR" altLang="ko-KR" dirty="0" smtClean="0"/>
              <a:t>0 = Σ</a:t>
            </a:r>
            <a:r>
              <a:rPr lang="en-US" altLang="ko-KR" baseline="-25000" dirty="0" err="1" smtClean="0"/>
              <a:t>i</a:t>
            </a:r>
            <a:r>
              <a:rPr lang="el-GR" altLang="ko-KR" dirty="0" smtClean="0"/>
              <a:t>ν</a:t>
            </a:r>
            <a:r>
              <a:rPr lang="en-US" altLang="ko-KR" baseline="-25000" dirty="0" err="1" smtClean="0"/>
              <a:t>i</a:t>
            </a:r>
            <a:r>
              <a:rPr lang="el-GR" altLang="ko-KR" dirty="0" smtClean="0"/>
              <a:t>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f</a:t>
            </a:r>
            <a:r>
              <a:rPr lang="en-US" altLang="ko-KR" baseline="30000" dirty="0" err="1" smtClean="0"/>
              <a:t>o,T,P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 +RT</a:t>
            </a:r>
            <a:r>
              <a:rPr lang="el-GR" altLang="ko-KR" dirty="0" smtClean="0"/>
              <a:t>Σ</a:t>
            </a:r>
            <a:r>
              <a:rPr lang="en-US" altLang="ko-KR" baseline="-25000" dirty="0" err="1" smtClean="0"/>
              <a:t>i</a:t>
            </a:r>
            <a:r>
              <a:rPr lang="el-GR" altLang="ko-KR" dirty="0" smtClean="0"/>
              <a:t>ν</a:t>
            </a:r>
            <a:r>
              <a:rPr lang="en-US" altLang="ko-KR" baseline="-25000" dirty="0" err="1" smtClean="0"/>
              <a:t>i</a:t>
            </a:r>
            <a:r>
              <a:rPr lang="en-US" altLang="ko-KR" dirty="0" err="1" smtClean="0"/>
              <a:t>ln</a:t>
            </a:r>
            <a:r>
              <a:rPr lang="en-US" altLang="ko-KR" dirty="0" smtClean="0"/>
              <a:t> a </a:t>
            </a:r>
            <a:r>
              <a:rPr lang="en-US" altLang="ko-KR" baseline="-25000" dirty="0" err="1" smtClean="0"/>
              <a:t>i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l-GR" altLang="ko-KR" dirty="0" smtClean="0"/>
              <a:t>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r</a:t>
            </a:r>
            <a:r>
              <a:rPr lang="en-US" altLang="ko-KR" baseline="30000" dirty="0" err="1" smtClean="0"/>
              <a:t>o,T,P</a:t>
            </a:r>
            <a:r>
              <a:rPr lang="en-US" altLang="ko-KR" dirty="0" smtClean="0"/>
              <a:t> = - RT </a:t>
            </a:r>
            <a:r>
              <a:rPr lang="en-US" altLang="ko-KR" dirty="0" err="1" smtClean="0"/>
              <a:t>ln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K</a:t>
            </a:r>
            <a:r>
              <a:rPr lang="en-US" altLang="ko-KR" baseline="-25000" dirty="0" err="1" smtClean="0"/>
              <a:t>eq</a:t>
            </a:r>
            <a:r>
              <a:rPr lang="en-US" altLang="ko-KR" dirty="0" smtClean="0"/>
              <a:t>           </a:t>
            </a:r>
            <a:r>
              <a:rPr lang="en-US" altLang="ko-KR" dirty="0" smtClean="0"/>
              <a:t>(14)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That is,</a:t>
            </a:r>
          </a:p>
          <a:p>
            <a:pPr lvl="2"/>
            <a:r>
              <a:rPr lang="en-US" altLang="ko-KR" sz="3200" dirty="0" err="1" smtClean="0"/>
              <a:t>K</a:t>
            </a:r>
            <a:r>
              <a:rPr lang="en-US" altLang="ko-KR" sz="3200" baseline="-25000" dirty="0" err="1" smtClean="0"/>
              <a:t>eq</a:t>
            </a:r>
            <a:r>
              <a:rPr lang="en-US" altLang="ko-KR" sz="3200" dirty="0" smtClean="0"/>
              <a:t> = EXP(-</a:t>
            </a:r>
            <a:r>
              <a:rPr lang="el-GR" altLang="ko-KR" sz="3200" dirty="0" smtClean="0"/>
              <a:t> Δ</a:t>
            </a:r>
            <a:r>
              <a:rPr lang="en-US" altLang="ko-KR" sz="3200" dirty="0" err="1" smtClean="0"/>
              <a:t>G</a:t>
            </a:r>
            <a:r>
              <a:rPr lang="en-US" altLang="ko-KR" sz="3200" baseline="-25000" dirty="0" err="1" smtClean="0"/>
              <a:t>r</a:t>
            </a:r>
            <a:r>
              <a:rPr lang="en-US" altLang="ko-KR" sz="3200" baseline="30000" dirty="0" err="1" smtClean="0"/>
              <a:t>o,T,P</a:t>
            </a:r>
            <a:r>
              <a:rPr lang="en-US" altLang="ko-KR" sz="3200" dirty="0" smtClean="0"/>
              <a:t> </a:t>
            </a:r>
            <a:r>
              <a:rPr lang="en-US" altLang="ko-KR" sz="3200" dirty="0" smtClean="0"/>
              <a:t>/ </a:t>
            </a:r>
            <a:r>
              <a:rPr lang="en-US" altLang="ko-KR" sz="3200" dirty="0" smtClean="0"/>
              <a:t>RT </a:t>
            </a:r>
            <a:r>
              <a:rPr lang="en-US" altLang="ko-KR" sz="3200" dirty="0" smtClean="0"/>
              <a:t>)		(15)</a:t>
            </a:r>
            <a:endParaRPr lang="en-US" altLang="ko-KR" sz="3200" dirty="0" smtClean="0"/>
          </a:p>
          <a:p>
            <a:pPr lvl="2"/>
            <a:endParaRPr lang="en-US" altLang="ko-KR" dirty="0" smtClean="0"/>
          </a:p>
        </p:txBody>
      </p:sp>
      <p:sp>
        <p:nvSpPr>
          <p:cNvPr id="3" name="직사각형 2"/>
          <p:cNvSpPr/>
          <p:nvPr/>
        </p:nvSpPr>
        <p:spPr>
          <a:xfrm>
            <a:off x="1475656" y="4581128"/>
            <a:ext cx="4320480" cy="50405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Ch.3.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b="1" dirty="0" smtClean="0"/>
              <a:t>Gibbs Free Energy at given T &amp; P</a:t>
            </a:r>
          </a:p>
          <a:p>
            <a:pPr lvl="1"/>
            <a:r>
              <a:rPr lang="en-US" altLang="ko-KR" dirty="0" smtClean="0"/>
              <a:t>From the definition of Gibbs free energy (G=H-TS),</a:t>
            </a:r>
          </a:p>
          <a:p>
            <a:pPr lvl="1"/>
            <a:r>
              <a:rPr lang="en-US" altLang="ko-KR" dirty="0" smtClean="0"/>
              <a:t>For a given T &amp; P, </a:t>
            </a:r>
          </a:p>
          <a:p>
            <a:pPr lvl="2"/>
            <a:r>
              <a:rPr lang="el-GR" altLang="ko-KR" dirty="0" smtClean="0"/>
              <a:t>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r</a:t>
            </a:r>
            <a:r>
              <a:rPr lang="en-US" altLang="ko-KR" baseline="30000" dirty="0" err="1" smtClean="0"/>
              <a:t>T,P</a:t>
            </a:r>
            <a:r>
              <a:rPr lang="en-US" altLang="ko-KR" dirty="0" smtClean="0"/>
              <a:t> = </a:t>
            </a:r>
            <a:r>
              <a:rPr lang="el-GR" altLang="ko-KR" dirty="0" smtClean="0"/>
              <a:t>Δ</a:t>
            </a:r>
            <a:r>
              <a:rPr lang="en-US" altLang="ko-KR" dirty="0" err="1" smtClean="0"/>
              <a:t>H</a:t>
            </a:r>
            <a:r>
              <a:rPr lang="en-US" altLang="ko-KR" baseline="-25000" dirty="0" err="1" smtClean="0"/>
              <a:t>r</a:t>
            </a:r>
            <a:r>
              <a:rPr lang="en-US" altLang="ko-KR" baseline="30000" dirty="0" err="1" smtClean="0"/>
              <a:t>T,P</a:t>
            </a:r>
            <a:r>
              <a:rPr lang="en-US" altLang="ko-KR" dirty="0" smtClean="0"/>
              <a:t> - T</a:t>
            </a:r>
            <a:r>
              <a:rPr lang="el-GR" altLang="ko-KR" dirty="0" smtClean="0"/>
              <a:t>Δ</a:t>
            </a:r>
            <a:r>
              <a:rPr lang="en-US" altLang="ko-KR" dirty="0" err="1" smtClean="0"/>
              <a:t>S</a:t>
            </a:r>
            <a:r>
              <a:rPr lang="en-US" altLang="ko-KR" baseline="-25000" dirty="0" err="1" smtClean="0"/>
              <a:t>r</a:t>
            </a:r>
            <a:r>
              <a:rPr lang="en-US" altLang="ko-KR" baseline="30000" dirty="0" err="1" smtClean="0"/>
              <a:t>T,P</a:t>
            </a:r>
            <a:endParaRPr lang="en-US" altLang="ko-KR" baseline="30000" dirty="0" smtClean="0"/>
          </a:p>
          <a:p>
            <a:pPr lvl="1"/>
            <a:r>
              <a:rPr lang="en-US" altLang="ko-KR" dirty="0" smtClean="0"/>
              <a:t>If T’ &amp; P’, what would be </a:t>
            </a:r>
            <a:r>
              <a:rPr lang="el-GR" altLang="ko-KR" dirty="0" smtClean="0"/>
              <a:t>Δ</a:t>
            </a:r>
            <a:r>
              <a:rPr lang="en-US" altLang="ko-KR" dirty="0" smtClean="0"/>
              <a:t>G?</a:t>
            </a:r>
          </a:p>
          <a:p>
            <a:pPr lvl="2"/>
            <a:r>
              <a:rPr lang="el-GR" altLang="ko-KR" dirty="0" smtClean="0"/>
              <a:t>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r</a:t>
            </a:r>
            <a:r>
              <a:rPr lang="en-US" altLang="ko-KR" baseline="30000" dirty="0" err="1" smtClean="0"/>
              <a:t>T',P</a:t>
            </a:r>
            <a:r>
              <a:rPr lang="en-US" altLang="ko-KR" dirty="0" smtClean="0"/>
              <a:t> = </a:t>
            </a:r>
            <a:r>
              <a:rPr lang="el-GR" altLang="ko-KR" dirty="0" smtClean="0"/>
              <a:t>Δ</a:t>
            </a:r>
            <a:r>
              <a:rPr lang="en-US" altLang="ko-KR" dirty="0" err="1" smtClean="0"/>
              <a:t>H</a:t>
            </a:r>
            <a:r>
              <a:rPr lang="en-US" altLang="ko-KR" baseline="-25000" dirty="0" err="1" smtClean="0"/>
              <a:t>r</a:t>
            </a:r>
            <a:r>
              <a:rPr lang="en-US" altLang="ko-KR" baseline="30000" dirty="0" err="1" smtClean="0"/>
              <a:t>T',P</a:t>
            </a:r>
            <a:r>
              <a:rPr lang="en-US" altLang="ko-KR" dirty="0" smtClean="0"/>
              <a:t> - T'</a:t>
            </a:r>
            <a:r>
              <a:rPr lang="el-GR" altLang="ko-KR" dirty="0" smtClean="0"/>
              <a:t>Δ</a:t>
            </a:r>
            <a:r>
              <a:rPr lang="en-US" altLang="ko-KR" dirty="0" err="1" smtClean="0"/>
              <a:t>S</a:t>
            </a:r>
            <a:r>
              <a:rPr lang="en-US" altLang="ko-KR" baseline="-25000" dirty="0" err="1" smtClean="0"/>
              <a:t>r</a:t>
            </a:r>
            <a:r>
              <a:rPr lang="en-US" altLang="ko-KR" baseline="30000" dirty="0" err="1" smtClean="0"/>
              <a:t>T',P</a:t>
            </a:r>
            <a:r>
              <a:rPr lang="en-US" altLang="ko-KR" dirty="0" smtClean="0"/>
              <a:t>.           </a:t>
            </a:r>
            <a:r>
              <a:rPr lang="en-US" altLang="ko-KR" dirty="0" smtClean="0"/>
              <a:t>(16)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 Put </a:t>
            </a:r>
            <a:r>
              <a:rPr lang="en-US" altLang="ko-KR" dirty="0" err="1" smtClean="0"/>
              <a:t>eqn</a:t>
            </a:r>
            <a:r>
              <a:rPr lang="en-US" altLang="ko-KR" dirty="0" smtClean="0"/>
              <a:t> (7) &amp; (9) into (16),</a:t>
            </a:r>
          </a:p>
          <a:p>
            <a:pPr lvl="2"/>
            <a:r>
              <a:rPr lang="el-GR" altLang="ko-KR" dirty="0" smtClean="0"/>
              <a:t>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r</a:t>
            </a:r>
            <a:r>
              <a:rPr lang="en-US" altLang="ko-KR" baseline="30000" dirty="0" err="1" smtClean="0"/>
              <a:t>T',</a:t>
            </a:r>
            <a:r>
              <a:rPr lang="en-US" altLang="ko-KR" baseline="30000" dirty="0" err="1" smtClean="0"/>
              <a:t>P</a:t>
            </a:r>
            <a:r>
              <a:rPr lang="en-US" altLang="ko-KR" dirty="0" smtClean="0"/>
              <a:t> </a:t>
            </a:r>
            <a:r>
              <a:rPr lang="en-US" altLang="ko-KR" dirty="0" smtClean="0"/>
              <a:t>= </a:t>
            </a:r>
            <a:r>
              <a:rPr lang="el-GR" altLang="ko-KR" dirty="0" smtClean="0"/>
              <a:t>Δ</a:t>
            </a:r>
            <a:r>
              <a:rPr lang="en-US" altLang="ko-KR" dirty="0" err="1" smtClean="0"/>
              <a:t>H</a:t>
            </a:r>
            <a:r>
              <a:rPr lang="en-US" altLang="ko-KR" baseline="-25000" dirty="0" err="1" smtClean="0"/>
              <a:t>r</a:t>
            </a:r>
            <a:r>
              <a:rPr lang="en-US" altLang="ko-KR" baseline="30000" dirty="0" err="1" smtClean="0"/>
              <a:t>T,P</a:t>
            </a:r>
            <a:r>
              <a:rPr lang="en-US" altLang="ko-KR" dirty="0" smtClean="0"/>
              <a:t> - T'</a:t>
            </a:r>
            <a:r>
              <a:rPr lang="el-GR" altLang="ko-KR" dirty="0" smtClean="0"/>
              <a:t>Δ</a:t>
            </a:r>
            <a:r>
              <a:rPr lang="en-US" altLang="ko-KR" dirty="0" err="1" smtClean="0"/>
              <a:t>S</a:t>
            </a:r>
            <a:r>
              <a:rPr lang="en-US" altLang="ko-KR" baseline="-25000" dirty="0" err="1" smtClean="0"/>
              <a:t>r</a:t>
            </a:r>
            <a:r>
              <a:rPr lang="en-US" altLang="ko-KR" baseline="30000" dirty="0" err="1" smtClean="0"/>
              <a:t>T,P</a:t>
            </a:r>
            <a:r>
              <a:rPr lang="en-US" altLang="ko-KR" dirty="0" smtClean="0"/>
              <a:t> + ∫</a:t>
            </a:r>
            <a:r>
              <a:rPr lang="en-US" altLang="ko-KR" baseline="-25000" dirty="0" smtClean="0"/>
              <a:t>T</a:t>
            </a:r>
            <a:r>
              <a:rPr lang="en-US" altLang="ko-KR" baseline="30000" dirty="0" smtClean="0"/>
              <a:t>T'</a:t>
            </a:r>
            <a:r>
              <a:rPr lang="el-GR" altLang="ko-KR" dirty="0" smtClean="0"/>
              <a:t>Δ</a:t>
            </a:r>
            <a:r>
              <a:rPr lang="en-US" altLang="ko-KR" dirty="0" err="1" smtClean="0"/>
              <a:t>c</a:t>
            </a:r>
            <a:r>
              <a:rPr lang="en-US" altLang="ko-KR" baseline="-25000" dirty="0" err="1" smtClean="0"/>
              <a:t>p</a:t>
            </a:r>
            <a:r>
              <a:rPr lang="en-US" altLang="ko-KR" dirty="0" err="1" smtClean="0"/>
              <a:t>dT</a:t>
            </a:r>
            <a:r>
              <a:rPr lang="en-US" altLang="ko-KR" dirty="0" smtClean="0"/>
              <a:t> - T'∫</a:t>
            </a:r>
            <a:r>
              <a:rPr lang="en-US" altLang="ko-KR" baseline="-25000" dirty="0" smtClean="0"/>
              <a:t>T</a:t>
            </a:r>
            <a:r>
              <a:rPr lang="en-US" altLang="ko-KR" baseline="30000" dirty="0" smtClean="0"/>
              <a:t>T'</a:t>
            </a:r>
            <a:r>
              <a:rPr lang="el-GR" altLang="ko-KR" dirty="0" smtClean="0"/>
              <a:t>Δ</a:t>
            </a:r>
            <a:r>
              <a:rPr lang="en-US" altLang="ko-KR" dirty="0" err="1" smtClean="0"/>
              <a:t>c</a:t>
            </a:r>
            <a:r>
              <a:rPr lang="en-US" altLang="ko-KR" baseline="-25000" dirty="0" err="1" smtClean="0"/>
              <a:t>p</a:t>
            </a:r>
            <a:r>
              <a:rPr lang="en-US" altLang="ko-KR" dirty="0" err="1" smtClean="0"/>
              <a:t>dT</a:t>
            </a:r>
            <a:r>
              <a:rPr lang="en-US" altLang="ko-KR" dirty="0" smtClean="0"/>
              <a:t>/T (17)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ko-KR" dirty="0" smtClean="0"/>
              <a:t>From </a:t>
            </a:r>
            <a:r>
              <a:rPr lang="en-US" altLang="ko-KR" dirty="0" err="1" smtClean="0"/>
              <a:t>dG</a:t>
            </a:r>
            <a:r>
              <a:rPr lang="en-US" altLang="ko-KR" dirty="0" smtClean="0"/>
              <a:t>=</a:t>
            </a:r>
            <a:r>
              <a:rPr lang="en-US" altLang="ko-KR" dirty="0" err="1" smtClean="0"/>
              <a:t>VdP</a:t>
            </a:r>
            <a:r>
              <a:rPr lang="en-US" altLang="ko-KR" dirty="0" smtClean="0"/>
              <a:t> -</a:t>
            </a:r>
            <a:r>
              <a:rPr lang="en-US" altLang="ko-KR" dirty="0" err="1" smtClean="0"/>
              <a:t>SdT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If T=const, then </a:t>
            </a:r>
            <a:r>
              <a:rPr lang="en-US" altLang="ko-KR" dirty="0" err="1" smtClean="0"/>
              <a:t>dG</a:t>
            </a:r>
            <a:r>
              <a:rPr lang="en-US" altLang="ko-KR" dirty="0" smtClean="0"/>
              <a:t>=</a:t>
            </a:r>
            <a:r>
              <a:rPr lang="en-US" altLang="ko-KR" dirty="0" err="1" smtClean="0"/>
              <a:t>VdP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That</a:t>
            </a:r>
            <a:r>
              <a:rPr lang="ko-KR" altLang="en-US" dirty="0" smtClean="0"/>
              <a:t> </a:t>
            </a:r>
            <a:r>
              <a:rPr lang="en-US" altLang="ko-KR" dirty="0" smtClean="0"/>
              <a:t>is, d(</a:t>
            </a:r>
            <a:r>
              <a:rPr lang="en-US" altLang="ko-KR" dirty="0" smtClean="0">
                <a:latin typeface="Symbol" pitchFamily="18" charset="2"/>
              </a:rPr>
              <a:t>D</a:t>
            </a:r>
            <a:r>
              <a:rPr lang="en-US" altLang="ko-KR" dirty="0" smtClean="0"/>
              <a:t>G) =</a:t>
            </a:r>
            <a:r>
              <a:rPr lang="en-US" altLang="ko-KR" dirty="0" smtClean="0"/>
              <a:t> </a:t>
            </a:r>
            <a:r>
              <a:rPr lang="en-US" altLang="ko-KR" dirty="0" smtClean="0"/>
              <a:t>(</a:t>
            </a:r>
            <a:r>
              <a:rPr lang="en-US" altLang="ko-KR" dirty="0" smtClean="0">
                <a:latin typeface="Symbol" pitchFamily="18" charset="2"/>
              </a:rPr>
              <a:t>D</a:t>
            </a:r>
            <a:r>
              <a:rPr lang="en-US" altLang="ko-KR" dirty="0" smtClean="0"/>
              <a:t>V)</a:t>
            </a:r>
            <a:r>
              <a:rPr lang="en-US" altLang="ko-KR" dirty="0" err="1" smtClean="0"/>
              <a:t>dP</a:t>
            </a:r>
            <a:r>
              <a:rPr lang="en-US" altLang="ko-KR" dirty="0" smtClean="0"/>
              <a:t> </a:t>
            </a:r>
            <a:r>
              <a:rPr lang="en-US" altLang="ko-KR" dirty="0" smtClean="0"/>
              <a:t> 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Integration gives</a:t>
            </a:r>
          </a:p>
          <a:p>
            <a:pPr lvl="2"/>
            <a:r>
              <a:rPr lang="el-GR" altLang="ko-KR" dirty="0" smtClean="0"/>
              <a:t>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r</a:t>
            </a:r>
            <a:r>
              <a:rPr lang="en-US" altLang="ko-KR" baseline="30000" dirty="0" err="1" smtClean="0"/>
              <a:t>T',P</a:t>
            </a:r>
            <a:r>
              <a:rPr lang="en-US" altLang="ko-KR" baseline="30000" dirty="0" smtClean="0"/>
              <a:t>'</a:t>
            </a:r>
            <a:r>
              <a:rPr lang="en-US" altLang="ko-KR" dirty="0" smtClean="0"/>
              <a:t> </a:t>
            </a:r>
            <a:r>
              <a:rPr lang="en-US" altLang="ko-KR" dirty="0" smtClean="0"/>
              <a:t>= </a:t>
            </a:r>
            <a:r>
              <a:rPr lang="el-GR" altLang="ko-KR" dirty="0" smtClean="0"/>
              <a:t>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r</a:t>
            </a:r>
            <a:r>
              <a:rPr lang="en-US" altLang="ko-KR" baseline="30000" dirty="0" err="1" smtClean="0"/>
              <a:t>T',</a:t>
            </a:r>
            <a:r>
              <a:rPr lang="en-US" altLang="ko-KR" baseline="30000" dirty="0" err="1" smtClean="0"/>
              <a:t>P</a:t>
            </a:r>
            <a:r>
              <a:rPr lang="en-US" altLang="ko-KR" baseline="30000" dirty="0" smtClean="0"/>
              <a:t> </a:t>
            </a:r>
            <a:r>
              <a:rPr lang="en-US" altLang="ko-KR" dirty="0" smtClean="0"/>
              <a:t>+ ∫</a:t>
            </a:r>
            <a:r>
              <a:rPr lang="en-US" altLang="ko-KR" baseline="-25000" dirty="0" smtClean="0"/>
              <a:t>P</a:t>
            </a:r>
            <a:r>
              <a:rPr lang="en-US" altLang="ko-KR" baseline="30000" dirty="0" smtClean="0"/>
              <a:t>P'</a:t>
            </a:r>
            <a:r>
              <a:rPr lang="el-GR" altLang="ko-KR" dirty="0" smtClean="0"/>
              <a:t>Δ</a:t>
            </a:r>
            <a:r>
              <a:rPr lang="en-US" altLang="ko-KR" dirty="0" err="1" smtClean="0"/>
              <a:t>V</a:t>
            </a:r>
            <a:r>
              <a:rPr lang="en-US" altLang="ko-KR" baseline="-25000" dirty="0" err="1" smtClean="0"/>
              <a:t>r</a:t>
            </a:r>
            <a:r>
              <a:rPr lang="en-US" altLang="ko-KR" dirty="0" err="1" smtClean="0"/>
              <a:t>dP</a:t>
            </a:r>
            <a:r>
              <a:rPr lang="en-US" altLang="ko-KR" dirty="0" smtClean="0"/>
              <a:t>         </a:t>
            </a:r>
            <a:r>
              <a:rPr lang="en-US" altLang="ko-KR" dirty="0" smtClean="0"/>
              <a:t>(18)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Combining </a:t>
            </a:r>
            <a:r>
              <a:rPr lang="en-US" altLang="ko-KR" dirty="0" err="1" smtClean="0"/>
              <a:t>eqn</a:t>
            </a:r>
            <a:r>
              <a:rPr lang="en-US" altLang="ko-KR" dirty="0" smtClean="0"/>
              <a:t> (17) &amp; (18)</a:t>
            </a:r>
          </a:p>
          <a:p>
            <a:pPr lvl="2"/>
            <a:r>
              <a:rPr lang="el-GR" altLang="ko-KR" sz="3200" dirty="0" smtClean="0"/>
              <a:t>Δ</a:t>
            </a:r>
            <a:r>
              <a:rPr lang="en-US" altLang="ko-KR" sz="3200" dirty="0" err="1" smtClean="0"/>
              <a:t>G</a:t>
            </a:r>
            <a:r>
              <a:rPr lang="en-US" altLang="ko-KR" sz="3200" baseline="-25000" dirty="0" err="1" smtClean="0"/>
              <a:t>r</a:t>
            </a:r>
            <a:r>
              <a:rPr lang="en-US" altLang="ko-KR" sz="3200" baseline="30000" dirty="0" err="1" smtClean="0"/>
              <a:t>T',P</a:t>
            </a:r>
            <a:r>
              <a:rPr lang="en-US" altLang="ko-KR" sz="3200" baseline="30000" dirty="0" smtClean="0"/>
              <a:t>'</a:t>
            </a:r>
            <a:r>
              <a:rPr lang="en-US" altLang="ko-KR" sz="3200" dirty="0" smtClean="0"/>
              <a:t> = </a:t>
            </a:r>
            <a:r>
              <a:rPr lang="el-GR" altLang="ko-KR" sz="3200" dirty="0" smtClean="0"/>
              <a:t>Δ</a:t>
            </a:r>
            <a:r>
              <a:rPr lang="en-US" altLang="ko-KR" sz="3200" dirty="0" err="1" smtClean="0"/>
              <a:t>H</a:t>
            </a:r>
            <a:r>
              <a:rPr lang="en-US" altLang="ko-KR" sz="3200" baseline="-25000" dirty="0" err="1" smtClean="0"/>
              <a:t>r</a:t>
            </a:r>
            <a:r>
              <a:rPr lang="en-US" altLang="ko-KR" sz="3200" baseline="30000" dirty="0" err="1" smtClean="0"/>
              <a:t>T,P</a:t>
            </a:r>
            <a:r>
              <a:rPr lang="en-US" altLang="ko-KR" sz="3200" dirty="0" smtClean="0"/>
              <a:t> - T'</a:t>
            </a:r>
            <a:r>
              <a:rPr lang="el-GR" altLang="ko-KR" sz="3200" dirty="0" smtClean="0"/>
              <a:t>Δ</a:t>
            </a:r>
            <a:r>
              <a:rPr lang="en-US" altLang="ko-KR" sz="3200" dirty="0" err="1" smtClean="0"/>
              <a:t>S</a:t>
            </a:r>
            <a:r>
              <a:rPr lang="en-US" altLang="ko-KR" sz="3200" baseline="-25000" dirty="0" err="1" smtClean="0"/>
              <a:t>r</a:t>
            </a:r>
            <a:r>
              <a:rPr lang="en-US" altLang="ko-KR" sz="3200" baseline="30000" dirty="0" err="1" smtClean="0"/>
              <a:t>T,P</a:t>
            </a:r>
            <a:r>
              <a:rPr lang="en-US" altLang="ko-KR" sz="3200" dirty="0" smtClean="0"/>
              <a:t> + ∫</a:t>
            </a:r>
            <a:r>
              <a:rPr lang="en-US" altLang="ko-KR" sz="3200" baseline="-25000" dirty="0" smtClean="0"/>
              <a:t>T</a:t>
            </a:r>
            <a:r>
              <a:rPr lang="en-US" altLang="ko-KR" sz="3200" baseline="30000" dirty="0" smtClean="0"/>
              <a:t>T'</a:t>
            </a:r>
            <a:r>
              <a:rPr lang="el-GR" altLang="ko-KR" sz="3200" dirty="0" smtClean="0"/>
              <a:t>Δ</a:t>
            </a:r>
            <a:r>
              <a:rPr lang="en-US" altLang="ko-KR" sz="3200" dirty="0" err="1" smtClean="0"/>
              <a:t>c</a:t>
            </a:r>
            <a:r>
              <a:rPr lang="en-US" altLang="ko-KR" sz="3200" baseline="-25000" dirty="0" err="1" smtClean="0"/>
              <a:t>p</a:t>
            </a:r>
            <a:r>
              <a:rPr lang="en-US" altLang="ko-KR" sz="3200" dirty="0" err="1" smtClean="0"/>
              <a:t>dT</a:t>
            </a:r>
            <a:r>
              <a:rPr lang="en-US" altLang="ko-KR" sz="3200" dirty="0" smtClean="0"/>
              <a:t> - T'∫</a:t>
            </a:r>
            <a:r>
              <a:rPr lang="en-US" altLang="ko-KR" sz="3200" baseline="-25000" dirty="0" smtClean="0"/>
              <a:t>T</a:t>
            </a:r>
            <a:r>
              <a:rPr lang="en-US" altLang="ko-KR" sz="3200" baseline="30000" dirty="0" smtClean="0"/>
              <a:t>T'</a:t>
            </a:r>
            <a:r>
              <a:rPr lang="el-GR" altLang="ko-KR" sz="3200" dirty="0" smtClean="0"/>
              <a:t>Δ</a:t>
            </a:r>
            <a:r>
              <a:rPr lang="en-US" altLang="ko-KR" sz="3200" dirty="0" err="1" smtClean="0"/>
              <a:t>c</a:t>
            </a:r>
            <a:r>
              <a:rPr lang="en-US" altLang="ko-KR" sz="3200" baseline="-25000" dirty="0" err="1" smtClean="0"/>
              <a:t>p</a:t>
            </a:r>
            <a:r>
              <a:rPr lang="en-US" altLang="ko-KR" sz="3200" dirty="0" err="1" smtClean="0"/>
              <a:t>dT</a:t>
            </a:r>
            <a:r>
              <a:rPr lang="en-US" altLang="ko-KR" sz="3200" dirty="0" smtClean="0"/>
              <a:t>/T + ∫</a:t>
            </a:r>
            <a:r>
              <a:rPr lang="en-US" altLang="ko-KR" sz="3200" baseline="-25000" dirty="0" smtClean="0"/>
              <a:t>P</a:t>
            </a:r>
            <a:r>
              <a:rPr lang="en-US" altLang="ko-KR" sz="3200" baseline="30000" dirty="0" smtClean="0"/>
              <a:t>P'</a:t>
            </a:r>
            <a:r>
              <a:rPr lang="el-GR" altLang="ko-KR" sz="3200" dirty="0" smtClean="0"/>
              <a:t>Δ</a:t>
            </a:r>
            <a:r>
              <a:rPr lang="en-US" altLang="ko-KR" sz="3200" dirty="0" err="1" smtClean="0"/>
              <a:t>V</a:t>
            </a:r>
            <a:r>
              <a:rPr lang="en-US" altLang="ko-KR" sz="3200" baseline="-25000" dirty="0" err="1" smtClean="0"/>
              <a:t>r</a:t>
            </a:r>
            <a:r>
              <a:rPr lang="en-US" altLang="ko-KR" sz="3200" dirty="0" err="1" smtClean="0"/>
              <a:t>dP</a:t>
            </a:r>
            <a:r>
              <a:rPr lang="en-US" altLang="ko-KR" sz="3200" dirty="0" smtClean="0"/>
              <a:t>           </a:t>
            </a:r>
            <a:r>
              <a:rPr lang="en-US" altLang="ko-KR" sz="3200" dirty="0" smtClean="0"/>
              <a:t>(19)</a:t>
            </a:r>
            <a:endParaRPr lang="en-US" altLang="ko-KR" sz="3200" dirty="0" smtClean="0"/>
          </a:p>
          <a:p>
            <a:pPr lvl="2"/>
            <a:endParaRPr lang="en-US" altLang="ko-KR" dirty="0" smtClean="0"/>
          </a:p>
        </p:txBody>
      </p:sp>
      <p:sp>
        <p:nvSpPr>
          <p:cNvPr id="3" name="직사각형 2"/>
          <p:cNvSpPr/>
          <p:nvPr/>
        </p:nvSpPr>
        <p:spPr>
          <a:xfrm>
            <a:off x="1475656" y="4581128"/>
            <a:ext cx="6192688" cy="122413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Ch.3.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b="1" dirty="0" smtClean="0"/>
              <a:t>Chemical Potential (</a:t>
            </a:r>
            <a:r>
              <a:rPr lang="en-US" altLang="ko-KR" b="1" dirty="0" smtClean="0">
                <a:latin typeface="Symbol" pitchFamily="18" charset="2"/>
              </a:rPr>
              <a:t>m</a:t>
            </a:r>
            <a:r>
              <a:rPr lang="en-US" altLang="ko-KR" b="1" dirty="0" smtClean="0"/>
              <a:t>)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 err="1" smtClean="0"/>
              <a:t>molal</a:t>
            </a:r>
            <a:r>
              <a:rPr lang="en-US" altLang="ko-KR" dirty="0" smtClean="0"/>
              <a:t> Gibbs free energy at a constant T &amp; P</a:t>
            </a:r>
          </a:p>
          <a:p>
            <a:pPr lvl="1"/>
            <a:r>
              <a:rPr lang="en-US" altLang="ko-KR" dirty="0" smtClean="0"/>
              <a:t>G is a state function, so perfect differential</a:t>
            </a:r>
          </a:p>
          <a:p>
            <a:pPr lvl="2"/>
            <a:r>
              <a:rPr lang="en-US" altLang="ko-KR" dirty="0" err="1" smtClean="0"/>
              <a:t>dG</a:t>
            </a:r>
            <a:r>
              <a:rPr lang="en-US" altLang="ko-KR" dirty="0" smtClean="0"/>
              <a:t> = (∂G/∂T)</a:t>
            </a:r>
            <a:r>
              <a:rPr lang="en-US" altLang="ko-KR" baseline="-25000" dirty="0" err="1" smtClean="0"/>
              <a:t>P,n</a:t>
            </a:r>
            <a:r>
              <a:rPr lang="en-US" altLang="ko-KR" dirty="0" err="1" smtClean="0"/>
              <a:t>dT</a:t>
            </a:r>
            <a:r>
              <a:rPr lang="en-US" altLang="ko-KR" dirty="0" smtClean="0"/>
              <a:t> + (∂G/∂P)</a:t>
            </a:r>
            <a:r>
              <a:rPr lang="en-US" altLang="ko-KR" baseline="-25000" dirty="0" err="1" smtClean="0"/>
              <a:t>T,n</a:t>
            </a:r>
            <a:r>
              <a:rPr lang="en-US" altLang="ko-KR" dirty="0" err="1" smtClean="0"/>
              <a:t>dP</a:t>
            </a:r>
            <a:r>
              <a:rPr lang="en-US" altLang="ko-KR" dirty="0" smtClean="0"/>
              <a:t> + </a:t>
            </a:r>
            <a:r>
              <a:rPr lang="en-US" altLang="ko-KR" baseline="-25000" dirty="0" err="1" smtClean="0"/>
              <a:t>i</a:t>
            </a:r>
            <a:r>
              <a:rPr lang="en-US" altLang="ko-KR" dirty="0" smtClean="0"/>
              <a:t>(∂G/∂</a:t>
            </a:r>
            <a:r>
              <a:rPr lang="en-US" altLang="ko-KR" dirty="0" err="1" smtClean="0"/>
              <a:t>n</a:t>
            </a:r>
            <a:r>
              <a:rPr lang="en-US" altLang="ko-KR" baseline="-25000" dirty="0" err="1" smtClean="0"/>
              <a:t>i</a:t>
            </a:r>
            <a:r>
              <a:rPr lang="en-US" altLang="ko-KR" dirty="0" smtClean="0"/>
              <a:t>)</a:t>
            </a:r>
            <a:r>
              <a:rPr lang="en-US" altLang="ko-KR" baseline="-25000" dirty="0" err="1" smtClean="0"/>
              <a:t>T,P</a:t>
            </a:r>
            <a:r>
              <a:rPr lang="en-US" altLang="ko-KR" dirty="0" err="1" smtClean="0"/>
              <a:t>dn</a:t>
            </a:r>
            <a:r>
              <a:rPr lang="en-US" altLang="ko-KR" baseline="-25000" dirty="0" err="1" smtClean="0"/>
              <a:t>i</a:t>
            </a:r>
            <a:r>
              <a:rPr lang="en-US" altLang="ko-KR" dirty="0" smtClean="0"/>
              <a:t>           </a:t>
            </a:r>
            <a:r>
              <a:rPr lang="en-US" altLang="ko-KR" dirty="0" smtClean="0"/>
              <a:t>(20)</a:t>
            </a:r>
            <a:endParaRPr lang="en-US" altLang="ko-KR" dirty="0" smtClean="0"/>
          </a:p>
          <a:p>
            <a:pPr lvl="2"/>
            <a:r>
              <a:rPr lang="en-US" altLang="ko-KR" dirty="0" err="1" smtClean="0"/>
              <a:t>dG</a:t>
            </a:r>
            <a:r>
              <a:rPr lang="en-US" altLang="ko-KR" dirty="0" smtClean="0"/>
              <a:t> = -</a:t>
            </a:r>
            <a:r>
              <a:rPr lang="en-US" altLang="ko-KR" dirty="0" err="1" smtClean="0"/>
              <a:t>SdT</a:t>
            </a:r>
            <a:r>
              <a:rPr lang="en-US" altLang="ko-KR" dirty="0" smtClean="0"/>
              <a:t> + </a:t>
            </a:r>
            <a:r>
              <a:rPr lang="en-US" altLang="ko-KR" dirty="0" err="1" smtClean="0"/>
              <a:t>VdP</a:t>
            </a:r>
            <a:r>
              <a:rPr lang="en-US" altLang="ko-KR" dirty="0" smtClean="0"/>
              <a:t> + </a:t>
            </a:r>
            <a:r>
              <a:rPr lang="el-GR" altLang="ko-KR" dirty="0" smtClean="0"/>
              <a:t>Σ</a:t>
            </a:r>
            <a:r>
              <a:rPr lang="en-US" altLang="ko-KR" baseline="-25000" dirty="0" err="1" smtClean="0"/>
              <a:t>i</a:t>
            </a:r>
            <a:r>
              <a:rPr lang="el-GR" altLang="ko-KR" dirty="0" smtClean="0"/>
              <a:t>μ</a:t>
            </a:r>
            <a:r>
              <a:rPr lang="en-US" altLang="ko-KR" baseline="-25000" dirty="0" err="1" smtClean="0"/>
              <a:t>i</a:t>
            </a:r>
            <a:r>
              <a:rPr lang="en-US" altLang="ko-KR" dirty="0" err="1" smtClean="0"/>
              <a:t>dn</a:t>
            </a:r>
            <a:r>
              <a:rPr lang="en-US" altLang="ko-KR" baseline="-25000" dirty="0" err="1" smtClean="0"/>
              <a:t>i</a:t>
            </a:r>
            <a:r>
              <a:rPr lang="en-US" altLang="ko-KR" dirty="0" smtClean="0"/>
              <a:t>           </a:t>
            </a:r>
            <a:r>
              <a:rPr lang="en-US" altLang="ko-KR" dirty="0" smtClean="0"/>
              <a:t>(21)</a:t>
            </a:r>
            <a:endParaRPr lang="en-US" altLang="ko-KR" baseline="30000" dirty="0" smtClean="0"/>
          </a:p>
          <a:p>
            <a:pPr lvl="1"/>
            <a:r>
              <a:rPr lang="en-US" altLang="ko-KR" dirty="0" smtClean="0"/>
              <a:t>For a constant T &amp; P</a:t>
            </a:r>
          </a:p>
          <a:p>
            <a:pPr lvl="2"/>
            <a:r>
              <a:rPr lang="en-US" altLang="ko-KR" dirty="0" smtClean="0"/>
              <a:t>G = </a:t>
            </a:r>
            <a:r>
              <a:rPr lang="el-GR" altLang="ko-KR" dirty="0" smtClean="0"/>
              <a:t>Σ</a:t>
            </a:r>
            <a:r>
              <a:rPr lang="en-US" altLang="ko-KR" baseline="-25000" dirty="0" err="1" smtClean="0"/>
              <a:t>i</a:t>
            </a:r>
            <a:r>
              <a:rPr lang="el-GR" altLang="ko-KR" dirty="0" smtClean="0"/>
              <a:t>μ</a:t>
            </a:r>
            <a:r>
              <a:rPr lang="en-US" altLang="ko-KR" baseline="-25000" dirty="0" err="1" smtClean="0"/>
              <a:t>i</a:t>
            </a:r>
            <a:r>
              <a:rPr lang="en-US" altLang="ko-KR" dirty="0" err="1" smtClean="0"/>
              <a:t>n</a:t>
            </a:r>
            <a:r>
              <a:rPr lang="en-US" altLang="ko-KR" baseline="-25000" dirty="0" err="1" smtClean="0"/>
              <a:t>i</a:t>
            </a:r>
            <a:r>
              <a:rPr lang="en-US" altLang="ko-KR" dirty="0" smtClean="0"/>
              <a:t>           </a:t>
            </a:r>
            <a:r>
              <a:rPr lang="en-US" altLang="ko-KR" dirty="0" smtClean="0"/>
              <a:t>(22), 	that is</a:t>
            </a:r>
            <a:endParaRPr lang="en-US" altLang="ko-KR" dirty="0" smtClean="0"/>
          </a:p>
          <a:p>
            <a:pPr lvl="2"/>
            <a:r>
              <a:rPr lang="en-US" altLang="ko-KR" dirty="0" err="1" smtClean="0"/>
              <a:t>dG</a:t>
            </a:r>
            <a:r>
              <a:rPr lang="en-US" altLang="ko-KR" dirty="0" smtClean="0"/>
              <a:t> = </a:t>
            </a:r>
            <a:r>
              <a:rPr lang="el-GR" altLang="ko-KR" dirty="0" smtClean="0"/>
              <a:t>Σ</a:t>
            </a:r>
            <a:r>
              <a:rPr lang="en-US" altLang="ko-KR" baseline="-25000" dirty="0" smtClean="0"/>
              <a:t>i</a:t>
            </a:r>
            <a:r>
              <a:rPr lang="en-US" altLang="ko-KR" dirty="0" smtClean="0"/>
              <a:t>d</a:t>
            </a:r>
            <a:r>
              <a:rPr lang="el-GR" altLang="ko-KR" dirty="0" smtClean="0"/>
              <a:t>μ</a:t>
            </a:r>
            <a:r>
              <a:rPr lang="en-US" altLang="ko-KR" baseline="-25000" dirty="0" err="1" smtClean="0"/>
              <a:t>i</a:t>
            </a:r>
            <a:r>
              <a:rPr lang="en-US" altLang="ko-KR" dirty="0" err="1" smtClean="0"/>
              <a:t>n</a:t>
            </a:r>
            <a:r>
              <a:rPr lang="en-US" altLang="ko-KR" baseline="-25000" dirty="0" err="1" smtClean="0"/>
              <a:t>i</a:t>
            </a:r>
            <a:r>
              <a:rPr lang="en-US" altLang="ko-KR" dirty="0" smtClean="0"/>
              <a:t> + </a:t>
            </a:r>
            <a:r>
              <a:rPr lang="el-GR" altLang="ko-KR" dirty="0" smtClean="0"/>
              <a:t>Σ</a:t>
            </a:r>
            <a:r>
              <a:rPr lang="en-US" altLang="ko-KR" baseline="-25000" dirty="0" err="1" smtClean="0"/>
              <a:t>i</a:t>
            </a:r>
            <a:r>
              <a:rPr lang="el-GR" altLang="ko-KR" dirty="0" smtClean="0"/>
              <a:t>μ</a:t>
            </a:r>
            <a:r>
              <a:rPr lang="en-US" altLang="ko-KR" baseline="-25000" dirty="0" err="1" smtClean="0"/>
              <a:t>i</a:t>
            </a:r>
            <a:r>
              <a:rPr lang="en-US" altLang="ko-KR" dirty="0" err="1" smtClean="0"/>
              <a:t>dn</a:t>
            </a:r>
            <a:r>
              <a:rPr lang="en-US" altLang="ko-KR" baseline="-25000" dirty="0" err="1" smtClean="0"/>
              <a:t>i</a:t>
            </a:r>
            <a:r>
              <a:rPr lang="en-US" altLang="ko-KR" dirty="0" smtClean="0"/>
              <a:t>.           </a:t>
            </a:r>
            <a:r>
              <a:rPr lang="en-US" altLang="ko-KR" dirty="0" smtClean="0"/>
              <a:t>(23).  Comparing (21) &amp; (22) gives</a:t>
            </a:r>
          </a:p>
          <a:p>
            <a:pPr lvl="2"/>
            <a:r>
              <a:rPr lang="el-GR" altLang="ko-KR" sz="3200" dirty="0" smtClean="0"/>
              <a:t>Σ</a:t>
            </a:r>
            <a:r>
              <a:rPr lang="en-US" altLang="ko-KR" sz="3200" baseline="-25000" dirty="0" err="1" smtClean="0"/>
              <a:t>i</a:t>
            </a:r>
            <a:r>
              <a:rPr lang="en-US" altLang="ko-KR" sz="3200" dirty="0" err="1" smtClean="0"/>
              <a:t>n</a:t>
            </a:r>
            <a:r>
              <a:rPr lang="en-US" altLang="ko-KR" sz="3200" baseline="-25000" dirty="0" err="1" smtClean="0"/>
              <a:t>i</a:t>
            </a:r>
            <a:r>
              <a:rPr lang="en-US" altLang="ko-KR" sz="3200" dirty="0" err="1" smtClean="0"/>
              <a:t>d</a:t>
            </a:r>
            <a:r>
              <a:rPr lang="el-GR" altLang="ko-KR" sz="3200" dirty="0" smtClean="0"/>
              <a:t>μ</a:t>
            </a:r>
            <a:r>
              <a:rPr lang="en-US" altLang="ko-KR" sz="3200" baseline="-25000" dirty="0" err="1" smtClean="0"/>
              <a:t>i</a:t>
            </a:r>
            <a:r>
              <a:rPr lang="en-US" altLang="ko-KR" sz="3200" dirty="0" smtClean="0"/>
              <a:t> = 0.   </a:t>
            </a:r>
            <a:r>
              <a:rPr lang="en-US" altLang="ko-KR" sz="3200" dirty="0" smtClean="0"/>
              <a:t>(24) : </a:t>
            </a:r>
            <a:r>
              <a:rPr lang="en-US" altLang="ko-KR" u="sng" dirty="0" smtClean="0">
                <a:solidFill>
                  <a:srgbClr val="0070C0"/>
                </a:solidFill>
              </a:rPr>
              <a:t>Gibbs-</a:t>
            </a:r>
            <a:r>
              <a:rPr lang="en-US" altLang="ko-KR" u="sng" dirty="0" err="1" smtClean="0">
                <a:solidFill>
                  <a:srgbClr val="0070C0"/>
                </a:solidFill>
              </a:rPr>
              <a:t>Duhem</a:t>
            </a:r>
            <a:r>
              <a:rPr lang="en-US" altLang="ko-KR" u="sng" dirty="0" smtClean="0">
                <a:solidFill>
                  <a:srgbClr val="0070C0"/>
                </a:solidFill>
              </a:rPr>
              <a:t> equation</a:t>
            </a:r>
            <a:endParaRPr lang="en-US" altLang="ko-KR" u="sng" dirty="0" smtClean="0">
              <a:solidFill>
                <a:srgbClr val="0070C0"/>
              </a:solidFill>
            </a:endParaRPr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</p:txBody>
      </p:sp>
      <p:sp>
        <p:nvSpPr>
          <p:cNvPr id="4" name="직사각형 3"/>
          <p:cNvSpPr/>
          <p:nvPr/>
        </p:nvSpPr>
        <p:spPr>
          <a:xfrm>
            <a:off x="1475656" y="5733256"/>
            <a:ext cx="1872208" cy="50405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ko-KR" dirty="0" smtClean="0"/>
              <a:t>If a reaction is in equilibrium (</a:t>
            </a:r>
            <a:r>
              <a:rPr lang="en-US" altLang="ko-KR" dirty="0" err="1" smtClean="0"/>
              <a:t>dG</a:t>
            </a:r>
            <a:r>
              <a:rPr lang="en-US" altLang="ko-KR" dirty="0" smtClean="0"/>
              <a:t>=0) at a constant T &amp; P (</a:t>
            </a:r>
            <a:r>
              <a:rPr lang="en-US" altLang="ko-KR" dirty="0" err="1" smtClean="0"/>
              <a:t>dT</a:t>
            </a:r>
            <a:r>
              <a:rPr lang="en-US" altLang="ko-KR" dirty="0" smtClean="0"/>
              <a:t>=</a:t>
            </a:r>
            <a:r>
              <a:rPr lang="en-US" altLang="ko-KR" dirty="0" err="1" smtClean="0"/>
              <a:t>dP</a:t>
            </a:r>
            <a:r>
              <a:rPr lang="en-US" altLang="ko-KR" dirty="0" smtClean="0"/>
              <a:t>=0), from </a:t>
            </a:r>
            <a:r>
              <a:rPr lang="en-US" altLang="ko-KR" dirty="0" err="1" smtClean="0"/>
              <a:t>eqn</a:t>
            </a:r>
            <a:r>
              <a:rPr lang="en-US" altLang="ko-KR" dirty="0" smtClean="0"/>
              <a:t> (21)</a:t>
            </a:r>
            <a:endParaRPr lang="en-US" altLang="ko-KR" dirty="0" smtClean="0"/>
          </a:p>
          <a:p>
            <a:pPr lvl="2"/>
            <a:r>
              <a:rPr lang="el-GR" altLang="ko-KR" dirty="0" smtClean="0"/>
              <a:t>0 = Σ</a:t>
            </a:r>
            <a:r>
              <a:rPr lang="en-US" altLang="ko-KR" baseline="-25000" dirty="0" err="1" smtClean="0"/>
              <a:t>i</a:t>
            </a:r>
            <a:r>
              <a:rPr lang="el-GR" altLang="ko-KR" dirty="0" smtClean="0"/>
              <a:t>μ</a:t>
            </a:r>
            <a:r>
              <a:rPr lang="en-US" altLang="ko-KR" baseline="-25000" dirty="0" err="1" smtClean="0"/>
              <a:t>i</a:t>
            </a:r>
            <a:r>
              <a:rPr lang="en-US" altLang="ko-KR" dirty="0" err="1" smtClean="0"/>
              <a:t>dn</a:t>
            </a:r>
            <a:r>
              <a:rPr lang="en-US" altLang="ko-KR" baseline="-25000" dirty="0" err="1" smtClean="0"/>
              <a:t>i</a:t>
            </a:r>
            <a:r>
              <a:rPr lang="en-US" altLang="ko-KR" dirty="0" smtClean="0"/>
              <a:t>           (3-40)</a:t>
            </a:r>
          </a:p>
          <a:p>
            <a:pPr lvl="2"/>
            <a:r>
              <a:rPr lang="en-US" altLang="ko-KR" dirty="0" smtClean="0"/>
              <a:t>Which means</a:t>
            </a:r>
          </a:p>
          <a:p>
            <a:pPr lvl="2"/>
            <a:r>
              <a:rPr lang="el-GR" altLang="ko-KR" dirty="0" smtClean="0"/>
              <a:t>μ</a:t>
            </a:r>
            <a:r>
              <a:rPr lang="en-US" altLang="ko-KR" baseline="-25000" dirty="0" err="1" smtClean="0"/>
              <a:t>i</a:t>
            </a:r>
            <a:r>
              <a:rPr lang="en-US" altLang="ko-KR" dirty="0" smtClean="0"/>
              <a:t>(1) = </a:t>
            </a:r>
            <a:r>
              <a:rPr lang="el-GR" altLang="ko-KR" dirty="0" smtClean="0"/>
              <a:t>μ</a:t>
            </a:r>
            <a:r>
              <a:rPr lang="en-US" altLang="ko-KR" baseline="-25000" dirty="0" err="1" smtClean="0"/>
              <a:t>i</a:t>
            </a:r>
            <a:r>
              <a:rPr lang="en-US" altLang="ko-KR" dirty="0" smtClean="0"/>
              <a:t>(2) = </a:t>
            </a:r>
            <a:r>
              <a:rPr lang="el-GR" altLang="ko-KR" dirty="0" smtClean="0"/>
              <a:t>μ</a:t>
            </a:r>
            <a:r>
              <a:rPr lang="en-US" altLang="ko-KR" baseline="-25000" dirty="0" err="1" smtClean="0"/>
              <a:t>i</a:t>
            </a:r>
            <a:r>
              <a:rPr lang="en-US" altLang="ko-KR" dirty="0" smtClean="0"/>
              <a:t>(3) = ........ </a:t>
            </a:r>
            <a:r>
              <a:rPr lang="el-GR" altLang="ko-KR" dirty="0" smtClean="0"/>
              <a:t>μ</a:t>
            </a:r>
            <a:r>
              <a:rPr lang="en-US" altLang="ko-KR" baseline="-25000" dirty="0" err="1" smtClean="0"/>
              <a:t>i</a:t>
            </a:r>
            <a:r>
              <a:rPr lang="en-US" altLang="ko-KR" dirty="0" smtClean="0"/>
              <a:t>(n).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Ch.3.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b="1" dirty="0" smtClean="0"/>
              <a:t>Nernst Equation</a:t>
            </a:r>
          </a:p>
          <a:p>
            <a:pPr lvl="2"/>
            <a:r>
              <a:rPr lang="el-GR" altLang="ko-KR" dirty="0" smtClean="0"/>
              <a:t>Δ</a:t>
            </a:r>
            <a:r>
              <a:rPr lang="en-US" altLang="ko-KR" dirty="0" smtClean="0"/>
              <a:t>G = </a:t>
            </a:r>
            <a:r>
              <a:rPr lang="en-US" altLang="ko-KR" dirty="0" err="1" smtClean="0"/>
              <a:t>nFE</a:t>
            </a:r>
            <a:r>
              <a:rPr lang="en-US" altLang="ko-KR" dirty="0" smtClean="0"/>
              <a:t>, where F= Faraday constant &amp; E=electrode potential</a:t>
            </a:r>
          </a:p>
          <a:p>
            <a:pPr lvl="2"/>
            <a:r>
              <a:rPr lang="en-US" altLang="ko-KR" sz="3200" dirty="0" smtClean="0"/>
              <a:t>E = </a:t>
            </a:r>
            <a:r>
              <a:rPr lang="en-US" altLang="ko-KR" sz="3200" dirty="0" err="1" smtClean="0"/>
              <a:t>E</a:t>
            </a:r>
            <a:r>
              <a:rPr lang="en-US" altLang="ko-KR" sz="3200" baseline="30000" dirty="0" err="1" smtClean="0"/>
              <a:t>o</a:t>
            </a:r>
            <a:r>
              <a:rPr lang="en-US" altLang="ko-KR" sz="3200" dirty="0" smtClean="0"/>
              <a:t> +(RT/</a:t>
            </a:r>
            <a:r>
              <a:rPr lang="en-US" altLang="ko-KR" sz="3200" dirty="0" err="1" smtClean="0"/>
              <a:t>nF</a:t>
            </a:r>
            <a:r>
              <a:rPr lang="en-US" altLang="ko-KR" sz="3200" dirty="0" smtClean="0"/>
              <a:t>)</a:t>
            </a:r>
            <a:r>
              <a:rPr lang="el-GR" altLang="ko-KR" sz="3200" dirty="0" smtClean="0"/>
              <a:t>Σ</a:t>
            </a:r>
            <a:r>
              <a:rPr lang="en-US" altLang="ko-KR" sz="3200" baseline="-25000" dirty="0" err="1" smtClean="0"/>
              <a:t>i</a:t>
            </a:r>
            <a:r>
              <a:rPr lang="el-GR" altLang="ko-KR" sz="3200" dirty="0" smtClean="0"/>
              <a:t>ν</a:t>
            </a:r>
            <a:r>
              <a:rPr lang="en-US" altLang="ko-KR" sz="3200" baseline="-25000" dirty="0" err="1" smtClean="0"/>
              <a:t>i</a:t>
            </a:r>
            <a:r>
              <a:rPr lang="en-US" altLang="ko-KR" sz="3200" dirty="0" err="1" smtClean="0"/>
              <a:t>ln</a:t>
            </a:r>
            <a:r>
              <a:rPr lang="en-US" altLang="ko-KR" sz="3200" dirty="0" smtClean="0"/>
              <a:t> a </a:t>
            </a:r>
            <a:r>
              <a:rPr lang="en-US" altLang="ko-KR" sz="3200" baseline="-25000" dirty="0" err="1" smtClean="0"/>
              <a:t>i</a:t>
            </a:r>
            <a:r>
              <a:rPr lang="en-US" altLang="ko-KR" sz="3200" dirty="0" smtClean="0"/>
              <a:t>.           </a:t>
            </a:r>
            <a:r>
              <a:rPr lang="en-US" altLang="ko-KR" sz="3200" dirty="0" smtClean="0"/>
              <a:t>(25)</a:t>
            </a:r>
            <a:endParaRPr lang="en-US" altLang="ko-KR" sz="3200" dirty="0" smtClean="0"/>
          </a:p>
          <a:p>
            <a:pPr lvl="2">
              <a:buNone/>
            </a:pPr>
            <a:endParaRPr lang="en-US" altLang="ko-KR" dirty="0" smtClean="0"/>
          </a:p>
          <a:p>
            <a:pPr lvl="2"/>
            <a:endParaRPr lang="en-US" altLang="ko-KR" dirty="0" smtClean="0"/>
          </a:p>
        </p:txBody>
      </p:sp>
      <p:sp>
        <p:nvSpPr>
          <p:cNvPr id="4" name="직사각형 3"/>
          <p:cNvSpPr/>
          <p:nvPr/>
        </p:nvSpPr>
        <p:spPr>
          <a:xfrm>
            <a:off x="1475656" y="3284984"/>
            <a:ext cx="3960440" cy="50405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듈">
  <a:themeElements>
    <a:clrScheme name="모듈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모듈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모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1359</TotalTime>
  <Words>256</Words>
  <Application>Microsoft Office PowerPoint</Application>
  <PresentationFormat>화면 슬라이드 쇼(4:3)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모듈</vt:lpstr>
      <vt:lpstr>Ch.3. Thermodynamics for Geochemistry</vt:lpstr>
      <vt:lpstr>슬라이드 2</vt:lpstr>
      <vt:lpstr>슬라이드 3</vt:lpstr>
      <vt:lpstr>Ch.3. </vt:lpstr>
      <vt:lpstr>슬라이드 5</vt:lpstr>
      <vt:lpstr>Ch.3. </vt:lpstr>
      <vt:lpstr>슬라이드 7</vt:lpstr>
      <vt:lpstr>Ch.3. </vt:lpstr>
    </vt:vector>
  </TitlesOfParts>
  <Company>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Geochemistry &amp; Lab</dc:title>
  <dc:creator>user</dc:creator>
  <cp:lastModifiedBy>user</cp:lastModifiedBy>
  <cp:revision>120</cp:revision>
  <dcterms:created xsi:type="dcterms:W3CDTF">2012-03-04T11:34:30Z</dcterms:created>
  <dcterms:modified xsi:type="dcterms:W3CDTF">2012-05-06T14:37:45Z</dcterms:modified>
</cp:coreProperties>
</file>