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69" autoAdjust="0"/>
    <p:restoredTop sz="94660"/>
  </p:normalViewPr>
  <p:slideViewPr>
    <p:cSldViewPr>
      <p:cViewPr varScale="1">
        <p:scale>
          <a:sx n="125" d="100"/>
          <a:sy n="125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7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1537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01012-5E74-4364-AEED-00F21D9C2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8087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4AB79-705D-48AD-9855-23F2BA1676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38238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698E1-1A03-44AA-8C65-A82268D8B90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55608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D649B-B879-4643-865B-32F5FC98C37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47225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38265-4234-44BA-B545-BF874C2632F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6406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99FBF-D834-4C3E-94BD-EF0CA80A7A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39629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12302-EA06-4FC3-9B20-E7464515CF1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1225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D20BE-3FC8-4727-80B1-D7B1A64C262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85814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16A87-05DE-4981-96BD-722DFEE3B1B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33253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AB7B8-2A92-44A2-ACD5-6225AFDF87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89960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9A649-18D6-41B9-B518-56B027278E8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25220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68E23-7D52-4E60-B445-FA961C11A3B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53853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5FA60258-D53B-4F8E-ABDF-8B6DDFB653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434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1434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1434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</p:grpSp>
        <p:sp>
          <p:nvSpPr>
            <p:cNvPr id="1434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435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5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rearth.net/" TargetMode="External"/><Relationship Id="rId2" Type="http://schemas.openxmlformats.org/officeDocument/2006/relationships/hyperlink" Target="mailto:jyu@kangwon.ac.k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ko-K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188042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AQUEOUS GEOCHEMISTRY	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Jae-Young Yu</a:t>
            </a:r>
          </a:p>
          <a:p>
            <a:pPr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Dept. Geology</a:t>
            </a:r>
          </a:p>
          <a:p>
            <a:pPr>
              <a:defRPr/>
            </a:pPr>
            <a:r>
              <a:rPr lang="en-US" altLang="ko-K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Kangwon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Nat’l Univ.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Information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Jae-Young Yu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Natural Science Building 3-212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Ext. 8557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E-mail: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jyu@kangwon.ac.kr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Web: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http://www.korearth.net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Office hrs: Students can visit anytime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 whenever he is in.</a:t>
            </a:r>
          </a:p>
          <a:p>
            <a:pPr>
              <a:defRPr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 Book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Aqueous Environmental Geochemistry,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D. Langmuir, 1997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Prentice Hall</a:t>
            </a:r>
          </a:p>
          <a:p>
            <a:pPr>
              <a:buFont typeface="Wingdings" pitchFamily="2" charset="2"/>
              <a:buNone/>
              <a:defRPr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Suppl. Book (optional)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Aquatic Chemistry, 3</a:t>
            </a:r>
            <a:r>
              <a:rPr lang="en-US" altLang="ko-KR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Ed.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W. </a:t>
            </a:r>
            <a:r>
              <a:rPr lang="en-US" altLang="ko-K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Stumm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J.J. Morgan, 1996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Wiley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Helping understand the chemical processes </a:t>
            </a:r>
            <a:r>
              <a:rPr lang="en-US" altLang="ko-K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occuring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low-temperature </a:t>
            </a:r>
            <a:r>
              <a:rPr lang="en-US" altLang="ko-K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geoenvironment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associated with water</a:t>
            </a:r>
          </a:p>
          <a:p>
            <a:pPr>
              <a:buFont typeface="Wingdings" pitchFamily="2" charset="2"/>
              <a:buNone/>
              <a:defRPr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Grading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A+ - D0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Mid. E.(30%), Final E. (30%), Reports (30%), Attendance (10%)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Absence more than 1/3 brings ‘F’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Prerequisites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Undergraduate level  inorganic geochemistry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Mineralogy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(Other geological &amp; geochemical courses will definitely help)</a:t>
            </a:r>
          </a:p>
          <a:p>
            <a:pPr>
              <a:buFont typeface="Wingdings" pitchFamily="2" charset="2"/>
              <a:buNone/>
              <a:defRPr/>
            </a:pP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 Schedule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827088" y="1557338"/>
          <a:ext cx="7705725" cy="5106560"/>
        </p:xfrm>
        <a:graphic>
          <a:graphicData uri="http://schemas.openxmlformats.org/drawingml/2006/table">
            <a:tbl>
              <a:tblPr/>
              <a:tblGrid>
                <a:gridCol w="890068"/>
                <a:gridCol w="6815657"/>
              </a:tblGrid>
              <a:tr h="3190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바탕"/>
                          <a:ea typeface="바탕"/>
                        </a:rPr>
                        <a:t>Week #</a:t>
                      </a:r>
                      <a:endParaRPr lang="en-US" sz="1200" dirty="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48036" marR="48036" marT="13276" marB="132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바탕"/>
                          <a:ea typeface="바탕"/>
                        </a:rPr>
                        <a:t>Contents</a:t>
                      </a:r>
                      <a:endParaRPr lang="en-US" sz="1200" dirty="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48036" marR="48036" marT="13276" marB="132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바탕"/>
                          <a:ea typeface="바탕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48036" marR="48036" marT="13276" marB="132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바탕"/>
                          <a:ea typeface="바탕"/>
                        </a:rPr>
                        <a:t>Definition &amp; application of aqueous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바탕"/>
                          <a:ea typeface="바탕"/>
                        </a:rPr>
                        <a:t>geochemsitry</a:t>
                      </a:r>
                      <a:endParaRPr lang="en-US" sz="1200" dirty="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48036" marR="48036" marT="13276" marB="132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바탕"/>
                          <a:ea typeface="바탕"/>
                        </a:rPr>
                        <a:t>2</a:t>
                      </a:r>
                      <a:endParaRPr lang="en-US" sz="120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48036" marR="48036" marT="13276" marB="132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바탕"/>
                          <a:ea typeface="+mn-ea"/>
                        </a:rPr>
                        <a:t>Thermodynamics for aqueous geochemists I</a:t>
                      </a:r>
                      <a:endParaRPr lang="en-US" sz="1200" dirty="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48036" marR="48036" marT="13276" marB="132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바탕"/>
                          <a:ea typeface="바탕"/>
                        </a:rPr>
                        <a:t>3</a:t>
                      </a:r>
                      <a:endParaRPr lang="en-US" sz="120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48036" marR="48036" marT="13276" marB="132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바탕"/>
                          <a:ea typeface="바탕"/>
                        </a:rPr>
                        <a:t>Thermodynamics for aqueous geochemists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바탕"/>
                          <a:ea typeface="바탕"/>
                        </a:rPr>
                        <a:t>II</a:t>
                      </a:r>
                      <a:endParaRPr lang="en-US" sz="1200" dirty="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48036" marR="48036" marT="13276" marB="132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바탕"/>
                          <a:ea typeface="바탕"/>
                        </a:rPr>
                        <a:t>4</a:t>
                      </a:r>
                      <a:endParaRPr lang="en-US" sz="120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48036" marR="48036" marT="13276" marB="132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바탕"/>
                          <a:ea typeface="+mn-ea"/>
                        </a:rPr>
                        <a:t>Equilibrium vs. kinetic modeling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48036" marR="48036" marT="13276" marB="132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바탕"/>
                          <a:ea typeface="바탕"/>
                        </a:rPr>
                        <a:t>5</a:t>
                      </a:r>
                      <a:endParaRPr lang="en-US" sz="1200" dirty="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48036" marR="48036" marT="13276" marB="132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바탕"/>
                          <a:ea typeface="바탕"/>
                        </a:rPr>
                        <a:t>Acids &amp; bases: Definitions, pH, and Carbonic acids</a:t>
                      </a:r>
                      <a:endParaRPr lang="en-US" sz="1200" dirty="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48036" marR="48036" marT="13276" marB="132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바탕"/>
                          <a:ea typeface="바탕"/>
                        </a:rPr>
                        <a:t>6</a:t>
                      </a:r>
                      <a:endParaRPr lang="en-US" sz="120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48036" marR="48036" marT="13276" marB="132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바탕"/>
                          <a:ea typeface="바탕"/>
                        </a:rPr>
                        <a:t>Acids &amp; bases: Acidity, alkalinity, and buffer capacity</a:t>
                      </a:r>
                      <a:endParaRPr lang="en-US" sz="1200" dirty="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48036" marR="48036" marT="13276" marB="132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바탕"/>
                          <a:ea typeface="바탕"/>
                        </a:rPr>
                        <a:t>7</a:t>
                      </a:r>
                      <a:endParaRPr lang="en-US" sz="120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48036" marR="48036" marT="13276" marB="132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바탕"/>
                          <a:ea typeface="바탕"/>
                        </a:rPr>
                        <a:t>Complexes: Classification</a:t>
                      </a:r>
                      <a:endParaRPr lang="en-US" sz="1200" dirty="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48036" marR="48036" marT="13276" marB="132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바탕"/>
                          <a:ea typeface="바탕"/>
                        </a:rPr>
                        <a:t>8</a:t>
                      </a:r>
                      <a:endParaRPr lang="en-US" sz="120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48036" marR="48036" marT="13276" marB="132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바탕"/>
                          <a:ea typeface="바탕"/>
                        </a:rPr>
                        <a:t>Midterm examination</a:t>
                      </a:r>
                      <a:endParaRPr lang="en-US" sz="1200" dirty="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48036" marR="48036" marT="13276" marB="132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바탕"/>
                          <a:ea typeface="바탕"/>
                        </a:rPr>
                        <a:t>9</a:t>
                      </a:r>
                      <a:endParaRPr lang="en-US" sz="120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48036" marR="48036" marT="13276" marB="132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바탕"/>
                          <a:ea typeface="바탕"/>
                        </a:rPr>
                        <a:t>Complexes: Models &amp; Stability</a:t>
                      </a:r>
                      <a:endParaRPr lang="en-US" sz="1200" dirty="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48036" marR="48036" marT="13276" marB="132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바탕"/>
                          <a:ea typeface="바탕"/>
                        </a:rPr>
                        <a:t>10</a:t>
                      </a:r>
                      <a:endParaRPr lang="en-US" sz="120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48036" marR="48036" marT="13276" marB="132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바탕"/>
                          <a:ea typeface="바탕"/>
                        </a:rPr>
                        <a:t>Carbonate geochemistry</a:t>
                      </a:r>
                      <a:endParaRPr lang="en-US" sz="1200" dirty="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48036" marR="48036" marT="13276" marB="132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바탕"/>
                          <a:ea typeface="바탕"/>
                        </a:rPr>
                        <a:t>11</a:t>
                      </a:r>
                      <a:endParaRPr lang="en-US" sz="120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48036" marR="48036" marT="13276" marB="132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바탕"/>
                          <a:ea typeface="바탕"/>
                        </a:rPr>
                        <a:t>Silica geochemistry</a:t>
                      </a:r>
                      <a:endParaRPr lang="en-US" sz="1200" dirty="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48036" marR="48036" marT="13276" marB="132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바탕"/>
                          <a:ea typeface="바탕"/>
                        </a:rPr>
                        <a:t>12</a:t>
                      </a:r>
                      <a:endParaRPr lang="en-US" sz="120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48036" marR="48036" marT="13276" marB="132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바탕"/>
                          <a:ea typeface="바탕"/>
                        </a:rPr>
                        <a:t>Aluminum geochemistry</a:t>
                      </a:r>
                      <a:endParaRPr lang="en-US" sz="1200" dirty="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48036" marR="48036" marT="13276" marB="132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바탕"/>
                          <a:ea typeface="바탕"/>
                        </a:rPr>
                        <a:t>13</a:t>
                      </a:r>
                      <a:endParaRPr lang="en-US" sz="120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48036" marR="48036" marT="13276" marB="132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바탕"/>
                          <a:ea typeface="바탕"/>
                        </a:rPr>
                        <a:t>Redox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바탕"/>
                          <a:ea typeface="바탕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바탕"/>
                          <a:ea typeface="바탕"/>
                        </a:rPr>
                        <a:t>equilibria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바탕"/>
                          <a:ea typeface="바탕"/>
                        </a:rPr>
                        <a:t> &amp; Iron geochemistry</a:t>
                      </a:r>
                      <a:endParaRPr lang="en-US" sz="1200" dirty="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48036" marR="48036" marT="13276" marB="132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바탕"/>
                          <a:ea typeface="바탕"/>
                        </a:rPr>
                        <a:t>14</a:t>
                      </a:r>
                      <a:endParaRPr lang="en-US" sz="120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48036" marR="48036" marT="13276" marB="132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바탕"/>
                          <a:ea typeface="바탕"/>
                        </a:rPr>
                        <a:t>Sorptions</a:t>
                      </a:r>
                      <a:endParaRPr lang="en-US" sz="1200" dirty="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48036" marR="48036" marT="13276" marB="132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바탕"/>
                          <a:ea typeface="바탕"/>
                        </a:rPr>
                        <a:t>15</a:t>
                      </a:r>
                      <a:endParaRPr lang="en-US" sz="120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48036" marR="48036" marT="13276" marB="132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바탕"/>
                          <a:ea typeface="바탕"/>
                        </a:rPr>
                        <a:t>Final examination</a:t>
                      </a:r>
                      <a:endParaRPr lang="en-US" sz="1200" dirty="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48036" marR="48036" marT="13276" marB="132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Ch.1. INTRODUCTION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Aqueous Geochemistry =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AQUA (water) +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GAIA (earth) +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Chemistry</a:t>
            </a:r>
          </a:p>
          <a:p>
            <a:pPr>
              <a:buFont typeface="Wingdings" pitchFamily="2" charset="2"/>
              <a:buNone/>
              <a:defRPr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 field of geochemistry dealing w/ (studying ) the phenomena &amp; materials involved in water-related processes in the system Earth (or Earth-like planet), </a:t>
            </a:r>
            <a:r>
              <a:rPr lang="en-US" altLang="ko-K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in a low P-T condition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low is low?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3" name="Picture 2" descr="http://mathmodelingfall2007.pbworks.com/f/1203983034/Carbon_dioxide_pressure-temperature_phase_diagr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916113"/>
            <a:ext cx="275272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 descr="http://science.jrank.org/article_images/science.jrank.org/water-and-water-types.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1989138"/>
            <a:ext cx="4572000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Box 6"/>
          <p:cNvSpPr txBox="1">
            <a:spLocks noChangeArrowheads="1"/>
          </p:cNvSpPr>
          <p:nvPr/>
        </p:nvSpPr>
        <p:spPr bwMode="auto">
          <a:xfrm>
            <a:off x="3563938" y="5589588"/>
            <a:ext cx="39020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1200">
                <a:latin typeface="Times New Roman" pitchFamily="18" charset="0"/>
                <a:cs typeface="Times New Roman" pitchFamily="18" charset="0"/>
              </a:rPr>
              <a:t>http://science.jrank.org/pages/48260/water-water-types.html</a:t>
            </a:r>
            <a:endParaRPr lang="ko-KR" alt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6" name="TextBox 7"/>
          <p:cNvSpPr txBox="1">
            <a:spLocks noChangeArrowheads="1"/>
          </p:cNvSpPr>
          <p:nvPr/>
        </p:nvSpPr>
        <p:spPr bwMode="auto">
          <a:xfrm>
            <a:off x="395288" y="1412875"/>
            <a:ext cx="53641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1200">
                <a:latin typeface="Times New Roman" pitchFamily="18" charset="0"/>
                <a:cs typeface="Times New Roman" pitchFamily="18" charset="0"/>
              </a:rPr>
              <a:t>http://mathmodelingfall2007.pbworks.com/w/page/20545446/Week-Two-Questions</a:t>
            </a:r>
            <a:endParaRPr lang="ko-KR" altLang="en-US" sz="1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Applications</a:t>
            </a:r>
          </a:p>
          <a:p>
            <a:pPr lvl="1"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of Water Resources</a:t>
            </a:r>
          </a:p>
          <a:p>
            <a:pPr lvl="1"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Exploration of ore bodies</a:t>
            </a:r>
          </a:p>
          <a:p>
            <a:pPr lvl="1"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Pollution from the mines (AMD,  ARD problems)</a:t>
            </a:r>
          </a:p>
          <a:p>
            <a:pPr lvl="1"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Problems in utilizing </a:t>
            </a:r>
            <a:r>
              <a:rPr lang="en-US" altLang="ko-K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gethermal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energy</a:t>
            </a:r>
          </a:p>
          <a:p>
            <a:pPr lvl="1"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Wastes and wastewater treatment/deposit</a:t>
            </a:r>
          </a:p>
          <a:p>
            <a:pPr lvl="1"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Urbanization &amp; land use problems</a:t>
            </a:r>
          </a:p>
          <a:p>
            <a:pPr lvl="1"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Groundwater studies</a:t>
            </a:r>
          </a:p>
          <a:p>
            <a:pPr lvl="1"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Acid rains and other air pollution problems</a:t>
            </a:r>
          </a:p>
          <a:p>
            <a:pPr lvl="1"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Others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흐름">
  <a:themeElements>
    <a:clrScheme name="흐름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흐름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흐름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흐름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흐름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흐름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흐름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흐름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흐름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흐름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흐름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346</TotalTime>
  <Words>200</Words>
  <Application>Microsoft Office PowerPoint</Application>
  <PresentationFormat>화면 슬라이드 쇼(4:3)</PresentationFormat>
  <Paragraphs>88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6" baseType="lpstr">
      <vt:lpstr>굴림</vt:lpstr>
      <vt:lpstr>Arial</vt:lpstr>
      <vt:lpstr>Wingdings</vt:lpstr>
      <vt:lpstr>맑은 고딕</vt:lpstr>
      <vt:lpstr>Times New Roman</vt:lpstr>
      <vt:lpstr>바탕</vt:lpstr>
      <vt:lpstr>흐름</vt:lpstr>
      <vt:lpstr>188042 AQUEOUS GEOCHEMISTRY </vt:lpstr>
      <vt:lpstr>Course Information</vt:lpstr>
      <vt:lpstr>PowerPoint 프레젠테이션</vt:lpstr>
      <vt:lpstr>PowerPoint 프레젠테이션</vt:lpstr>
      <vt:lpstr>PowerPoint 프레젠테이션</vt:lpstr>
      <vt:lpstr>Lecture Schedule</vt:lpstr>
      <vt:lpstr>Ch.1. INTRODUCTION</vt:lpstr>
      <vt:lpstr>How low is low?</vt:lpstr>
      <vt:lpstr>PowerPoint 프레젠테이션</vt:lpstr>
    </vt:vector>
  </TitlesOfParts>
  <Company>KWNU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3. KINETIC VS. EQUILIBRIUM MODELING</dc:title>
  <dc:creator>JYU</dc:creator>
  <cp:lastModifiedBy>jyy</cp:lastModifiedBy>
  <cp:revision>11</cp:revision>
  <dcterms:created xsi:type="dcterms:W3CDTF">2011-10-08T11:25:43Z</dcterms:created>
  <dcterms:modified xsi:type="dcterms:W3CDTF">2014-03-14T04:08:31Z</dcterms:modified>
</cp:coreProperties>
</file>