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91" r:id="rId3"/>
    <p:sldId id="292" r:id="rId4"/>
    <p:sldId id="287" r:id="rId5"/>
    <p:sldId id="288" r:id="rId6"/>
    <p:sldId id="289" r:id="rId7"/>
    <p:sldId id="290" r:id="rId8"/>
    <p:sldId id="279" r:id="rId9"/>
    <p:sldId id="270" r:id="rId10"/>
    <p:sldId id="281" r:id="rId11"/>
    <p:sldId id="282" r:id="rId12"/>
    <p:sldId id="283" r:id="rId13"/>
    <p:sldId id="284" r:id="rId14"/>
    <p:sldId id="285" r:id="rId15"/>
    <p:sldId id="294" r:id="rId16"/>
    <p:sldId id="295" r:id="rId17"/>
    <p:sldId id="29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6" autoAdjust="0"/>
    <p:restoredTop sz="90775" autoAdjust="0"/>
  </p:normalViewPr>
  <p:slideViewPr>
    <p:cSldViewPr>
      <p:cViewPr varScale="1">
        <p:scale>
          <a:sx n="110" d="100"/>
          <a:sy n="110" d="100"/>
        </p:scale>
        <p:origin x="5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31102-7D56-4FFD-BDB3-B75787E6EA0C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FD31A-DF8C-4EC5-90D4-82C37490EF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76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2-6-5. </a:t>
            </a:r>
            <a:r>
              <a:rPr lang="ko-KR" altLang="en-US" sz="3200" dirty="0" smtClean="0"/>
              <a:t>원자력</a:t>
            </a:r>
            <a:r>
              <a:rPr lang="en-US" altLang="ko-KR" sz="3200" dirty="0" smtClean="0"/>
              <a:t>(Nuclear Power)</a:t>
            </a:r>
          </a:p>
          <a:p>
            <a:pPr lvl="1" indent="-457200"/>
            <a:endParaRPr lang="en-US" altLang="ko-KR" sz="28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37754"/>
            <a:ext cx="4819650" cy="39433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99592" y="558951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https://m.blog.naver.com/PostView.nhn?blogId=jpsme&amp;logNo=220918140905&amp;proxyReferer=https%3A%2F%2Fwww.google.co.kr%2F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462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99" y="259470"/>
            <a:ext cx="2647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3810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403648" y="5445224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체르노빌 사고  중심부의 항공 사진</a:t>
            </a:r>
            <a:r>
              <a:rPr lang="en-US" sz="1200" dirty="0" smtClean="0"/>
              <a:t>. </a:t>
            </a:r>
            <a:r>
              <a:rPr lang="ko-KR" altLang="en-US" sz="1200" dirty="0" smtClean="0"/>
              <a:t>중앙에 연기가 나고 녹아 붙음</a:t>
            </a:r>
            <a:r>
              <a:rPr lang="en-US" sz="1200" dirty="0" smtClean="0"/>
              <a:t>.1986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5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일 헬리콥터에서 남쪽 방향을 보며 촬영</a:t>
            </a:r>
            <a:endParaRPr 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1691680" y="6309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http://en.wikipedia.org/wiki/Chernobyl_disaster</a:t>
            </a:r>
          </a:p>
        </p:txBody>
      </p:sp>
    </p:spTree>
    <p:extLst>
      <p:ext uri="{BB962C8B-B14F-4D97-AF65-F5344CB8AC3E}">
        <p14:creationId xmlns:p14="http://schemas.microsoft.com/office/powerpoint/2010/main" val="33353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667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62000" y="6309320"/>
            <a:ext cx="726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 smtClean="0"/>
              <a:t>두골반체</a:t>
            </a:r>
            <a:r>
              <a:rPr lang="en-US" altLang="ko-KR" sz="1200" dirty="0" smtClean="0"/>
              <a:t>(dipygus)</a:t>
            </a:r>
            <a:r>
              <a:rPr lang="ko-KR" altLang="en-US" sz="1200" dirty="0" smtClean="0"/>
              <a:t>를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가진 새끼 돼지</a:t>
            </a:r>
            <a:r>
              <a:rPr lang="en-US" sz="1200" dirty="0" smtClean="0"/>
              <a:t> </a:t>
            </a:r>
            <a:r>
              <a:rPr lang="en-US" sz="1200" dirty="0"/>
              <a:t>Kiev - Ukrainian National Chernobyl Museum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691680" y="65810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http://en.wikipedia.org/wiki/File:Kiev-UkrainianNationalChernobylMuseum_15.jpg</a:t>
            </a:r>
          </a:p>
        </p:txBody>
      </p:sp>
    </p:spTree>
    <p:extLst>
      <p:ext uri="{BB962C8B-B14F-4D97-AF65-F5344CB8AC3E}">
        <p14:creationId xmlns:p14="http://schemas.microsoft.com/office/powerpoint/2010/main" val="22107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lvl="1" indent="-457200" latinLnBrk="0"/>
            <a:r>
              <a:rPr lang="ko-KR" altLang="en-US" sz="2800" dirty="0" err="1" smtClean="0"/>
              <a:t>후쿠시마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다이치</a:t>
            </a:r>
            <a:r>
              <a:rPr lang="ko-KR" altLang="en-US" sz="2800" dirty="0" smtClean="0"/>
              <a:t> 원전 사고</a:t>
            </a:r>
            <a:endParaRPr lang="en-US" altLang="ko-KR" sz="2800" dirty="0" smtClean="0"/>
          </a:p>
          <a:p>
            <a:pPr lvl="1" indent="-457200" latinLnBrk="0"/>
            <a:endParaRPr lang="en-US" altLang="ko-KR" sz="2800" dirty="0" smtClean="0"/>
          </a:p>
          <a:p>
            <a:pPr lvl="2" indent="-457200" latinLnBrk="0"/>
            <a:r>
              <a:rPr lang="en-US" sz="2000" dirty="0" smtClean="0"/>
              <a:t>2011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11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발전소의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개 원자로가 붕괴되면서 발생</a:t>
            </a:r>
            <a:endParaRPr lang="en-US" sz="2000" dirty="0" smtClean="0"/>
          </a:p>
          <a:p>
            <a:pPr lvl="2" indent="-457200" latinLnBrk="0"/>
            <a:r>
              <a:rPr lang="ko-KR" altLang="en-US" sz="2000" dirty="0" err="1" smtClean="0"/>
              <a:t>도호쿠</a:t>
            </a:r>
            <a:r>
              <a:rPr lang="ko-KR" altLang="en-US" sz="2000" dirty="0" smtClean="0"/>
              <a:t> 지진에 의한 </a:t>
            </a:r>
            <a:r>
              <a:rPr lang="ko-KR" altLang="en-US" sz="2000" dirty="0" err="1" smtClean="0"/>
              <a:t>쯔나미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해일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당하면서 발생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침수로 </a:t>
            </a:r>
            <a:r>
              <a:rPr lang="ko-KR" altLang="en-US" sz="2000" dirty="0" err="1" smtClean="0"/>
              <a:t>냉각시스템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고장나면서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반응로가</a:t>
            </a:r>
            <a:r>
              <a:rPr lang="ko-KR" altLang="en-US" sz="2000" dirty="0" smtClean="0"/>
              <a:t> 용융됨</a:t>
            </a:r>
            <a:endParaRPr lang="en-US" altLang="ko-KR" sz="2000" dirty="0" smtClean="0"/>
          </a:p>
          <a:p>
            <a:pPr lvl="2" indent="-457200" latinLnBrk="0"/>
            <a:r>
              <a:rPr lang="ko-KR" altLang="en-US" sz="2000" dirty="0" smtClean="0"/>
              <a:t>사고 다음 날 </a:t>
            </a:r>
            <a:r>
              <a:rPr lang="ko-KR" altLang="en-US" sz="2000" dirty="0" err="1" smtClean="0"/>
              <a:t>부터</a:t>
            </a:r>
            <a:r>
              <a:rPr lang="ko-KR" altLang="en-US" sz="2000" dirty="0" smtClean="0"/>
              <a:t> 방사능 누출 시작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누출 양은 체르노빌의 </a:t>
            </a:r>
            <a:r>
              <a:rPr lang="en-US" altLang="ko-KR" sz="2000" dirty="0" smtClean="0"/>
              <a:t>10-30% </a:t>
            </a:r>
            <a:r>
              <a:rPr lang="ko-KR" altLang="en-US" sz="2000" dirty="0" smtClean="0"/>
              <a:t>수준</a:t>
            </a:r>
            <a:r>
              <a:rPr lang="en-US" altLang="ko-KR" sz="2000" dirty="0" smtClean="0"/>
              <a:t>)</a:t>
            </a:r>
          </a:p>
          <a:p>
            <a:pPr lvl="2" indent="-457200" latinLnBrk="0"/>
            <a:r>
              <a:rPr lang="ko-KR" altLang="en-US" sz="2000" dirty="0" smtClean="0"/>
              <a:t>약 </a:t>
            </a:r>
            <a:r>
              <a:rPr lang="en-US" altLang="ko-KR" sz="2000" dirty="0" smtClean="0"/>
              <a:t>30</a:t>
            </a:r>
            <a:r>
              <a:rPr lang="ko-KR" altLang="en-US" sz="2000" dirty="0" smtClean="0"/>
              <a:t>만명의 주민이 대피</a:t>
            </a:r>
            <a:r>
              <a:rPr lang="en-US" altLang="ko-KR" sz="2000" dirty="0" smtClean="0"/>
              <a:t> </a:t>
            </a:r>
          </a:p>
          <a:p>
            <a:pPr lvl="2" indent="-457200" latinLnBrk="0"/>
            <a:r>
              <a:rPr lang="en-US" altLang="ko-KR" sz="2000" dirty="0" smtClean="0"/>
              <a:t>18,500 </a:t>
            </a:r>
            <a:r>
              <a:rPr lang="ko-KR" altLang="en-US" sz="2000" dirty="0" smtClean="0"/>
              <a:t>주민이 지진 및 해일에 의해 사망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방사능에 의한 사망자 불명</a:t>
            </a:r>
            <a:r>
              <a:rPr lang="en-US" sz="2000" dirty="0" smtClean="0"/>
              <a:t> </a:t>
            </a:r>
          </a:p>
          <a:p>
            <a:pPr lvl="2" indent="-457200" latinLnBrk="0"/>
            <a:r>
              <a:rPr lang="en-US" sz="2000" dirty="0" smtClean="0"/>
              <a:t>2013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월 까지 약 </a:t>
            </a:r>
            <a:r>
              <a:rPr lang="en-US" altLang="ko-KR" sz="2000" dirty="0" smtClean="0"/>
              <a:t>1600</a:t>
            </a:r>
            <a:r>
              <a:rPr lang="ko-KR" altLang="en-US" sz="2000" dirty="0" smtClean="0"/>
              <a:t>여명이 악조건으로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주거 조건 및 병원 폐쇄 등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추가 사망</a:t>
            </a:r>
            <a:endParaRPr lang="en-US" altLang="ko-KR" sz="2000" dirty="0" smtClean="0"/>
          </a:p>
          <a:p>
            <a:pPr marL="0" lvl="1" indent="0" latinLnBrk="0">
              <a:buNone/>
            </a:pPr>
            <a:endParaRPr lang="pt-BR" altLang="ko-KR" dirty="0"/>
          </a:p>
          <a:p>
            <a:pPr latinLnBrk="0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0319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47825"/>
            <a:ext cx="5715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700808" y="5445224"/>
            <a:ext cx="5742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http://mole.my/content/fukushima-nuclear-accident-man-made-disaster-0</a:t>
            </a:r>
          </a:p>
        </p:txBody>
      </p:sp>
    </p:spTree>
    <p:extLst>
      <p:ext uri="{BB962C8B-B14F-4D97-AF65-F5344CB8AC3E}">
        <p14:creationId xmlns:p14="http://schemas.microsoft.com/office/powerpoint/2010/main" val="25945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4" y="548680"/>
            <a:ext cx="852419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1520" y="6021288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http://iacknowledge.net/unfolding-fukushima-nuclear-disaster-worse-than-chernobyl-meet-the-victims/</a:t>
            </a:r>
          </a:p>
        </p:txBody>
      </p:sp>
    </p:spTree>
    <p:extLst>
      <p:ext uri="{BB962C8B-B14F-4D97-AF65-F5344CB8AC3E}">
        <p14:creationId xmlns:p14="http://schemas.microsoft.com/office/powerpoint/2010/main" val="41611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lvl="1" indent="-457200" latinLnBrk="0"/>
            <a:r>
              <a:rPr lang="ko-KR" altLang="en-US" sz="2800" dirty="0" smtClean="0"/>
              <a:t>핵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방사능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폐기물의 종류</a:t>
            </a:r>
            <a:endParaRPr lang="en-US" altLang="ko-KR" sz="2800" dirty="0" smtClean="0"/>
          </a:p>
          <a:p>
            <a:pPr lvl="1" indent="-457200" latinLnBrk="0"/>
            <a:endParaRPr lang="en-US" altLang="ko-KR" sz="2800" dirty="0" smtClean="0"/>
          </a:p>
          <a:p>
            <a:pPr lvl="2" indent="-457200" latinLnBrk="0"/>
            <a:r>
              <a:rPr lang="ko-KR" altLang="en-US" sz="2000" dirty="0" smtClean="0"/>
              <a:t>선광 찌꺼기</a:t>
            </a:r>
            <a:r>
              <a:rPr lang="en-US" altLang="ko-KR" sz="2000" dirty="0" smtClean="0"/>
              <a:t>(</a:t>
            </a:r>
            <a:r>
              <a:rPr lang="en-US" altLang="ko-KR" sz="2000" dirty="0" smtClean="0"/>
              <a:t>mill tailings)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광산에서 광석 </a:t>
            </a:r>
            <a:r>
              <a:rPr lang="ko-KR" altLang="en-US" sz="2000" dirty="0" err="1" smtClean="0"/>
              <a:t>선별시</a:t>
            </a:r>
            <a:r>
              <a:rPr lang="ko-KR" altLang="en-US" sz="2000" dirty="0" smtClean="0"/>
              <a:t> 발생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방사능 거의 없으나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중금속 함량이 높을 수 있음</a:t>
            </a:r>
            <a:endParaRPr lang="en-US" sz="2000" dirty="0" smtClean="0"/>
          </a:p>
          <a:p>
            <a:pPr lvl="2" indent="-457200" latinLnBrk="0"/>
            <a:r>
              <a:rPr lang="ko-KR" altLang="en-US" sz="2000" dirty="0" err="1" smtClean="0"/>
              <a:t>저준위</a:t>
            </a:r>
            <a:r>
              <a:rPr lang="ko-KR" altLang="en-US" sz="2000" dirty="0" smtClean="0"/>
              <a:t> 폐기물</a:t>
            </a:r>
            <a:r>
              <a:rPr lang="en-US" altLang="ko-KR" sz="2000" dirty="0" smtClean="0"/>
              <a:t>(LLW, low-level waste): </a:t>
            </a:r>
            <a:r>
              <a:rPr lang="ko-KR" altLang="en-US" sz="2000" dirty="0" smtClean="0"/>
              <a:t>관련 시설에서 사용하던 물품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종이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필기구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공구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필터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작업복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등</a:t>
            </a:r>
            <a:r>
              <a:rPr lang="en-US" altLang="ko-KR" sz="2000" dirty="0" smtClean="0"/>
              <a:t>), </a:t>
            </a:r>
            <a:r>
              <a:rPr lang="ko-KR" altLang="en-US" sz="2000" dirty="0" smtClean="0"/>
              <a:t>방사능 거의 없거나 매우 낮음</a:t>
            </a:r>
            <a:r>
              <a:rPr lang="en-US" altLang="ko-KR" sz="2000" dirty="0" smtClean="0"/>
              <a:t> </a:t>
            </a:r>
            <a:endParaRPr lang="en-US" altLang="ko-KR" sz="2000" dirty="0" smtClean="0"/>
          </a:p>
          <a:p>
            <a:pPr lvl="2" indent="-457200" latinLnBrk="0"/>
            <a:r>
              <a:rPr lang="ko-KR" altLang="en-US" sz="2000" dirty="0" err="1" smtClean="0"/>
              <a:t>중준위</a:t>
            </a:r>
            <a:r>
              <a:rPr lang="ko-KR" altLang="en-US" sz="2000" dirty="0" smtClean="0"/>
              <a:t> 폐기물</a:t>
            </a:r>
            <a:r>
              <a:rPr lang="en-US" altLang="ko-KR" sz="2000" dirty="0" smtClean="0"/>
              <a:t>(ILW, intermediate-level waste): </a:t>
            </a:r>
            <a:r>
              <a:rPr lang="ko-KR" altLang="en-US" sz="2000" dirty="0" smtClean="0"/>
              <a:t>보통 수준의 방사능 폐기물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밀봉 필요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이온교환수지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화학처리 찌꺼기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연료피복</a:t>
            </a:r>
            <a:r>
              <a:rPr lang="ko-KR" altLang="en-US" sz="2000" dirty="0" smtClean="0"/>
              <a:t> 금속 등 </a:t>
            </a:r>
            <a:endParaRPr lang="en-US" altLang="ko-KR" sz="2000" dirty="0" smtClean="0"/>
          </a:p>
          <a:p>
            <a:pPr lvl="2" indent="-457200" latinLnBrk="0"/>
            <a:r>
              <a:rPr lang="ko-KR" altLang="en-US" sz="2000" dirty="0" smtClean="0"/>
              <a:t>고준위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폐기물</a:t>
            </a:r>
            <a:r>
              <a:rPr lang="en-US" altLang="ko-KR" sz="2000" dirty="0" smtClean="0"/>
              <a:t>(HLW, high-level waste): </a:t>
            </a:r>
            <a:r>
              <a:rPr lang="ko-KR" altLang="en-US" sz="2000" dirty="0" smtClean="0"/>
              <a:t>매우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높은 수준의 방사능 물질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주로 사용 후 </a:t>
            </a:r>
            <a:r>
              <a:rPr lang="ko-KR" altLang="en-US" sz="2000" dirty="0" err="1" smtClean="0"/>
              <a:t>연료봉</a:t>
            </a:r>
            <a:r>
              <a:rPr lang="en-US" altLang="ko-KR" sz="2000" dirty="0" smtClean="0"/>
              <a:t>.</a:t>
            </a:r>
            <a:endParaRPr lang="en-US" altLang="ko-KR" sz="2000" dirty="0" smtClean="0"/>
          </a:p>
          <a:p>
            <a:pPr marL="0" lvl="1" indent="0" latinLnBrk="0">
              <a:buNone/>
            </a:pPr>
            <a:endParaRPr lang="pt-BR" altLang="ko-KR" dirty="0"/>
          </a:p>
          <a:p>
            <a:pPr latinLnBrk="0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235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lvl="1" indent="-457200" latinLnBrk="0"/>
            <a:r>
              <a:rPr lang="ko-KR" altLang="en-US" sz="2800" dirty="0" smtClean="0"/>
              <a:t>핵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방사능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폐기물의 처분</a:t>
            </a:r>
            <a:endParaRPr lang="en-US" altLang="ko-KR" sz="2800" dirty="0" smtClean="0"/>
          </a:p>
          <a:p>
            <a:pPr lvl="2" indent="-457200" latinLnBrk="0"/>
            <a:endParaRPr lang="en-US" altLang="ko-KR" sz="2000" dirty="0" smtClean="0"/>
          </a:p>
          <a:p>
            <a:pPr lvl="2" indent="-457200" latinLnBrk="0"/>
            <a:r>
              <a:rPr lang="ko-KR" altLang="en-US" sz="2000" dirty="0" smtClean="0"/>
              <a:t>매우 다양한 방법이 제안 됨</a:t>
            </a:r>
            <a:endParaRPr lang="en-US" altLang="ko-KR" sz="2000" dirty="0" smtClean="0"/>
          </a:p>
          <a:p>
            <a:pPr lvl="3" indent="-457200" latinLnBrk="0"/>
            <a:r>
              <a:rPr lang="ko-KR" altLang="en-US" sz="2000" dirty="0" smtClean="0"/>
              <a:t>지상 처분</a:t>
            </a:r>
            <a:endParaRPr lang="en-US" altLang="ko-KR" sz="2000" dirty="0" smtClean="0"/>
          </a:p>
          <a:p>
            <a:pPr lvl="3" indent="-457200" latinLnBrk="0"/>
            <a:r>
              <a:rPr lang="ko-KR" altLang="en-US" sz="2000" dirty="0" smtClean="0"/>
              <a:t>지중 처분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지질학적 처분</a:t>
            </a:r>
            <a:r>
              <a:rPr lang="en-US" altLang="ko-KR" sz="2000" dirty="0" smtClean="0"/>
              <a:t>)</a:t>
            </a:r>
          </a:p>
          <a:p>
            <a:pPr lvl="3" indent="-457200" latinLnBrk="0"/>
            <a:r>
              <a:rPr lang="ko-KR" altLang="en-US" sz="2000" dirty="0" smtClean="0"/>
              <a:t>우주 처분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특히 태양</a:t>
            </a:r>
            <a:r>
              <a:rPr lang="en-US" altLang="ko-KR" sz="2000" dirty="0" smtClean="0"/>
              <a:t>)</a:t>
            </a:r>
          </a:p>
          <a:p>
            <a:pPr lvl="3" indent="-457200" latinLnBrk="0"/>
            <a:r>
              <a:rPr lang="ko-KR" altLang="en-US" sz="2000" dirty="0" err="1" smtClean="0"/>
              <a:t>시추공</a:t>
            </a:r>
            <a:r>
              <a:rPr lang="ko-KR" altLang="en-US" sz="2000" dirty="0" smtClean="0"/>
              <a:t> 처분</a:t>
            </a:r>
            <a:endParaRPr lang="en-US" altLang="ko-KR" sz="2000" dirty="0" smtClean="0"/>
          </a:p>
          <a:p>
            <a:pPr lvl="3" indent="-457200" latinLnBrk="0"/>
            <a:r>
              <a:rPr lang="ko-KR" altLang="en-US" sz="2000" dirty="0" err="1" smtClean="0"/>
              <a:t>섭입대</a:t>
            </a:r>
            <a:r>
              <a:rPr lang="ko-KR" altLang="en-US" sz="2000" dirty="0" smtClean="0"/>
              <a:t> 처분</a:t>
            </a:r>
            <a:endParaRPr lang="en-US" altLang="ko-KR" sz="2000" dirty="0" smtClean="0"/>
          </a:p>
          <a:p>
            <a:pPr lvl="3" indent="-457200" latinLnBrk="0"/>
            <a:r>
              <a:rPr lang="ko-KR" altLang="en-US" sz="2000" dirty="0" smtClean="0"/>
              <a:t>해양 처분 </a:t>
            </a:r>
            <a:endParaRPr lang="en-US" altLang="ko-KR" sz="2000" dirty="0"/>
          </a:p>
          <a:p>
            <a:pPr lvl="3" indent="-457200" latinLnBrk="0"/>
            <a:r>
              <a:rPr lang="ko-KR" altLang="en-US" sz="2000" dirty="0" smtClean="0"/>
              <a:t>빙상 처분</a:t>
            </a:r>
            <a:endParaRPr lang="en-US" sz="2000" dirty="0" smtClean="0"/>
          </a:p>
          <a:p>
            <a:pPr lvl="2" indent="-457200" latinLnBrk="0"/>
            <a:r>
              <a:rPr lang="ko-KR" altLang="en-US" sz="2000" dirty="0" err="1" smtClean="0"/>
              <a:t>중저분위</a:t>
            </a:r>
            <a:r>
              <a:rPr lang="ko-KR" altLang="en-US" sz="2000" dirty="0" smtClean="0"/>
              <a:t> 폐기물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보통 천부 지중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또는 </a:t>
            </a:r>
            <a:r>
              <a:rPr lang="ko-KR" altLang="en-US" sz="2000" dirty="0" err="1" smtClean="0"/>
              <a:t>천지층</a:t>
            </a:r>
            <a:r>
              <a:rPr lang="en-US" altLang="ko-KR" sz="2000" dirty="0"/>
              <a:t>)</a:t>
            </a:r>
            <a:r>
              <a:rPr lang="ko-KR" altLang="en-US" sz="2000" dirty="0" smtClean="0"/>
              <a:t> 처분</a:t>
            </a:r>
            <a:endParaRPr lang="en-US" altLang="ko-KR" sz="2000" dirty="0" smtClean="0"/>
          </a:p>
          <a:p>
            <a:pPr lvl="2" indent="-457200" latinLnBrk="0"/>
            <a:r>
              <a:rPr lang="ko-KR" altLang="en-US" sz="2000" dirty="0" smtClean="0"/>
              <a:t>고준위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폐기물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심부 지중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또는 </a:t>
            </a:r>
            <a:r>
              <a:rPr lang="ko-KR" altLang="en-US" sz="2000" dirty="0" err="1" smtClean="0"/>
              <a:t>심지층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처분</a:t>
            </a:r>
            <a:endParaRPr lang="en-US" altLang="ko-KR" sz="2000" dirty="0" smtClean="0"/>
          </a:p>
          <a:p>
            <a:pPr marL="0" lvl="1" indent="0" latinLnBrk="0">
              <a:buNone/>
            </a:pPr>
            <a:endParaRPr lang="pt-BR" altLang="ko-KR" dirty="0"/>
          </a:p>
          <a:p>
            <a:pPr latinLnBrk="0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68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2736"/>
            <a:ext cx="6393124" cy="4475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경주 방사성 폐기물 </a:t>
            </a:r>
            <a:r>
              <a:rPr lang="ko-KR" altLang="en-US" dirty="0" err="1" smtClean="0"/>
              <a:t>처분장</a:t>
            </a:r>
            <a:r>
              <a:rPr lang="ko-KR" altLang="en-US" dirty="0" smtClean="0"/>
              <a:t> 조감도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877272"/>
            <a:ext cx="3095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노컷뉴스</a:t>
            </a:r>
            <a:r>
              <a:rPr lang="en-US" altLang="ko-KR" dirty="0" smtClean="0"/>
              <a:t>, 2010-10-24</a:t>
            </a:r>
          </a:p>
          <a:p>
            <a:r>
              <a:rPr lang="en-US" altLang="ko-KR" sz="1200" dirty="0"/>
              <a:t>http://www.nocutnews.co.kr/news/786416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470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759787" cy="565224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55576" y="609329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https://ko.wikipedia.org/wiki/%EC%9B%90%EC%9E%90%EB%A0%A5_%EB%B0%9C%EC%A0%84%EC%86%8C#/media/File:South_Korea_Nuclear_Powerplant_location.svg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9463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7215672" cy="480293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7584" y="6021288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https://ko.wikipedia.org/wiki/%EA%B3%A0%EB%A6%AC%EC%9B%90%EC%9E%90%EB%A0%A5%EB%B0%9C%EC%A0%84%EC%86%8C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60648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고리 원자력 발전소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360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64704"/>
            <a:ext cx="2943225" cy="4591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핵 분열 모식도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843808" y="56612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/>
              <a:t>https://commons.wikimedia.org/wiki/File:Nuclear_fission.svg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3427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4664"/>
            <a:ext cx="428625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6309320"/>
            <a:ext cx="55814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NC State University</a:t>
            </a:r>
            <a:r>
              <a:rPr lang="ko-KR" altLang="en-US" dirty="0" smtClean="0"/>
              <a:t>의 연구용 </a:t>
            </a:r>
            <a:r>
              <a:rPr lang="ko-KR" altLang="en-US" dirty="0" err="1" smtClean="0"/>
              <a:t>반응로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Pulstar</a:t>
            </a:r>
            <a:r>
              <a:rPr lang="en-US" altLang="ko-KR" dirty="0" smtClean="0"/>
              <a:t> reactor</a:t>
            </a:r>
          </a:p>
          <a:p>
            <a:r>
              <a:rPr lang="en-US" altLang="ko-KR" sz="1200" dirty="0" smtClean="0"/>
              <a:t>https://en.wikipedia.org/wiki/Nuclear_reactor#/media/File:Pulstar2.jpg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758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576262"/>
            <a:ext cx="4343400" cy="570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16632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핵연료 </a:t>
            </a:r>
            <a:r>
              <a:rPr lang="ko-KR" altLang="en-US" dirty="0" err="1" smtClean="0"/>
              <a:t>싸이클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63688" y="6395334"/>
            <a:ext cx="6174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https://commons.wikimedia.org/wiki/File:Sch%C3%A9maDechetsNucleaires_en.svg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7" y="687033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우라늄 채광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628800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핵연료 제조</a:t>
            </a:r>
            <a:endParaRPr lang="ko-KR" alt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2627784" y="964032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선광 찌꺼기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604917" y="1905799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찌꺼기 우라늄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006633" y="257749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반응로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479" y="2300494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가스 및 액상 </a:t>
            </a:r>
            <a:endParaRPr lang="en-US" altLang="ko-KR" sz="1200" dirty="0" smtClean="0"/>
          </a:p>
          <a:p>
            <a:r>
              <a:rPr lang="ko-KR" altLang="en-US" sz="1200" dirty="0" smtClean="0"/>
              <a:t>방사능 폐기물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30267" y="3290499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저준위</a:t>
            </a:r>
            <a:r>
              <a:rPr lang="ko-KR" altLang="en-US" sz="1200" dirty="0" smtClean="0"/>
              <a:t> 폐기물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7211" y="4106449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해체 폐기물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1479" y="2392826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새 연료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2845" y="4174910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 후 연료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4355" y="544522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재처리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98795" y="380627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회수 연료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6216" y="2762159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회수연료</a:t>
            </a:r>
            <a:r>
              <a:rPr lang="ko-KR" altLang="en-US" sz="1200" dirty="0" smtClean="0"/>
              <a:t> 제조</a:t>
            </a:r>
            <a:endParaRPr lang="ko-KR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594304" y="5818164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재처리 폐기물</a:t>
            </a:r>
            <a:endParaRPr lang="ko-KR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995438" y="6143237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사용후</a:t>
            </a:r>
            <a:r>
              <a:rPr lang="ko-KR" altLang="en-US" sz="1200" dirty="0" smtClean="0"/>
              <a:t> 연료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403648" y="5829750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사용된 회수 연료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613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자연계 우라늄 함량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지각</a:t>
            </a:r>
            <a:r>
              <a:rPr lang="en-US" altLang="ko-KR" dirty="0" smtClean="0"/>
              <a:t>: 2-4 ppm</a:t>
            </a:r>
          </a:p>
          <a:p>
            <a:pPr marL="800100" lvl="1" indent="-342900"/>
            <a:r>
              <a:rPr lang="ko-KR" altLang="en-US" dirty="0"/>
              <a:t>토</a:t>
            </a:r>
            <a:r>
              <a:rPr lang="ko-KR" altLang="en-US" dirty="0" smtClean="0"/>
              <a:t>양</a:t>
            </a:r>
            <a:r>
              <a:rPr lang="en-US" altLang="ko-KR" dirty="0" smtClean="0"/>
              <a:t>: 0.7 - 11 ppm</a:t>
            </a:r>
            <a:r>
              <a:rPr lang="en-US" altLang="ko-KR" dirty="0"/>
              <a:t>	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해수</a:t>
            </a:r>
            <a:r>
              <a:rPr lang="en-US" altLang="ko-KR" dirty="0" smtClean="0"/>
              <a:t>: 3 ppb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우라늄</a:t>
            </a:r>
            <a:r>
              <a:rPr lang="en-US" altLang="ko-KR" dirty="0" smtClean="0"/>
              <a:t> </a:t>
            </a:r>
            <a:r>
              <a:rPr lang="ko-KR" altLang="en-US" dirty="0" smtClean="0"/>
              <a:t>동위원소</a:t>
            </a:r>
            <a:endParaRPr lang="en-US" altLang="ko-KR" dirty="0" smtClean="0"/>
          </a:p>
          <a:p>
            <a:pPr marL="800100" lvl="1" indent="-342900"/>
            <a:r>
              <a:rPr lang="en-US" altLang="ko-KR" dirty="0" smtClean="0"/>
              <a:t>238: 99.2739 – 99.2752%</a:t>
            </a:r>
          </a:p>
          <a:p>
            <a:pPr marL="800100" lvl="1" indent="-342900"/>
            <a:r>
              <a:rPr lang="en-US" altLang="ko-KR" dirty="0" smtClean="0"/>
              <a:t>235: 0.7198 – 0.7202%</a:t>
            </a:r>
          </a:p>
          <a:p>
            <a:pPr marL="800100" lvl="1" indent="-342900"/>
            <a:r>
              <a:rPr lang="en-US" altLang="ko-KR" dirty="0" smtClean="0"/>
              <a:t>234: 0.0050 – 0.0059%</a:t>
            </a:r>
          </a:p>
          <a:p>
            <a:pPr marL="800100" lvl="1" indent="-342900"/>
            <a:endParaRPr lang="en-US" altLang="ko-KR" dirty="0"/>
          </a:p>
          <a:p>
            <a:pPr marL="800100" lvl="1" indent="-342900"/>
            <a:endParaRPr lang="en-US" altLang="ko-KR" dirty="0" smtClean="0"/>
          </a:p>
          <a:p>
            <a:pPr marL="342900" indent="-342900"/>
            <a:r>
              <a:rPr lang="ko-KR" altLang="en-US" dirty="0" err="1" smtClean="0"/>
              <a:t>자료출처</a:t>
            </a:r>
            <a:r>
              <a:rPr lang="en-US" altLang="ko-KR" dirty="0" smtClean="0"/>
              <a:t>: Emsley</a:t>
            </a:r>
            <a:r>
              <a:rPr lang="en-US" altLang="ko-KR" dirty="0"/>
              <a:t>, John (2001). "Uranium". Nature's Building Blocks: An A to Z Guide to the Elements. Oxford: Oxford University Press. pp. 476–482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435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97096"/>
              </p:ext>
            </p:extLst>
          </p:nvPr>
        </p:nvGraphicFramePr>
        <p:xfrm>
          <a:off x="1187624" y="116632"/>
          <a:ext cx="6768752" cy="5976661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782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effectLst/>
                        </a:rPr>
                        <a:t>우라늄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ko-KR" altLang="en-US" sz="1400" dirty="0" smtClean="0">
                          <a:effectLst/>
                        </a:rPr>
                        <a:t>광물</a:t>
                      </a:r>
                      <a:endParaRPr lang="en-US" sz="1400" dirty="0">
                        <a:effectLst/>
                      </a:endParaRP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B4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ko-KR" altLang="en-US" sz="1400" dirty="0" smtClean="0">
                          <a:effectLst/>
                        </a:rPr>
                        <a:t>차 광물</a:t>
                      </a:r>
                      <a:endParaRPr lang="en-US" sz="1400" dirty="0">
                        <a:effectLst/>
                      </a:endParaRP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ko-KR" altLang="en-US" sz="1400" dirty="0" smtClean="0">
                          <a:effectLst/>
                        </a:rPr>
                        <a:t>이름</a:t>
                      </a:r>
                      <a:endParaRPr lang="en-US" sz="1400" dirty="0">
                        <a:effectLst/>
                      </a:endParaRP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 smtClean="0">
                          <a:effectLst/>
                        </a:rPr>
                        <a:t>화학식</a:t>
                      </a:r>
                      <a:endParaRPr lang="en-US" sz="1400" dirty="0">
                        <a:effectLst/>
                      </a:endParaRP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uraninite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UO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/>
                        <a:t>pitchblende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O</a:t>
                      </a:r>
                      <a:r>
                        <a:rPr lang="en-US" sz="1400" baseline="-25000" dirty="0"/>
                        <a:t>8</a:t>
                      </a:r>
                      <a:r>
                        <a:rPr lang="en-US" sz="1400" dirty="0"/>
                        <a:t>, rare U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O</a:t>
                      </a:r>
                      <a:r>
                        <a:rPr lang="en-US" sz="1400" baseline="-25000" dirty="0"/>
                        <a:t>7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coffinite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U(SiO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1–x</a:t>
                      </a:r>
                      <a:r>
                        <a:rPr lang="en-US" sz="1400" dirty="0"/>
                        <a:t>(OH)</a:t>
                      </a:r>
                      <a:r>
                        <a:rPr lang="en-US" sz="1400" baseline="-25000" dirty="0"/>
                        <a:t>4x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brannerite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UTi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O</a:t>
                      </a:r>
                      <a:r>
                        <a:rPr lang="en-US" sz="1400" baseline="-25000" dirty="0"/>
                        <a:t>6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davidite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(REE)(Y,U)(Ti,Fe</a:t>
                      </a:r>
                      <a:r>
                        <a:rPr lang="en-US" sz="1400" baseline="30000" dirty="0"/>
                        <a:t>3+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20</a:t>
                      </a:r>
                      <a:r>
                        <a:rPr lang="en-US" sz="1400" dirty="0"/>
                        <a:t>O</a:t>
                      </a:r>
                      <a:r>
                        <a:rPr lang="en-US" sz="1400" baseline="-25000" dirty="0"/>
                        <a:t>38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thucholite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Uranium-bearing </a:t>
                      </a:r>
                      <a:r>
                        <a:rPr lang="en-US" sz="1400" dirty="0" err="1"/>
                        <a:t>pyrobitumen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7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ko-KR" altLang="en-US" sz="1400" dirty="0" smtClean="0">
                          <a:effectLst/>
                        </a:rPr>
                        <a:t>차 광물</a:t>
                      </a:r>
                      <a:endParaRPr lang="en-US" sz="1400" dirty="0">
                        <a:effectLst/>
                      </a:endParaRP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ko-KR" altLang="en-US" sz="1400" dirty="0" smtClean="0">
                          <a:effectLst/>
                        </a:rPr>
                        <a:t>이름</a:t>
                      </a:r>
                      <a:endParaRPr lang="en-US" sz="1400" dirty="0">
                        <a:effectLst/>
                      </a:endParaRP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 smtClean="0">
                          <a:effectLst/>
                        </a:rPr>
                        <a:t>화학식</a:t>
                      </a:r>
                      <a:endParaRPr lang="en-US" sz="1400" dirty="0">
                        <a:effectLst/>
                      </a:endParaRP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autunite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Ca</a:t>
                      </a:r>
                      <a:r>
                        <a:rPr lang="en-US" sz="1400" dirty="0"/>
                        <a:t>(UO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(PO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x 8-12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O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carnotite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(UO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(VO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x 1–3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O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9803">
                <a:tc>
                  <a:txBody>
                    <a:bodyPr/>
                    <a:lstStyle/>
                    <a:p>
                      <a:r>
                        <a:rPr lang="en-US" sz="1400" dirty="0"/>
                        <a:t>gummite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gum like amorphous mixture of various uranium minerals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seleeite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Mg(UO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(PO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x 10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O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torbernite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Cu(UO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(PO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x 12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O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tyuyamunite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Ca</a:t>
                      </a:r>
                      <a:r>
                        <a:rPr lang="en-US" sz="1400" dirty="0"/>
                        <a:t>(UO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(VO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x 5-8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O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uranocircite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Ba(UO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(PO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x 8-10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O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uranophane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Ca</a:t>
                      </a:r>
                      <a:r>
                        <a:rPr lang="en-US" sz="1400" dirty="0"/>
                        <a:t>(UO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(HSiO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x 5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O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zeunerite</a:t>
                      </a:r>
                      <a:endParaRPr lang="en-US" sz="1400" dirty="0"/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Cu(UO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(AsO</a:t>
                      </a:r>
                      <a:r>
                        <a:rPr lang="en-US" sz="1400" baseline="-25000" dirty="0"/>
                        <a:t>4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x 8-10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O</a:t>
                      </a:r>
                    </a:p>
                  </a:txBody>
                  <a:tcPr marL="52694" marR="52694" marT="26347" marB="263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187624" y="6309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http://en.wikipedia.org/wiki/Uranium_ore#Uranium_minerals</a:t>
            </a:r>
          </a:p>
        </p:txBody>
      </p:sp>
    </p:spTree>
    <p:extLst>
      <p:ext uri="{BB962C8B-B14F-4D97-AF65-F5344CB8AC3E}">
        <p14:creationId xmlns:p14="http://schemas.microsoft.com/office/powerpoint/2010/main" val="26505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92500" lnSpcReduction="20000"/>
          </a:bodyPr>
          <a:lstStyle/>
          <a:p>
            <a:pPr lvl="1" indent="-457200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체르노빌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(Chernobyl)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사고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indent="-457200"/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indent="-457200"/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1986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26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토요일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벨라루스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국경 근처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Pripyat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 부근의 체르노빌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원라력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발전소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 원자로의 시스템을 점검하면서 시작되었다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갑작스런 전력 과부하에 비상 차단 작동을 시도하던 찰나 매우 커다란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스파크가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발생하며 원자로가 파열되면서 일련의 증기 폭발이 시작되었다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indent="-457200"/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국제 핵 사건 규모의 유일한 두 개의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레벨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최고 레벨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사건 중 하나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하나는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2011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년후쿠시마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다이치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사고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 lvl="2" indent="-457200"/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사고 자체에 의해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31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 사망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암이나 기형과 같은 장기적 영향은 아직 진행 중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indent="-457200"/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사고 이틀 후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1500km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떨어진 스웨덴 핵시설에서 방사선량 증가 감지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indent="-457200"/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북반구 약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억명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정도가 방사선에 영향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일년치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피폭량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2" indent="-457200"/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사고 직후 반경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30km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115,000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 대피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 중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24,000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명은 연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피촉량의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수 백배에 달하는 방사선 량 피폭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indent="-457200"/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사고 후 주변 국 암 발생률 증가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indent="-457200"/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토양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식생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지하수 등 오염으로 생태계 파괴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indent="-457200"/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2000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사고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후 모든 원자로 폐쇄</a:t>
            </a:r>
            <a:endParaRPr lang="pt-BR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98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3422</TotalTime>
  <Words>640</Words>
  <Application>Microsoft Office PowerPoint</Application>
  <PresentationFormat>화면 슬라이드 쇼(4:3)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필수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myhome</cp:lastModifiedBy>
  <cp:revision>143</cp:revision>
  <dcterms:created xsi:type="dcterms:W3CDTF">2013-09-03T00:41:18Z</dcterms:created>
  <dcterms:modified xsi:type="dcterms:W3CDTF">2017-11-04T02:41:40Z</dcterms:modified>
</cp:coreProperties>
</file>