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8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9AD"/>
    <a:srgbClr val="F0B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2019-03-07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chreinemaker's_analys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k </a:t>
            </a:r>
            <a:r>
              <a:rPr lang="ko-KR" altLang="en-US" b="1" dirty="0" smtClean="0"/>
              <a:t>개의 서로 다른 물건에서 </a:t>
            </a:r>
            <a:r>
              <a:rPr lang="en-US" altLang="ko-KR" b="1" dirty="0" smtClean="0"/>
              <a:t>m </a:t>
            </a:r>
            <a:r>
              <a:rPr lang="ko-KR" altLang="en-US" b="1" dirty="0" smtClean="0"/>
              <a:t>개를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뽑는 방식의 </a:t>
            </a:r>
            <a:r>
              <a:rPr lang="ko-KR" altLang="en-US" b="1" dirty="0" err="1" smtClean="0"/>
              <a:t>갯수</a:t>
            </a:r>
            <a:r>
              <a:rPr lang="en-US" altLang="ko-KR" b="1" dirty="0" smtClean="0"/>
              <a:t> (</a:t>
            </a:r>
            <a:r>
              <a:rPr lang="ko-KR" altLang="en-US" b="1" dirty="0" smtClean="0"/>
              <a:t>항상</a:t>
            </a:r>
            <a:r>
              <a:rPr lang="en-US" altLang="ko-KR" b="1" dirty="0" smtClean="0"/>
              <a:t> </a:t>
            </a:r>
            <a:r>
              <a:rPr lang="en-US" altLang="ko-KR" b="1" dirty="0" smtClean="0"/>
              <a:t>k &gt; or = m</a:t>
            </a:r>
            <a:r>
              <a:rPr lang="en-US" altLang="ko-KR" b="1" dirty="0" smtClean="0"/>
              <a:t>)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	w=k!/m!(k-m)!</a:t>
            </a:r>
            <a:endParaRPr lang="en-US" altLang="ko-KR" b="1" dirty="0"/>
          </a:p>
          <a:p>
            <a:endParaRPr lang="en-US" altLang="ko-KR" b="1" dirty="0" smtClean="0"/>
          </a:p>
          <a:p>
            <a:r>
              <a:rPr lang="en-US" altLang="ko-KR" b="1" dirty="0" smtClean="0"/>
              <a:t>Ex. 1.  </a:t>
            </a:r>
            <a:r>
              <a:rPr lang="en-US" altLang="ko-KR" b="1" dirty="0" smtClean="0"/>
              <a:t>7</a:t>
            </a:r>
            <a:r>
              <a:rPr lang="ko-KR" altLang="en-US" b="1" dirty="0" smtClean="0"/>
              <a:t>개의 상을 가진 </a:t>
            </a:r>
            <a:r>
              <a:rPr lang="ko-KR" altLang="en-US" b="1" dirty="0" err="1" smtClean="0"/>
              <a:t>이성분</a:t>
            </a:r>
            <a:r>
              <a:rPr lang="ko-KR" altLang="en-US" b="1" dirty="0" smtClean="0"/>
              <a:t> 시스템</a:t>
            </a:r>
            <a:r>
              <a:rPr lang="en-US" altLang="ko-KR" b="1" dirty="0" smtClean="0"/>
              <a:t>(binary system)</a:t>
            </a:r>
            <a:r>
              <a:rPr lang="ko-KR" altLang="en-US" b="1" dirty="0" smtClean="0"/>
              <a:t>에서 </a:t>
            </a:r>
            <a:r>
              <a:rPr lang="ko-KR" altLang="en-US" b="1" dirty="0" err="1" smtClean="0"/>
              <a:t>불변이점</a:t>
            </a:r>
            <a:r>
              <a:rPr lang="en-US" altLang="ko-KR" b="1" dirty="0" smtClean="0"/>
              <a:t>(invariant points)</a:t>
            </a:r>
            <a:r>
              <a:rPr lang="ko-KR" altLang="en-US" b="1" dirty="0" smtClean="0"/>
              <a:t>의 개수는</a:t>
            </a:r>
            <a:r>
              <a:rPr lang="en-US" altLang="ko-KR" b="1" dirty="0" smtClean="0"/>
              <a:t>?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Ex</a:t>
            </a:r>
            <a:r>
              <a:rPr lang="en-US" altLang="ko-KR" b="1" dirty="0" smtClean="0"/>
              <a:t>. 2. </a:t>
            </a:r>
            <a:r>
              <a:rPr lang="ko-KR" altLang="en-US" b="1" dirty="0" err="1" smtClean="0"/>
              <a:t>삼성분</a:t>
            </a:r>
            <a:r>
              <a:rPr lang="ko-KR" altLang="en-US" b="1" dirty="0" smtClean="0"/>
              <a:t> 시스템에서 하나의 불변이 점으로 수렴하는 일변이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univariant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곡선의 수는</a:t>
            </a:r>
            <a:r>
              <a:rPr lang="en-US" altLang="ko-KR" b="1" dirty="0" smtClean="0"/>
              <a:t>?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조합 공식 </a:t>
            </a:r>
            <a:r>
              <a:rPr lang="en-US" altLang="ko-KR" dirty="0" smtClean="0"/>
              <a:t>Combinatorial </a:t>
            </a:r>
            <a:r>
              <a:rPr lang="en-US" altLang="ko-KR" dirty="0" smtClean="0"/>
              <a:t>Formula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일정한 조성을 갖는 하나의 상의 자유에너지는 다음과 같이 주어진다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G(T,P),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미분하면</a:t>
            </a:r>
            <a:r>
              <a:rPr lang="en-US" altLang="ko-KR" dirty="0" smtClean="0"/>
              <a:t>,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err="1" smtClean="0"/>
              <a:t>dG</a:t>
            </a:r>
            <a:r>
              <a:rPr lang="en-US" altLang="ko-KR" dirty="0" smtClean="0"/>
              <a:t>=(∂G/∂T)</a:t>
            </a:r>
            <a:r>
              <a:rPr lang="en-US" altLang="ko-KR" baseline="-25000" dirty="0" err="1" smtClean="0"/>
              <a:t>P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+(</a:t>
            </a:r>
            <a:r>
              <a:rPr lang="en-US" altLang="ko-KR" dirty="0"/>
              <a:t>∂G/</a:t>
            </a:r>
            <a:r>
              <a:rPr lang="en-US" altLang="ko-KR" dirty="0" smtClean="0"/>
              <a:t>∂P)</a:t>
            </a:r>
            <a:r>
              <a:rPr lang="en-US" altLang="ko-KR" baseline="-25000" dirty="0" err="1" smtClean="0"/>
              <a:t>T</a:t>
            </a:r>
            <a:r>
              <a:rPr lang="en-US" altLang="ko-KR" dirty="0" err="1" smtClean="0"/>
              <a:t>dP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 </a:t>
            </a:r>
            <a:r>
              <a:rPr lang="en-US" altLang="ko-KR" dirty="0" smtClean="0"/>
              <a:t>     = -</a:t>
            </a:r>
            <a:r>
              <a:rPr lang="en-US" altLang="ko-KR" dirty="0" err="1" smtClean="0"/>
              <a:t>SdT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VdP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자유에너지 함수</a:t>
            </a:r>
            <a:r>
              <a:rPr lang="en-US" altLang="ko-KR" dirty="0"/>
              <a:t> </a:t>
            </a:r>
            <a:r>
              <a:rPr lang="en-US" altLang="ko-KR" dirty="0" smtClean="0"/>
              <a:t>Free </a:t>
            </a:r>
            <a:r>
              <a:rPr lang="en-US" altLang="ko-KR" dirty="0" smtClean="0"/>
              <a:t>Energy Surface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990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줄여서 </a:t>
            </a:r>
            <a:r>
              <a:rPr lang="en-US" altLang="ko-KR" dirty="0" err="1" smtClean="0"/>
              <a:t>Schreinemaker’s</a:t>
            </a:r>
            <a:r>
              <a:rPr lang="en-US" altLang="ko-KR" dirty="0" smtClean="0"/>
              <a:t> </a:t>
            </a:r>
            <a:r>
              <a:rPr lang="en-US" altLang="ko-KR" dirty="0" smtClean="0"/>
              <a:t>Rule – </a:t>
            </a:r>
            <a:r>
              <a:rPr lang="ko-KR" altLang="en-US" dirty="0" smtClean="0"/>
              <a:t>상평형도에서 </a:t>
            </a:r>
            <a:r>
              <a:rPr lang="ko-KR" altLang="en-US" dirty="0"/>
              <a:t>불변이점으로 </a:t>
            </a:r>
            <a:r>
              <a:rPr lang="ko-KR" altLang="en-US" dirty="0" err="1"/>
              <a:t>수렴하는일변이</a:t>
            </a:r>
            <a:r>
              <a:rPr lang="ko-KR" altLang="en-US" dirty="0"/>
              <a:t> </a:t>
            </a:r>
            <a:r>
              <a:rPr lang="ko-KR" altLang="en-US" dirty="0" smtClean="0"/>
              <a:t>곡선이 어떻게 배열하는지 예측하는 법칙</a:t>
            </a:r>
            <a:endParaRPr lang="en-US" altLang="ko-KR" dirty="0" smtClean="0"/>
          </a:p>
          <a:p>
            <a:r>
              <a:rPr lang="ko-KR" altLang="en-US" dirty="0" smtClean="0"/>
              <a:t>참조</a:t>
            </a:r>
            <a:r>
              <a:rPr lang="en-US" altLang="ko-KR" dirty="0" smtClean="0"/>
              <a:t> </a:t>
            </a:r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en.wikipedia.org/wiki/Schreinemaker's_analysis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클라페이론</a:t>
            </a:r>
            <a:r>
              <a:rPr lang="ko-KR" altLang="en-US" dirty="0" smtClean="0"/>
              <a:t> 공식 </a:t>
            </a:r>
            <a:r>
              <a:rPr lang="en-US" altLang="ko-KR" dirty="0" err="1" smtClean="0"/>
              <a:t>Clapeyron’s</a:t>
            </a:r>
            <a:r>
              <a:rPr lang="en-US" altLang="ko-KR" dirty="0" smtClean="0"/>
              <a:t> </a:t>
            </a:r>
            <a:r>
              <a:rPr lang="en-US" altLang="ko-KR" dirty="0" smtClean="0"/>
              <a:t>equation: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err="1" smtClean="0"/>
              <a:t>dP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 = -</a:t>
            </a:r>
            <a:r>
              <a:rPr lang="en-US" altLang="ko-KR" dirty="0"/>
              <a:t> ∆ </a:t>
            </a:r>
            <a:r>
              <a:rPr lang="en-US" altLang="ko-KR" dirty="0" smtClean="0"/>
              <a:t>S/</a:t>
            </a:r>
            <a:r>
              <a:rPr lang="en-US" altLang="ko-KR" dirty="0"/>
              <a:t> ∆ </a:t>
            </a:r>
            <a:r>
              <a:rPr lang="en-US" altLang="ko-KR" dirty="0" smtClean="0"/>
              <a:t>V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Morey-</a:t>
            </a:r>
            <a:r>
              <a:rPr lang="en-US" altLang="ko-KR" dirty="0" err="1" smtClean="0"/>
              <a:t>Schreinemaker’s</a:t>
            </a:r>
            <a:r>
              <a:rPr lang="en-US" altLang="ko-KR" dirty="0" smtClean="0"/>
              <a:t> Rule?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555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1960"/>
            <a:ext cx="6703641" cy="4915272"/>
          </a:xfrm>
        </p:spPr>
      </p:pic>
      <p:sp>
        <p:nvSpPr>
          <p:cNvPr id="5" name="직사각형 4"/>
          <p:cNvSpPr/>
          <p:nvPr/>
        </p:nvSpPr>
        <p:spPr>
          <a:xfrm>
            <a:off x="755576" y="5661248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http://www.tulane.edu/~sanelson/eens212/metamorphreact.htm</a:t>
            </a:r>
          </a:p>
        </p:txBody>
      </p:sp>
    </p:spTree>
    <p:extLst>
      <p:ext uri="{BB962C8B-B14F-4D97-AF65-F5344CB8AC3E}">
        <p14:creationId xmlns:p14="http://schemas.microsoft.com/office/powerpoint/2010/main" val="1800162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8640"/>
            <a:ext cx="7620000" cy="603885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79512" y="6381328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http://all-geo.org/metageologist/2011/09/what-you-ought-to-know-about-metamorphism/</a:t>
            </a:r>
          </a:p>
        </p:txBody>
      </p:sp>
    </p:spTree>
    <p:extLst>
      <p:ext uri="{BB962C8B-B14F-4D97-AF65-F5344CB8AC3E}">
        <p14:creationId xmlns:p14="http://schemas.microsoft.com/office/powerpoint/2010/main" val="365012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034797" cy="5638763"/>
          </a:xfrm>
        </p:spPr>
      </p:pic>
      <p:sp>
        <p:nvSpPr>
          <p:cNvPr id="5" name="직사각형 4"/>
          <p:cNvSpPr/>
          <p:nvPr/>
        </p:nvSpPr>
        <p:spPr>
          <a:xfrm>
            <a:off x="1115616" y="602128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http://petrology.oxfordjournals.org/content/45/1/183/F1.expansion.html</a:t>
            </a:r>
          </a:p>
        </p:txBody>
      </p:sp>
    </p:spTree>
    <p:extLst>
      <p:ext uri="{BB962C8B-B14F-4D97-AF65-F5344CB8AC3E}">
        <p14:creationId xmlns:p14="http://schemas.microsoft.com/office/powerpoint/2010/main" val="2421043480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78</Words>
  <Application>Microsoft Office PowerPoint</Application>
  <PresentationFormat>화면 슬라이드 쇼(4:3)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Corbel</vt:lpstr>
      <vt:lpstr>Wingdings</vt:lpstr>
      <vt:lpstr>Wingdings 2</vt:lpstr>
      <vt:lpstr>New_Education03</vt:lpstr>
      <vt:lpstr>4. 조합 공식 Combinatorial Formula</vt:lpstr>
      <vt:lpstr>5. 자유에너지 함수 Free Energy Surface</vt:lpstr>
      <vt:lpstr>6. Morey-Schreinemaker’s Rule?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jyu</cp:lastModifiedBy>
  <cp:revision>56</cp:revision>
  <dcterms:created xsi:type="dcterms:W3CDTF">2011-08-29T07:49:50Z</dcterms:created>
  <dcterms:modified xsi:type="dcterms:W3CDTF">2019-03-07T07:37:16Z</dcterms:modified>
</cp:coreProperties>
</file>