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94" r:id="rId3"/>
    <p:sldId id="301" r:id="rId4"/>
    <p:sldId id="295" r:id="rId5"/>
    <p:sldId id="302" r:id="rId6"/>
    <p:sldId id="30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2015-04-27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Ch.4. </a:t>
            </a:r>
            <a:r>
              <a:rPr lang="ko-KR" altLang="en-US" dirty="0" smtClean="0"/>
              <a:t>결정화</a:t>
            </a:r>
            <a:r>
              <a:rPr lang="ko-KR" altLang="en-US" dirty="0"/>
              <a:t>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원자의 구조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핵 </a:t>
            </a:r>
            <a:r>
              <a:rPr lang="en-US" altLang="ko-KR" dirty="0" smtClean="0"/>
              <a:t>(nucleus): </a:t>
            </a:r>
            <a:r>
              <a:rPr lang="ko-KR" altLang="en-US" dirty="0" smtClean="0"/>
              <a:t>중성자 </a:t>
            </a:r>
            <a:r>
              <a:rPr lang="en-US" altLang="ko-KR" dirty="0" smtClean="0"/>
              <a:t>(neutron)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양성자 </a:t>
            </a:r>
            <a:r>
              <a:rPr lang="en-US" altLang="ko-KR" dirty="0" smtClean="0"/>
              <a:t>(proton)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원자의 질량을 결정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전자 </a:t>
            </a:r>
            <a:r>
              <a:rPr lang="en-US" altLang="ko-KR" dirty="0" smtClean="0"/>
              <a:t>(e</a:t>
            </a:r>
            <a:r>
              <a:rPr lang="en-US" altLang="ko-KR" dirty="0" smtClean="0"/>
              <a:t>lectrons</a:t>
            </a:r>
            <a:r>
              <a:rPr lang="en-US" altLang="ko-KR" dirty="0" smtClean="0"/>
              <a:t>): </a:t>
            </a:r>
            <a:r>
              <a:rPr lang="ko-KR" altLang="en-US" dirty="0" smtClean="0"/>
              <a:t>원자 궤도</a:t>
            </a:r>
            <a:r>
              <a:rPr lang="en-US" altLang="ko-KR" dirty="0" smtClean="0"/>
              <a:t>(atomic orbital)</a:t>
            </a:r>
            <a:r>
              <a:rPr lang="ko-KR" altLang="en-US" dirty="0" smtClean="0"/>
              <a:t>를 차지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양자화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quantumized</a:t>
            </a:r>
            <a:r>
              <a:rPr lang="en-US" altLang="ko-KR" dirty="0" smtClean="0"/>
              <a:t>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원자의 크기를 결정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원자 궤도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err="1" smtClean="0">
                <a:sym typeface="Wingdings" pitchFamily="2" charset="2"/>
              </a:rPr>
              <a:t>쉬레딩거</a:t>
            </a:r>
            <a:r>
              <a:rPr lang="ko-KR" altLang="en-US" dirty="0" smtClean="0">
                <a:sym typeface="Wingdings" pitchFamily="2" charset="2"/>
              </a:rPr>
              <a:t> 방정식 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en-US" altLang="ko-KR" dirty="0">
                <a:sym typeface="Wingdings" pitchFamily="2" charset="2"/>
              </a:rPr>
              <a:t>Schrodinger equation </a:t>
            </a:r>
            <a:r>
              <a:rPr lang="en-US" altLang="ko-KR" dirty="0" smtClean="0">
                <a:sym typeface="Wingdings" pitchFamily="2" charset="2"/>
              </a:rPr>
              <a:t>)</a:t>
            </a:r>
            <a:r>
              <a:rPr lang="ko-KR" altLang="en-US" dirty="0" smtClean="0">
                <a:sym typeface="Wingdings" pitchFamily="2" charset="2"/>
              </a:rPr>
              <a:t>을 만족시키며 전자의 공간적인 분포 확률을 나타내는 함수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ko-KR" altLang="en-US" dirty="0" smtClean="0"/>
              <a:t>양자 </a:t>
            </a:r>
            <a:r>
              <a:rPr lang="en-US" altLang="ko-KR" dirty="0" smtClean="0"/>
              <a:t>(Quantum)?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원자궤도를 차지하는 전자는  양자화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된 에너지 준위를 갖도록</a:t>
            </a:r>
            <a:r>
              <a:rPr lang="en-US" altLang="ko-KR" dirty="0" smtClean="0"/>
              <a:t>) </a:t>
            </a:r>
            <a:r>
              <a:rPr lang="ko-KR" altLang="en-US" dirty="0" smtClean="0"/>
              <a:t>되어 있다 </a:t>
            </a:r>
            <a:r>
              <a:rPr lang="en-US" altLang="ko-KR" dirty="0" smtClean="0"/>
              <a:t>         </a:t>
            </a:r>
          </a:p>
          <a:p>
            <a:pPr lvl="1"/>
            <a:r>
              <a:rPr lang="ko-KR" altLang="en-US" dirty="0" err="1" smtClean="0"/>
              <a:t>양자수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(Quantum numbers)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원자궤도의 에너지 준위와 모양을 결정 하는 변수 </a:t>
            </a:r>
            <a:r>
              <a:rPr lang="en-US" altLang="ko-KR" dirty="0" smtClean="0"/>
              <a:t>(</a:t>
            </a:r>
            <a:r>
              <a:rPr lang="ko-KR" altLang="en-US" dirty="0" smtClean="0"/>
              <a:t>참고</a:t>
            </a:r>
            <a:r>
              <a:rPr lang="en-US" altLang="ko-KR" dirty="0" smtClean="0"/>
              <a:t>: degeneracy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err="1" smtClean="0"/>
              <a:t>주양자수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Principal 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에너지 준위</a:t>
            </a:r>
            <a:r>
              <a:rPr lang="en-US" altLang="ko-KR" dirty="0" smtClean="0"/>
              <a:t> </a:t>
            </a:r>
            <a:r>
              <a:rPr lang="en-US" altLang="ko-KR" dirty="0" smtClean="0"/>
              <a:t>(shell) –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= 1, 2, 3, …</a:t>
            </a:r>
          </a:p>
          <a:p>
            <a:pPr lvl="2"/>
            <a:r>
              <a:rPr lang="ko-KR" altLang="en-US" dirty="0" smtClean="0"/>
              <a:t>방위</a:t>
            </a:r>
            <a:r>
              <a:rPr lang="en-US" altLang="ko-KR" dirty="0" smtClean="0"/>
              <a:t>” (Angular, </a:t>
            </a:r>
            <a:r>
              <a:rPr lang="en-US" altLang="ko-KR" dirty="0" smtClean="0"/>
              <a:t>or </a:t>
            </a:r>
            <a:r>
              <a:rPr lang="en-US" altLang="ko-KR" dirty="0" smtClean="0"/>
              <a:t>azimuthal</a:t>
            </a:r>
            <a:r>
              <a:rPr lang="en-US" altLang="ko-KR" dirty="0" smtClean="0"/>
              <a:t>) (</a:t>
            </a:r>
            <a:r>
              <a:rPr lang="en-US" altLang="ko-KR" i="1" dirty="0" smtClean="0"/>
              <a:t>ℓ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궤도의 종류</a:t>
            </a:r>
            <a:r>
              <a:rPr lang="en-US" altLang="ko-KR" dirty="0" smtClean="0"/>
              <a:t> </a:t>
            </a:r>
            <a:r>
              <a:rPr lang="en-US" altLang="ko-KR" dirty="0" smtClean="0"/>
              <a:t>(subshell) – 0 ≤ </a:t>
            </a:r>
            <a:r>
              <a:rPr lang="en-US" altLang="ko-KR" i="1" dirty="0" smtClean="0"/>
              <a:t>ℓ</a:t>
            </a:r>
            <a:r>
              <a:rPr lang="en-US" altLang="ko-KR" dirty="0" smtClean="0"/>
              <a:t> ≤ </a:t>
            </a:r>
            <a:r>
              <a:rPr lang="en-US" altLang="ko-KR" i="1" dirty="0" smtClean="0"/>
              <a:t>n</a:t>
            </a:r>
            <a:r>
              <a:rPr lang="en-US" altLang="ko-KR" dirty="0" smtClean="0"/>
              <a:t> − 1 (s, p, d, f,…)</a:t>
            </a:r>
          </a:p>
          <a:p>
            <a:pPr lvl="2"/>
            <a:r>
              <a:rPr lang="ko-KR" altLang="en-US" dirty="0" smtClean="0"/>
              <a:t>자기 </a:t>
            </a:r>
            <a:r>
              <a:rPr lang="en-US" altLang="ko-KR" dirty="0" smtClean="0"/>
              <a:t>“ (Magnetic) 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m</a:t>
            </a:r>
            <a:r>
              <a:rPr lang="en-US" altLang="ko-KR" i="1" baseline="-25000" dirty="0" smtClean="0"/>
              <a:t>ℓ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하위 전자껍질의 모양</a:t>
            </a:r>
            <a:r>
              <a:rPr lang="en-US" altLang="ko-KR" dirty="0" smtClean="0"/>
              <a:t>- </a:t>
            </a:r>
            <a:r>
              <a:rPr lang="en-US" altLang="ko-KR" dirty="0" smtClean="0"/>
              <a:t>−</a:t>
            </a:r>
            <a:r>
              <a:rPr lang="en-US" altLang="ko-KR" i="1" dirty="0" smtClean="0"/>
              <a:t>ℓ</a:t>
            </a:r>
            <a:r>
              <a:rPr lang="en-US" altLang="ko-KR" dirty="0" smtClean="0"/>
              <a:t> ≤ </a:t>
            </a:r>
            <a:r>
              <a:rPr lang="en-US" altLang="ko-KR" i="1" dirty="0" smtClean="0"/>
              <a:t>m</a:t>
            </a:r>
            <a:r>
              <a:rPr lang="en-US" altLang="ko-KR" i="1" baseline="-25000" dirty="0" smtClean="0"/>
              <a:t>ℓ</a:t>
            </a:r>
            <a:r>
              <a:rPr lang="en-US" altLang="ko-KR" dirty="0" smtClean="0"/>
              <a:t> ≤ </a:t>
            </a:r>
            <a:r>
              <a:rPr lang="en-US" altLang="ko-KR" i="1" dirty="0" smtClean="0"/>
              <a:t>ℓ (</a:t>
            </a:r>
            <a:r>
              <a:rPr lang="en-US" altLang="ko-KR" i="1" dirty="0" err="1" smtClean="0"/>
              <a:t>p</a:t>
            </a:r>
            <a:r>
              <a:rPr lang="en-US" altLang="ko-KR" i="1" baseline="-25000" dirty="0" err="1" smtClean="0"/>
              <a:t>x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p</a:t>
            </a:r>
            <a:r>
              <a:rPr lang="en-US" altLang="ko-KR" i="1" baseline="-25000" dirty="0" err="1" smtClean="0"/>
              <a:t>y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p</a:t>
            </a:r>
            <a:r>
              <a:rPr lang="en-US" altLang="ko-KR" i="1" baseline="-25000" dirty="0" err="1" smtClean="0"/>
              <a:t>z</a:t>
            </a:r>
            <a:r>
              <a:rPr lang="en-US" altLang="ko-KR" i="1" dirty="0" smtClean="0"/>
              <a:t>)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스핀 </a:t>
            </a:r>
            <a:r>
              <a:rPr lang="en-US" altLang="ko-KR" dirty="0" smtClean="0"/>
              <a:t>“ (Spin) </a:t>
            </a:r>
            <a:r>
              <a:rPr lang="en-US" altLang="ko-KR" dirty="0" smtClean="0"/>
              <a:t>(m</a:t>
            </a:r>
            <a:r>
              <a:rPr lang="en-US" altLang="ko-KR" baseline="-25000" dirty="0" smtClean="0"/>
              <a:t>s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스핀 방향</a:t>
            </a:r>
            <a:r>
              <a:rPr lang="en-US" altLang="ko-KR" dirty="0" smtClean="0"/>
              <a:t> </a:t>
            </a:r>
            <a:r>
              <a:rPr lang="en-US" altLang="ko-KR" dirty="0" smtClean="0"/>
              <a:t>- +1/2, -1/2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jarn.edublogs.org/files/2011/01/periodic-table-2jh17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62" y="116632"/>
            <a:ext cx="9004642" cy="6096979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360040" y="635113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http://djarn.edublogs.org/files/2011/01/periodic-table-2jh1745.gif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ko-KR" altLang="en-US" dirty="0" smtClean="0"/>
              <a:t>주기율표로부터 다음을 알아보자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주양자수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Principal </a:t>
            </a:r>
            <a:r>
              <a:rPr lang="en-US" altLang="ko-KR" dirty="0" smtClean="0"/>
              <a:t>quantum number</a:t>
            </a:r>
          </a:p>
          <a:p>
            <a:pPr lvl="2"/>
            <a:r>
              <a:rPr lang="ko-KR" altLang="en-US" dirty="0" err="1" smtClean="0"/>
              <a:t>방위양자수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Angular </a:t>
            </a:r>
            <a:r>
              <a:rPr lang="en-US" altLang="ko-KR" dirty="0" smtClean="0"/>
              <a:t>quantum number</a:t>
            </a:r>
          </a:p>
          <a:p>
            <a:pPr lvl="2"/>
            <a:r>
              <a:rPr lang="ko-KR" altLang="en-US" dirty="0" err="1" smtClean="0"/>
              <a:t>자기양자수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Magnetic </a:t>
            </a:r>
            <a:r>
              <a:rPr lang="en-US" altLang="ko-KR" dirty="0" smtClean="0"/>
              <a:t>quantum number</a:t>
            </a:r>
          </a:p>
          <a:p>
            <a:pPr lvl="2"/>
            <a:r>
              <a:rPr lang="ko-KR" altLang="en-US" dirty="0" err="1" smtClean="0"/>
              <a:t>스핀양자수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Spin </a:t>
            </a:r>
            <a:r>
              <a:rPr lang="en-US" altLang="ko-KR" dirty="0" smtClean="0"/>
              <a:t>quantum number</a:t>
            </a:r>
          </a:p>
          <a:p>
            <a:pPr lvl="2"/>
            <a:r>
              <a:rPr lang="ko-KR" altLang="en-US" dirty="0" err="1" smtClean="0"/>
              <a:t>최</a:t>
            </a:r>
            <a:r>
              <a:rPr lang="ko-KR" altLang="en-US" dirty="0" err="1"/>
              <a:t>외</a:t>
            </a:r>
            <a:r>
              <a:rPr lang="ko-KR" altLang="en-US" dirty="0" err="1" smtClean="0"/>
              <a:t>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전자수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Number </a:t>
            </a:r>
            <a:r>
              <a:rPr lang="en-US" altLang="ko-KR" dirty="0" smtClean="0"/>
              <a:t>of valence electrons</a:t>
            </a:r>
          </a:p>
          <a:p>
            <a:pPr lvl="2"/>
            <a:r>
              <a:rPr lang="ko-KR" altLang="en-US" dirty="0" smtClean="0"/>
              <a:t>알칼리 금속 </a:t>
            </a:r>
            <a:r>
              <a:rPr lang="en-US" altLang="ko-KR" dirty="0" smtClean="0"/>
              <a:t>Alkali </a:t>
            </a:r>
            <a:r>
              <a:rPr lang="en-US" altLang="ko-KR" dirty="0" smtClean="0"/>
              <a:t>metals</a:t>
            </a:r>
          </a:p>
          <a:p>
            <a:pPr lvl="2"/>
            <a:r>
              <a:rPr lang="ko-KR" altLang="en-US" dirty="0" smtClean="0"/>
              <a:t>알칼리 </a:t>
            </a:r>
            <a:r>
              <a:rPr lang="ko-KR" altLang="en-US" dirty="0" err="1" smtClean="0"/>
              <a:t>토금속</a:t>
            </a:r>
            <a:r>
              <a:rPr lang="ko-KR" altLang="en-US" dirty="0" smtClean="0"/>
              <a:t> </a:t>
            </a:r>
            <a:r>
              <a:rPr lang="en-US" altLang="ko-KR" dirty="0" smtClean="0"/>
              <a:t>Alkaline </a:t>
            </a:r>
            <a:r>
              <a:rPr lang="en-US" altLang="ko-KR" dirty="0" smtClean="0"/>
              <a:t>earths</a:t>
            </a:r>
          </a:p>
          <a:p>
            <a:pPr lvl="2"/>
            <a:r>
              <a:rPr lang="ko-KR" altLang="en-US" dirty="0" smtClean="0"/>
              <a:t>할로겐 </a:t>
            </a:r>
            <a:r>
              <a:rPr lang="en-US" altLang="ko-KR" dirty="0" smtClean="0"/>
              <a:t>Halogens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불활성기체 </a:t>
            </a:r>
            <a:r>
              <a:rPr lang="en-US" altLang="ko-KR" dirty="0" smtClean="0"/>
              <a:t>Noble </a:t>
            </a:r>
            <a:r>
              <a:rPr lang="en-US" altLang="ko-KR" dirty="0" smtClean="0"/>
              <a:t>gases</a:t>
            </a:r>
          </a:p>
          <a:p>
            <a:pPr lvl="2"/>
            <a:r>
              <a:rPr lang="ko-KR" altLang="en-US" dirty="0" smtClean="0"/>
              <a:t>전이원소 </a:t>
            </a:r>
            <a:r>
              <a:rPr lang="en-US" altLang="ko-KR" dirty="0" smtClean="0"/>
              <a:t>Transient </a:t>
            </a:r>
            <a:r>
              <a:rPr lang="en-US" altLang="ko-KR" dirty="0" smtClean="0"/>
              <a:t>elements</a:t>
            </a:r>
          </a:p>
          <a:p>
            <a:pPr lvl="2"/>
            <a:r>
              <a:rPr lang="ko-KR" altLang="en-US" dirty="0" err="1" smtClean="0"/>
              <a:t>희토류원소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Rare </a:t>
            </a:r>
            <a:r>
              <a:rPr lang="en-US" altLang="ko-KR" dirty="0" smtClean="0"/>
              <a:t>earth </a:t>
            </a:r>
            <a:r>
              <a:rPr lang="en-US" altLang="ko-KR" dirty="0" err="1" smtClean="0"/>
              <a:t>elelments</a:t>
            </a:r>
            <a:r>
              <a:rPr lang="en-US" altLang="ko-KR" dirty="0" smtClean="0"/>
              <a:t> (REE)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119" y="620688"/>
            <a:ext cx="7580313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01454" y="5373216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Shape of the atomic </a:t>
            </a:r>
            <a:r>
              <a:rPr lang="en-US" altLang="ko-KR" dirty="0" err="1" smtClean="0"/>
              <a:t>orbitals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korearth.net/lecture/geochem/gchem_intro/ch04/aufba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052736"/>
            <a:ext cx="3096344" cy="298487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25809" y="548680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Aufbau</a:t>
            </a:r>
            <a:r>
              <a:rPr lang="en-US" altLang="ko-KR" dirty="0" smtClean="0"/>
              <a:t> principle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860032" y="1268760"/>
            <a:ext cx="2344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Al</a:t>
            </a:r>
            <a:r>
              <a:rPr lang="en-US" altLang="ko-KR" baseline="30000" dirty="0" smtClean="0"/>
              <a:t>13</a:t>
            </a:r>
            <a:r>
              <a:rPr lang="en-US" altLang="ko-KR" dirty="0" smtClean="0"/>
              <a:t>: 1s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| 2s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2p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3s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3p</a:t>
            </a:r>
            <a:r>
              <a:rPr lang="en-US" altLang="ko-KR" baseline="30000" dirty="0" smtClean="0"/>
              <a:t>1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5809" y="4155592"/>
            <a:ext cx="6826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궤도의 혼성화 </a:t>
            </a:r>
            <a:r>
              <a:rPr lang="en-US" altLang="ko-KR" dirty="0" smtClean="0"/>
              <a:t>Hybridization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결합을 이루기 위해 흥분할 때 궤도가 섞이면서 만들어짐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860032" y="1691516"/>
            <a:ext cx="2367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</a:t>
            </a:r>
            <a:r>
              <a:rPr lang="en-US" altLang="ko-KR" baseline="30000" dirty="0" smtClean="0"/>
              <a:t>14</a:t>
            </a:r>
            <a:r>
              <a:rPr lang="en-US" altLang="ko-KR" dirty="0" smtClean="0"/>
              <a:t>: 1s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| 2s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2p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3s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3p</a:t>
            </a:r>
            <a:r>
              <a:rPr lang="en-US" altLang="ko-KR" baseline="30000" dirty="0" smtClean="0"/>
              <a:t>2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860032" y="2204864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K</a:t>
            </a:r>
            <a:r>
              <a:rPr lang="en-US" altLang="ko-KR" baseline="30000" dirty="0" smtClean="0"/>
              <a:t>19</a:t>
            </a:r>
            <a:r>
              <a:rPr lang="en-US" altLang="ko-KR" dirty="0" smtClean="0"/>
              <a:t>: 1s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| 2s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2p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3s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3p</a:t>
            </a:r>
            <a:r>
              <a:rPr lang="en-US" altLang="ko-KR" baseline="30000" dirty="0" smtClean="0"/>
              <a:t>6</a:t>
            </a:r>
            <a:r>
              <a:rPr lang="en-US" altLang="ko-KR" dirty="0" smtClean="0"/>
              <a:t> | 4s</a:t>
            </a:r>
            <a:r>
              <a:rPr lang="en-US" altLang="ko-KR" baseline="30000" dirty="0" smtClean="0"/>
              <a:t>1</a:t>
            </a:r>
            <a:endParaRPr lang="ko-KR" altLang="en-US" dirty="0"/>
          </a:p>
        </p:txBody>
      </p:sp>
      <p:pic>
        <p:nvPicPr>
          <p:cNvPr id="23556" name="Picture 4" descr="s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25144"/>
            <a:ext cx="2238375" cy="2057401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2987824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http://www.grandinetti.org/Teaching/Chem121/Lectures/Hybridization</a:t>
            </a:r>
            <a:endParaRPr lang="ko-KR" altLang="en-US" sz="1000" dirty="0"/>
          </a:p>
        </p:txBody>
      </p:sp>
      <p:pic>
        <p:nvPicPr>
          <p:cNvPr id="23558" name="Picture 6" descr="http://www.science.uwaterloo.ca/~cchieh/cact/fig/oc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97152"/>
            <a:ext cx="1574304" cy="1672698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5292080" y="4941168"/>
            <a:ext cx="38519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http://www.science.uwaterloo.ca/~cchieh/cact/c120/hybrid.html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1423</TotalTime>
  <Words>180</Words>
  <Application>Microsoft Office PowerPoint</Application>
  <PresentationFormat>화면 슬라이드 쇼(4:3)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모듈</vt:lpstr>
      <vt:lpstr>Ch.4. 결정화학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jyy</cp:lastModifiedBy>
  <cp:revision>129</cp:revision>
  <dcterms:created xsi:type="dcterms:W3CDTF">2012-03-04T11:34:30Z</dcterms:created>
  <dcterms:modified xsi:type="dcterms:W3CDTF">2015-04-27T10:31:56Z</dcterms:modified>
</cp:coreProperties>
</file>