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94" r:id="rId3"/>
    <p:sldId id="301" r:id="rId4"/>
    <p:sldId id="295" r:id="rId5"/>
    <p:sldId id="302" r:id="rId6"/>
    <p:sldId id="303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2015-04-27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2015-04-27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2015-04-27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2015-04-27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2015-04-27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2" name="직사각형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2015-04-27</a:t>
            </a:fld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직사각형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CEF2018-4212-4B75-A328-D666677A978A}" type="datetimeFigureOut">
              <a:rPr lang="ko-KR" altLang="en-US" smtClean="0"/>
              <a:pPr/>
              <a:t>2015-04-27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1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1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1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1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1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1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1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1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1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1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Ch.4. </a:t>
            </a:r>
            <a:r>
              <a:rPr lang="ko-KR" altLang="en-US" dirty="0" smtClean="0"/>
              <a:t>결정화</a:t>
            </a:r>
            <a:r>
              <a:rPr lang="ko-KR" altLang="en-US" dirty="0"/>
              <a:t>학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b="1" dirty="0" smtClean="0"/>
              <a:t>원자의 구조</a:t>
            </a:r>
            <a:endParaRPr lang="en-US" altLang="ko-KR" b="1" dirty="0" smtClean="0"/>
          </a:p>
          <a:p>
            <a:pPr lvl="1"/>
            <a:r>
              <a:rPr lang="ko-KR" altLang="en-US" dirty="0" smtClean="0"/>
              <a:t>핵 </a:t>
            </a:r>
            <a:r>
              <a:rPr lang="en-US" altLang="ko-KR" dirty="0" smtClean="0"/>
              <a:t>(nucleus): </a:t>
            </a:r>
            <a:r>
              <a:rPr lang="ko-KR" altLang="en-US" dirty="0" smtClean="0"/>
              <a:t>중성자 </a:t>
            </a:r>
            <a:r>
              <a:rPr lang="en-US" altLang="ko-KR" dirty="0" smtClean="0"/>
              <a:t>(neutron) </a:t>
            </a:r>
            <a:r>
              <a:rPr lang="en-US" altLang="ko-KR" dirty="0" smtClean="0"/>
              <a:t>+ </a:t>
            </a:r>
            <a:r>
              <a:rPr lang="ko-KR" altLang="en-US" dirty="0" smtClean="0"/>
              <a:t>양성자 </a:t>
            </a:r>
            <a:r>
              <a:rPr lang="en-US" altLang="ko-KR" dirty="0" smtClean="0"/>
              <a:t>(proton) </a:t>
            </a:r>
            <a:r>
              <a:rPr lang="en-US" altLang="ko-KR" dirty="0" smtClean="0">
                <a:sym typeface="Wingdings" pitchFamily="2" charset="2"/>
              </a:rPr>
              <a:t> </a:t>
            </a:r>
            <a:r>
              <a:rPr lang="ko-KR" altLang="en-US" dirty="0" smtClean="0">
                <a:sym typeface="Wingdings" pitchFamily="2" charset="2"/>
              </a:rPr>
              <a:t>원자의 질량을 결정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전자 </a:t>
            </a:r>
            <a:r>
              <a:rPr lang="en-US" altLang="ko-KR" dirty="0" smtClean="0"/>
              <a:t>(e</a:t>
            </a:r>
            <a:r>
              <a:rPr lang="en-US" altLang="ko-KR" dirty="0" smtClean="0"/>
              <a:t>lectrons</a:t>
            </a:r>
            <a:r>
              <a:rPr lang="en-US" altLang="ko-KR" dirty="0" smtClean="0"/>
              <a:t>): </a:t>
            </a:r>
            <a:r>
              <a:rPr lang="ko-KR" altLang="en-US" dirty="0" smtClean="0"/>
              <a:t>원자 궤도</a:t>
            </a:r>
            <a:r>
              <a:rPr lang="en-US" altLang="ko-KR" dirty="0" smtClean="0"/>
              <a:t>(atomic orbital)</a:t>
            </a:r>
            <a:r>
              <a:rPr lang="ko-KR" altLang="en-US" dirty="0" smtClean="0"/>
              <a:t>를 차지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양자화 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quantumized</a:t>
            </a:r>
            <a:r>
              <a:rPr lang="en-US" altLang="ko-KR" dirty="0" smtClean="0"/>
              <a:t>) </a:t>
            </a:r>
            <a:r>
              <a:rPr lang="en-US" altLang="ko-KR" dirty="0" smtClean="0">
                <a:sym typeface="Wingdings" pitchFamily="2" charset="2"/>
              </a:rPr>
              <a:t> </a:t>
            </a:r>
            <a:r>
              <a:rPr lang="ko-KR" altLang="en-US" dirty="0" smtClean="0">
                <a:sym typeface="Wingdings" pitchFamily="2" charset="2"/>
              </a:rPr>
              <a:t>원자의 크기를 결정</a:t>
            </a:r>
            <a:endParaRPr lang="en-US" altLang="ko-KR" dirty="0" smtClean="0">
              <a:sym typeface="Wingdings" pitchFamily="2" charset="2"/>
            </a:endParaRPr>
          </a:p>
          <a:p>
            <a:pPr lvl="1"/>
            <a:endParaRPr lang="en-US" altLang="ko-KR" dirty="0" smtClean="0">
              <a:sym typeface="Wingdings" pitchFamily="2" charset="2"/>
            </a:endParaRPr>
          </a:p>
          <a:p>
            <a:pPr lvl="1"/>
            <a:r>
              <a:rPr lang="ko-KR" altLang="en-US" dirty="0" smtClean="0">
                <a:sym typeface="Wingdings" pitchFamily="2" charset="2"/>
              </a:rPr>
              <a:t>원자 궤도</a:t>
            </a:r>
            <a:r>
              <a:rPr lang="en-US" altLang="ko-KR" dirty="0" smtClean="0">
                <a:sym typeface="Wingdings" pitchFamily="2" charset="2"/>
              </a:rPr>
              <a:t>? </a:t>
            </a:r>
            <a:r>
              <a:rPr lang="ko-KR" altLang="en-US" dirty="0" err="1" smtClean="0">
                <a:sym typeface="Wingdings" pitchFamily="2" charset="2"/>
              </a:rPr>
              <a:t>쉬레딩거</a:t>
            </a:r>
            <a:r>
              <a:rPr lang="ko-KR" altLang="en-US" dirty="0" smtClean="0">
                <a:sym typeface="Wingdings" pitchFamily="2" charset="2"/>
              </a:rPr>
              <a:t> 방정식 </a:t>
            </a:r>
            <a:r>
              <a:rPr lang="en-US" altLang="ko-KR" dirty="0" smtClean="0">
                <a:sym typeface="Wingdings" pitchFamily="2" charset="2"/>
              </a:rPr>
              <a:t>(</a:t>
            </a:r>
            <a:r>
              <a:rPr lang="en-US" altLang="ko-KR" dirty="0">
                <a:sym typeface="Wingdings" pitchFamily="2" charset="2"/>
              </a:rPr>
              <a:t>Schrodinger equation </a:t>
            </a:r>
            <a:r>
              <a:rPr lang="en-US" altLang="ko-KR" dirty="0" smtClean="0">
                <a:sym typeface="Wingdings" pitchFamily="2" charset="2"/>
              </a:rPr>
              <a:t>)</a:t>
            </a:r>
            <a:r>
              <a:rPr lang="ko-KR" altLang="en-US" dirty="0" smtClean="0">
                <a:sym typeface="Wingdings" pitchFamily="2" charset="2"/>
              </a:rPr>
              <a:t>을 만족시키며 전자의 공간적인 분포 확률을 나타내는 함수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ko-KR" altLang="en-US" dirty="0" smtClean="0"/>
              <a:t>양자 </a:t>
            </a:r>
            <a:r>
              <a:rPr lang="en-US" altLang="ko-KR" dirty="0" smtClean="0"/>
              <a:t>(Quantum)? 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원자궤도를 차지하는 전자는  양자화</a:t>
            </a:r>
            <a:r>
              <a:rPr lang="en-US" altLang="ko-KR" dirty="0" smtClean="0"/>
              <a:t>(</a:t>
            </a:r>
            <a:r>
              <a:rPr lang="ko-KR" altLang="en-US" dirty="0" smtClean="0"/>
              <a:t>된 에너지 준위를 갖도록</a:t>
            </a:r>
            <a:r>
              <a:rPr lang="en-US" altLang="ko-KR" dirty="0" smtClean="0"/>
              <a:t>) </a:t>
            </a:r>
            <a:r>
              <a:rPr lang="ko-KR" altLang="en-US" dirty="0" smtClean="0"/>
              <a:t>되어 있다 </a:t>
            </a:r>
            <a:r>
              <a:rPr lang="en-US" altLang="ko-KR" dirty="0" smtClean="0"/>
              <a:t>         </a:t>
            </a:r>
          </a:p>
          <a:p>
            <a:pPr lvl="1"/>
            <a:r>
              <a:rPr lang="ko-KR" altLang="en-US" dirty="0" err="1" smtClean="0"/>
              <a:t>양자수</a:t>
            </a:r>
            <a:r>
              <a:rPr lang="ko-KR" altLang="en-US" dirty="0" smtClean="0"/>
              <a:t> </a:t>
            </a:r>
            <a:r>
              <a:rPr lang="en-US" altLang="ko-KR" dirty="0" smtClean="0"/>
              <a:t>(Quantum numbers)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원자궤도의 에너지 준위와 모양을 결정 하는 변수 </a:t>
            </a:r>
            <a:r>
              <a:rPr lang="en-US" altLang="ko-KR" dirty="0" smtClean="0"/>
              <a:t>(</a:t>
            </a:r>
            <a:r>
              <a:rPr lang="ko-KR" altLang="en-US" dirty="0" smtClean="0"/>
              <a:t>참고</a:t>
            </a:r>
            <a:r>
              <a:rPr lang="en-US" altLang="ko-KR" dirty="0" smtClean="0"/>
              <a:t>: degeneracy</a:t>
            </a:r>
            <a:r>
              <a:rPr lang="en-US" altLang="ko-KR" dirty="0" smtClean="0"/>
              <a:t>)</a:t>
            </a:r>
          </a:p>
          <a:p>
            <a:pPr lvl="2"/>
            <a:r>
              <a:rPr lang="ko-KR" altLang="en-US" dirty="0" err="1" smtClean="0"/>
              <a:t>주양자수</a:t>
            </a:r>
            <a:r>
              <a:rPr lang="ko-KR" altLang="en-US" dirty="0" smtClean="0"/>
              <a:t> </a:t>
            </a:r>
            <a:r>
              <a:rPr lang="en-US" altLang="ko-KR" dirty="0" smtClean="0"/>
              <a:t>Principal </a:t>
            </a:r>
            <a:r>
              <a:rPr lang="en-US" altLang="ko-KR" dirty="0" smtClean="0"/>
              <a:t>(</a:t>
            </a:r>
            <a:r>
              <a:rPr lang="en-US" altLang="ko-KR" i="1" dirty="0" smtClean="0"/>
              <a:t>n</a:t>
            </a:r>
            <a:r>
              <a:rPr lang="en-US" altLang="ko-KR" dirty="0" smtClean="0"/>
              <a:t>) – </a:t>
            </a:r>
            <a:r>
              <a:rPr lang="ko-KR" altLang="en-US" dirty="0" smtClean="0"/>
              <a:t>에너지 준위</a:t>
            </a:r>
            <a:r>
              <a:rPr lang="en-US" altLang="ko-KR" dirty="0" smtClean="0"/>
              <a:t> </a:t>
            </a:r>
            <a:r>
              <a:rPr lang="en-US" altLang="ko-KR" dirty="0" smtClean="0"/>
              <a:t>(shell) – </a:t>
            </a:r>
            <a:r>
              <a:rPr lang="en-US" altLang="ko-KR" i="1" dirty="0" smtClean="0"/>
              <a:t>n</a:t>
            </a:r>
            <a:r>
              <a:rPr lang="en-US" altLang="ko-KR" dirty="0" smtClean="0"/>
              <a:t>= 1, 2, 3, …</a:t>
            </a:r>
          </a:p>
          <a:p>
            <a:pPr lvl="2"/>
            <a:r>
              <a:rPr lang="ko-KR" altLang="en-US" dirty="0" smtClean="0"/>
              <a:t>방위</a:t>
            </a:r>
            <a:r>
              <a:rPr lang="en-US" altLang="ko-KR" dirty="0" smtClean="0"/>
              <a:t>” (Angular, </a:t>
            </a:r>
            <a:r>
              <a:rPr lang="en-US" altLang="ko-KR" dirty="0" smtClean="0"/>
              <a:t>or </a:t>
            </a:r>
            <a:r>
              <a:rPr lang="en-US" altLang="ko-KR" dirty="0" smtClean="0"/>
              <a:t>azimuthal</a:t>
            </a:r>
            <a:r>
              <a:rPr lang="en-US" altLang="ko-KR" dirty="0" smtClean="0"/>
              <a:t>) (</a:t>
            </a:r>
            <a:r>
              <a:rPr lang="en-US" altLang="ko-KR" i="1" dirty="0" smtClean="0"/>
              <a:t>ℓ</a:t>
            </a:r>
            <a:r>
              <a:rPr lang="en-US" altLang="ko-KR" dirty="0" smtClean="0"/>
              <a:t>) – </a:t>
            </a:r>
            <a:r>
              <a:rPr lang="ko-KR" altLang="en-US" dirty="0" smtClean="0"/>
              <a:t>궤도의 종류</a:t>
            </a:r>
            <a:r>
              <a:rPr lang="en-US" altLang="ko-KR" dirty="0" smtClean="0"/>
              <a:t> </a:t>
            </a:r>
            <a:r>
              <a:rPr lang="en-US" altLang="ko-KR" dirty="0" smtClean="0"/>
              <a:t>(subshell) – 0 ≤ </a:t>
            </a:r>
            <a:r>
              <a:rPr lang="en-US" altLang="ko-KR" i="1" dirty="0" smtClean="0"/>
              <a:t>ℓ</a:t>
            </a:r>
            <a:r>
              <a:rPr lang="en-US" altLang="ko-KR" dirty="0" smtClean="0"/>
              <a:t> ≤ </a:t>
            </a:r>
            <a:r>
              <a:rPr lang="en-US" altLang="ko-KR" i="1" dirty="0" smtClean="0"/>
              <a:t>n</a:t>
            </a:r>
            <a:r>
              <a:rPr lang="en-US" altLang="ko-KR" dirty="0" smtClean="0"/>
              <a:t> − 1 (s, p, d, f,…)</a:t>
            </a:r>
          </a:p>
          <a:p>
            <a:pPr lvl="2"/>
            <a:r>
              <a:rPr lang="ko-KR" altLang="en-US" dirty="0" smtClean="0"/>
              <a:t>자기 </a:t>
            </a:r>
            <a:r>
              <a:rPr lang="en-US" altLang="ko-KR" dirty="0" smtClean="0"/>
              <a:t>“ (Magnetic) </a:t>
            </a:r>
            <a:r>
              <a:rPr lang="en-US" altLang="ko-KR" dirty="0" smtClean="0"/>
              <a:t>(</a:t>
            </a:r>
            <a:r>
              <a:rPr lang="en-US" altLang="ko-KR" i="1" dirty="0" smtClean="0"/>
              <a:t>m</a:t>
            </a:r>
            <a:r>
              <a:rPr lang="en-US" altLang="ko-KR" i="1" baseline="-25000" dirty="0" smtClean="0"/>
              <a:t>ℓ</a:t>
            </a:r>
            <a:r>
              <a:rPr lang="en-US" altLang="ko-KR" dirty="0" smtClean="0"/>
              <a:t>) – </a:t>
            </a:r>
            <a:r>
              <a:rPr lang="ko-KR" altLang="en-US" dirty="0" smtClean="0"/>
              <a:t>하위 전자껍질의 모양</a:t>
            </a:r>
            <a:r>
              <a:rPr lang="en-US" altLang="ko-KR" dirty="0" smtClean="0"/>
              <a:t>- </a:t>
            </a:r>
            <a:r>
              <a:rPr lang="en-US" altLang="ko-KR" dirty="0" smtClean="0"/>
              <a:t>−</a:t>
            </a:r>
            <a:r>
              <a:rPr lang="en-US" altLang="ko-KR" i="1" dirty="0" smtClean="0"/>
              <a:t>ℓ</a:t>
            </a:r>
            <a:r>
              <a:rPr lang="en-US" altLang="ko-KR" dirty="0" smtClean="0"/>
              <a:t> ≤ </a:t>
            </a:r>
            <a:r>
              <a:rPr lang="en-US" altLang="ko-KR" i="1" dirty="0" smtClean="0"/>
              <a:t>m</a:t>
            </a:r>
            <a:r>
              <a:rPr lang="en-US" altLang="ko-KR" i="1" baseline="-25000" dirty="0" smtClean="0"/>
              <a:t>ℓ</a:t>
            </a:r>
            <a:r>
              <a:rPr lang="en-US" altLang="ko-KR" dirty="0" smtClean="0"/>
              <a:t> ≤ </a:t>
            </a:r>
            <a:r>
              <a:rPr lang="en-US" altLang="ko-KR" i="1" dirty="0" smtClean="0"/>
              <a:t>ℓ (</a:t>
            </a:r>
            <a:r>
              <a:rPr lang="en-US" altLang="ko-KR" i="1" dirty="0" err="1" smtClean="0"/>
              <a:t>p</a:t>
            </a:r>
            <a:r>
              <a:rPr lang="en-US" altLang="ko-KR" i="1" baseline="-25000" dirty="0" err="1" smtClean="0"/>
              <a:t>x</a:t>
            </a:r>
            <a:r>
              <a:rPr lang="en-US" altLang="ko-KR" i="1" dirty="0" smtClean="0"/>
              <a:t>, </a:t>
            </a:r>
            <a:r>
              <a:rPr lang="en-US" altLang="ko-KR" i="1" dirty="0" err="1" smtClean="0"/>
              <a:t>p</a:t>
            </a:r>
            <a:r>
              <a:rPr lang="en-US" altLang="ko-KR" i="1" baseline="-25000" dirty="0" err="1" smtClean="0"/>
              <a:t>y</a:t>
            </a:r>
            <a:r>
              <a:rPr lang="en-US" altLang="ko-KR" i="1" dirty="0" smtClean="0"/>
              <a:t>, </a:t>
            </a:r>
            <a:r>
              <a:rPr lang="en-US" altLang="ko-KR" i="1" dirty="0" err="1" smtClean="0"/>
              <a:t>p</a:t>
            </a:r>
            <a:r>
              <a:rPr lang="en-US" altLang="ko-KR" i="1" baseline="-25000" dirty="0" err="1" smtClean="0"/>
              <a:t>z</a:t>
            </a:r>
            <a:r>
              <a:rPr lang="en-US" altLang="ko-KR" i="1" dirty="0" smtClean="0"/>
              <a:t>)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스핀 </a:t>
            </a:r>
            <a:r>
              <a:rPr lang="en-US" altLang="ko-KR" dirty="0" smtClean="0"/>
              <a:t>“ (Spin) </a:t>
            </a:r>
            <a:r>
              <a:rPr lang="en-US" altLang="ko-KR" dirty="0" smtClean="0"/>
              <a:t>(m</a:t>
            </a:r>
            <a:r>
              <a:rPr lang="en-US" altLang="ko-KR" baseline="-25000" dirty="0" smtClean="0"/>
              <a:t>s</a:t>
            </a:r>
            <a:r>
              <a:rPr lang="en-US" altLang="ko-KR" dirty="0" smtClean="0"/>
              <a:t>) – </a:t>
            </a:r>
            <a:r>
              <a:rPr lang="ko-KR" altLang="en-US" dirty="0" smtClean="0"/>
              <a:t>스핀 방향</a:t>
            </a:r>
            <a:r>
              <a:rPr lang="en-US" altLang="ko-KR" dirty="0" smtClean="0"/>
              <a:t> </a:t>
            </a:r>
            <a:r>
              <a:rPr lang="en-US" altLang="ko-KR" dirty="0" smtClean="0"/>
              <a:t>- +1/2, -1/2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djarn.edublogs.org/files/2011/01/periodic-table-2jh174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862" y="116632"/>
            <a:ext cx="9004642" cy="6096979"/>
          </a:xfrm>
          <a:prstGeom prst="rect">
            <a:avLst/>
          </a:prstGeom>
          <a:noFill/>
        </p:spPr>
      </p:pic>
      <p:sp>
        <p:nvSpPr>
          <p:cNvPr id="6" name="직사각형 5"/>
          <p:cNvSpPr/>
          <p:nvPr/>
        </p:nvSpPr>
        <p:spPr>
          <a:xfrm>
            <a:off x="360040" y="6351131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000" dirty="0" smtClean="0"/>
              <a:t>From http://djarn.edublogs.org/files/2011/01/periodic-table-2jh1745.gif</a:t>
            </a:r>
            <a:endParaRPr lang="ko-KR" alt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ko-KR" altLang="en-US" dirty="0" smtClean="0"/>
              <a:t>주기율표로부터 다음을 알아보자</a:t>
            </a:r>
            <a:endParaRPr lang="en-US" altLang="ko-KR" dirty="0" smtClean="0"/>
          </a:p>
          <a:p>
            <a:pPr lvl="2"/>
            <a:r>
              <a:rPr lang="ko-KR" altLang="en-US" dirty="0" err="1" smtClean="0"/>
              <a:t>주양자수</a:t>
            </a:r>
            <a:r>
              <a:rPr lang="ko-KR" altLang="en-US" dirty="0" smtClean="0"/>
              <a:t> </a:t>
            </a:r>
            <a:r>
              <a:rPr lang="en-US" altLang="ko-KR" dirty="0" smtClean="0"/>
              <a:t>Principal </a:t>
            </a:r>
            <a:r>
              <a:rPr lang="en-US" altLang="ko-KR" dirty="0" smtClean="0"/>
              <a:t>quantum number</a:t>
            </a:r>
          </a:p>
          <a:p>
            <a:pPr lvl="2"/>
            <a:r>
              <a:rPr lang="ko-KR" altLang="en-US" dirty="0" err="1" smtClean="0"/>
              <a:t>방위양자수</a:t>
            </a:r>
            <a:r>
              <a:rPr lang="ko-KR" altLang="en-US" dirty="0" smtClean="0"/>
              <a:t> </a:t>
            </a:r>
            <a:r>
              <a:rPr lang="en-US" altLang="ko-KR" dirty="0" smtClean="0"/>
              <a:t>Angular </a:t>
            </a:r>
            <a:r>
              <a:rPr lang="en-US" altLang="ko-KR" dirty="0" smtClean="0"/>
              <a:t>quantum number</a:t>
            </a:r>
          </a:p>
          <a:p>
            <a:pPr lvl="2"/>
            <a:r>
              <a:rPr lang="ko-KR" altLang="en-US" dirty="0" err="1" smtClean="0"/>
              <a:t>자기양자수</a:t>
            </a:r>
            <a:r>
              <a:rPr lang="ko-KR" altLang="en-US" dirty="0" smtClean="0"/>
              <a:t> </a:t>
            </a:r>
            <a:r>
              <a:rPr lang="en-US" altLang="ko-KR" dirty="0" smtClean="0"/>
              <a:t>Magnetic </a:t>
            </a:r>
            <a:r>
              <a:rPr lang="en-US" altLang="ko-KR" dirty="0" smtClean="0"/>
              <a:t>quantum number</a:t>
            </a:r>
          </a:p>
          <a:p>
            <a:pPr lvl="2"/>
            <a:r>
              <a:rPr lang="ko-KR" altLang="en-US" dirty="0" err="1" smtClean="0"/>
              <a:t>스핀양자수</a:t>
            </a:r>
            <a:r>
              <a:rPr lang="ko-KR" altLang="en-US" dirty="0" smtClean="0"/>
              <a:t> </a:t>
            </a:r>
            <a:r>
              <a:rPr lang="en-US" altLang="ko-KR" dirty="0" smtClean="0"/>
              <a:t>Spin </a:t>
            </a:r>
            <a:r>
              <a:rPr lang="en-US" altLang="ko-KR" dirty="0" smtClean="0"/>
              <a:t>quantum number</a:t>
            </a:r>
          </a:p>
          <a:p>
            <a:pPr lvl="2"/>
            <a:r>
              <a:rPr lang="ko-KR" altLang="en-US" dirty="0" err="1" smtClean="0"/>
              <a:t>최</a:t>
            </a:r>
            <a:r>
              <a:rPr lang="ko-KR" altLang="en-US" dirty="0" err="1"/>
              <a:t>외</a:t>
            </a:r>
            <a:r>
              <a:rPr lang="ko-KR" altLang="en-US" dirty="0" err="1" smtClean="0"/>
              <a:t>각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전자수</a:t>
            </a:r>
            <a:r>
              <a:rPr lang="ko-KR" altLang="en-US" dirty="0" smtClean="0"/>
              <a:t> </a:t>
            </a:r>
            <a:r>
              <a:rPr lang="en-US" altLang="ko-KR" dirty="0" smtClean="0"/>
              <a:t>Number </a:t>
            </a:r>
            <a:r>
              <a:rPr lang="en-US" altLang="ko-KR" dirty="0" smtClean="0"/>
              <a:t>of valence electrons</a:t>
            </a:r>
          </a:p>
          <a:p>
            <a:pPr lvl="2"/>
            <a:r>
              <a:rPr lang="ko-KR" altLang="en-US" dirty="0" smtClean="0"/>
              <a:t>알칼리 금속 </a:t>
            </a:r>
            <a:r>
              <a:rPr lang="en-US" altLang="ko-KR" dirty="0" smtClean="0"/>
              <a:t>Alkali </a:t>
            </a:r>
            <a:r>
              <a:rPr lang="en-US" altLang="ko-KR" dirty="0" smtClean="0"/>
              <a:t>metals</a:t>
            </a:r>
          </a:p>
          <a:p>
            <a:pPr lvl="2"/>
            <a:r>
              <a:rPr lang="ko-KR" altLang="en-US" dirty="0" smtClean="0"/>
              <a:t>알칼리 </a:t>
            </a:r>
            <a:r>
              <a:rPr lang="ko-KR" altLang="en-US" dirty="0" err="1" smtClean="0"/>
              <a:t>토금속</a:t>
            </a:r>
            <a:r>
              <a:rPr lang="ko-KR" altLang="en-US" dirty="0" smtClean="0"/>
              <a:t> </a:t>
            </a:r>
            <a:r>
              <a:rPr lang="en-US" altLang="ko-KR" dirty="0" smtClean="0"/>
              <a:t>Alkaline </a:t>
            </a:r>
            <a:r>
              <a:rPr lang="en-US" altLang="ko-KR" dirty="0" smtClean="0"/>
              <a:t>earths</a:t>
            </a:r>
          </a:p>
          <a:p>
            <a:pPr lvl="2"/>
            <a:r>
              <a:rPr lang="ko-KR" altLang="en-US" dirty="0" smtClean="0"/>
              <a:t>할로겐 </a:t>
            </a:r>
            <a:r>
              <a:rPr lang="en-US" altLang="ko-KR" dirty="0" smtClean="0"/>
              <a:t>Halogens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불활성기체 </a:t>
            </a:r>
            <a:r>
              <a:rPr lang="en-US" altLang="ko-KR" dirty="0" smtClean="0"/>
              <a:t>Noble </a:t>
            </a:r>
            <a:r>
              <a:rPr lang="en-US" altLang="ko-KR" dirty="0" smtClean="0"/>
              <a:t>gases</a:t>
            </a:r>
          </a:p>
          <a:p>
            <a:pPr lvl="2"/>
            <a:r>
              <a:rPr lang="ko-KR" altLang="en-US" dirty="0" smtClean="0"/>
              <a:t>전이원소 </a:t>
            </a:r>
            <a:r>
              <a:rPr lang="en-US" altLang="ko-KR" dirty="0" smtClean="0"/>
              <a:t>Transient </a:t>
            </a:r>
            <a:r>
              <a:rPr lang="en-US" altLang="ko-KR" dirty="0" smtClean="0"/>
              <a:t>elements</a:t>
            </a:r>
          </a:p>
          <a:p>
            <a:pPr lvl="2"/>
            <a:r>
              <a:rPr lang="ko-KR" altLang="en-US" dirty="0" err="1" smtClean="0"/>
              <a:t>희토류원소</a:t>
            </a:r>
            <a:r>
              <a:rPr lang="ko-KR" altLang="en-US" dirty="0" smtClean="0"/>
              <a:t> </a:t>
            </a:r>
            <a:r>
              <a:rPr lang="en-US" altLang="ko-KR" dirty="0" smtClean="0"/>
              <a:t>Rare </a:t>
            </a:r>
            <a:r>
              <a:rPr lang="en-US" altLang="ko-KR" dirty="0" smtClean="0"/>
              <a:t>earth </a:t>
            </a:r>
            <a:r>
              <a:rPr lang="en-US" altLang="ko-KR" dirty="0" err="1" smtClean="0"/>
              <a:t>elelments</a:t>
            </a:r>
            <a:r>
              <a:rPr lang="en-US" altLang="ko-KR" dirty="0" smtClean="0"/>
              <a:t> (REE)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0119" y="620688"/>
            <a:ext cx="7580313" cy="420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201454" y="5373216"/>
            <a:ext cx="2866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Shape of the atomic </a:t>
            </a:r>
            <a:r>
              <a:rPr lang="en-US" altLang="ko-KR" dirty="0" err="1" smtClean="0"/>
              <a:t>orbitals</a:t>
            </a:r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www.korearth.net/lecture/geochem/gchem_intro/ch04/aufbau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9" y="1052736"/>
            <a:ext cx="3096344" cy="2984877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025809" y="548680"/>
            <a:ext cx="1745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Aufbau</a:t>
            </a:r>
            <a:r>
              <a:rPr lang="en-US" altLang="ko-KR" dirty="0" smtClean="0"/>
              <a:t> principle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4860032" y="1268760"/>
            <a:ext cx="23449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/>
              <a:t>Al</a:t>
            </a:r>
            <a:r>
              <a:rPr lang="en-US" altLang="ko-KR" baseline="30000" dirty="0" smtClean="0"/>
              <a:t>13</a:t>
            </a:r>
            <a:r>
              <a:rPr lang="en-US" altLang="ko-KR" dirty="0" smtClean="0"/>
              <a:t>: 1s</a:t>
            </a:r>
            <a:r>
              <a:rPr lang="en-US" altLang="ko-KR" baseline="30000" dirty="0" smtClean="0"/>
              <a:t>2</a:t>
            </a:r>
            <a:r>
              <a:rPr lang="en-US" altLang="ko-KR" dirty="0" smtClean="0"/>
              <a:t> | 2s</a:t>
            </a:r>
            <a:r>
              <a:rPr lang="en-US" altLang="ko-KR" baseline="30000" dirty="0" smtClean="0"/>
              <a:t>2</a:t>
            </a:r>
            <a:r>
              <a:rPr lang="en-US" altLang="ko-KR" dirty="0" smtClean="0"/>
              <a:t>2p</a:t>
            </a:r>
            <a:r>
              <a:rPr lang="en-US" altLang="ko-KR" baseline="30000" dirty="0" smtClean="0"/>
              <a:t>6</a:t>
            </a:r>
            <a:r>
              <a:rPr lang="en-US" altLang="ko-KR" dirty="0" smtClean="0"/>
              <a:t> | 3s</a:t>
            </a:r>
            <a:r>
              <a:rPr lang="en-US" altLang="ko-KR" baseline="30000" dirty="0" smtClean="0"/>
              <a:t>2</a:t>
            </a:r>
            <a:r>
              <a:rPr lang="en-US" altLang="ko-KR" dirty="0" smtClean="0"/>
              <a:t>3p</a:t>
            </a:r>
            <a:r>
              <a:rPr lang="en-US" altLang="ko-KR" baseline="30000" dirty="0" smtClean="0"/>
              <a:t>1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25809" y="4155592"/>
            <a:ext cx="68265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궤도의 혼성화 </a:t>
            </a:r>
            <a:r>
              <a:rPr lang="en-US" altLang="ko-KR" dirty="0" smtClean="0"/>
              <a:t>Hybridization</a:t>
            </a:r>
            <a:r>
              <a:rPr lang="en-US" altLang="ko-KR" dirty="0" smtClean="0"/>
              <a:t>: </a:t>
            </a:r>
            <a:r>
              <a:rPr lang="ko-KR" altLang="en-US" dirty="0" smtClean="0"/>
              <a:t>결합을 이루기 위해 흥분할 때 궤도가 섞이면서 만들어짐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4860032" y="1691516"/>
            <a:ext cx="2367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/>
              <a:t>Si</a:t>
            </a:r>
            <a:r>
              <a:rPr lang="en-US" altLang="ko-KR" baseline="30000" dirty="0" smtClean="0"/>
              <a:t>14</a:t>
            </a:r>
            <a:r>
              <a:rPr lang="en-US" altLang="ko-KR" dirty="0" smtClean="0"/>
              <a:t>: 1s</a:t>
            </a:r>
            <a:r>
              <a:rPr lang="en-US" altLang="ko-KR" baseline="30000" dirty="0" smtClean="0"/>
              <a:t>2</a:t>
            </a:r>
            <a:r>
              <a:rPr lang="en-US" altLang="ko-KR" dirty="0" smtClean="0"/>
              <a:t> | 2s</a:t>
            </a:r>
            <a:r>
              <a:rPr lang="en-US" altLang="ko-KR" baseline="30000" dirty="0" smtClean="0"/>
              <a:t>2</a:t>
            </a:r>
            <a:r>
              <a:rPr lang="en-US" altLang="ko-KR" dirty="0" smtClean="0"/>
              <a:t>2p</a:t>
            </a:r>
            <a:r>
              <a:rPr lang="en-US" altLang="ko-KR" baseline="30000" dirty="0" smtClean="0"/>
              <a:t>6</a:t>
            </a:r>
            <a:r>
              <a:rPr lang="en-US" altLang="ko-KR" dirty="0" smtClean="0"/>
              <a:t> | 3s</a:t>
            </a:r>
            <a:r>
              <a:rPr lang="en-US" altLang="ko-KR" baseline="30000" dirty="0" smtClean="0"/>
              <a:t>2</a:t>
            </a:r>
            <a:r>
              <a:rPr lang="en-US" altLang="ko-KR" dirty="0" smtClean="0"/>
              <a:t>3p</a:t>
            </a:r>
            <a:r>
              <a:rPr lang="en-US" altLang="ko-KR" baseline="30000" dirty="0" smtClean="0"/>
              <a:t>2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4860032" y="2204864"/>
            <a:ext cx="27558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/>
              <a:t>K</a:t>
            </a:r>
            <a:r>
              <a:rPr lang="en-US" altLang="ko-KR" baseline="30000" dirty="0" smtClean="0"/>
              <a:t>19</a:t>
            </a:r>
            <a:r>
              <a:rPr lang="en-US" altLang="ko-KR" dirty="0" smtClean="0"/>
              <a:t>: 1s</a:t>
            </a:r>
            <a:r>
              <a:rPr lang="en-US" altLang="ko-KR" baseline="30000" dirty="0" smtClean="0"/>
              <a:t>2</a:t>
            </a:r>
            <a:r>
              <a:rPr lang="en-US" altLang="ko-KR" dirty="0" smtClean="0"/>
              <a:t> | 2s</a:t>
            </a:r>
            <a:r>
              <a:rPr lang="en-US" altLang="ko-KR" baseline="30000" dirty="0" smtClean="0"/>
              <a:t>2</a:t>
            </a:r>
            <a:r>
              <a:rPr lang="en-US" altLang="ko-KR" dirty="0" smtClean="0"/>
              <a:t>2p</a:t>
            </a:r>
            <a:r>
              <a:rPr lang="en-US" altLang="ko-KR" baseline="30000" dirty="0" smtClean="0"/>
              <a:t>6</a:t>
            </a:r>
            <a:r>
              <a:rPr lang="en-US" altLang="ko-KR" dirty="0" smtClean="0"/>
              <a:t> | 3s</a:t>
            </a:r>
            <a:r>
              <a:rPr lang="en-US" altLang="ko-KR" baseline="30000" dirty="0" smtClean="0"/>
              <a:t>2</a:t>
            </a:r>
            <a:r>
              <a:rPr lang="en-US" altLang="ko-KR" dirty="0" smtClean="0"/>
              <a:t>3p</a:t>
            </a:r>
            <a:r>
              <a:rPr lang="en-US" altLang="ko-KR" baseline="30000" dirty="0" smtClean="0"/>
              <a:t>6</a:t>
            </a:r>
            <a:r>
              <a:rPr lang="en-US" altLang="ko-KR" dirty="0" smtClean="0"/>
              <a:t> | 4s</a:t>
            </a:r>
            <a:r>
              <a:rPr lang="en-US" altLang="ko-KR" baseline="30000" dirty="0" smtClean="0"/>
              <a:t>1</a:t>
            </a:r>
            <a:endParaRPr lang="ko-KR" altLang="en-US" dirty="0"/>
          </a:p>
        </p:txBody>
      </p:sp>
      <p:pic>
        <p:nvPicPr>
          <p:cNvPr id="23556" name="Picture 4" descr="sp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4725144"/>
            <a:ext cx="2238375" cy="2057401"/>
          </a:xfrm>
          <a:prstGeom prst="rect">
            <a:avLst/>
          </a:prstGeom>
          <a:noFill/>
        </p:spPr>
      </p:pic>
      <p:sp>
        <p:nvSpPr>
          <p:cNvPr id="9" name="직사각형 8"/>
          <p:cNvSpPr/>
          <p:nvPr/>
        </p:nvSpPr>
        <p:spPr>
          <a:xfrm>
            <a:off x="2987824" y="6453336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000" dirty="0" smtClean="0"/>
              <a:t>From http://www.grandinetti.org/Teaching/Chem121/Lectures/Hybridization</a:t>
            </a:r>
            <a:endParaRPr lang="ko-KR" altLang="en-US" sz="1000" dirty="0"/>
          </a:p>
        </p:txBody>
      </p:sp>
      <p:pic>
        <p:nvPicPr>
          <p:cNvPr id="23558" name="Picture 6" descr="http://www.science.uwaterloo.ca/~cchieh/cact/fig/oct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7904" y="4797152"/>
            <a:ext cx="1574304" cy="1672698"/>
          </a:xfrm>
          <a:prstGeom prst="rect">
            <a:avLst/>
          </a:prstGeom>
          <a:noFill/>
        </p:spPr>
      </p:pic>
      <p:sp>
        <p:nvSpPr>
          <p:cNvPr id="11" name="직사각형 10"/>
          <p:cNvSpPr/>
          <p:nvPr/>
        </p:nvSpPr>
        <p:spPr>
          <a:xfrm>
            <a:off x="5292080" y="4941168"/>
            <a:ext cx="385192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000" dirty="0" smtClean="0"/>
              <a:t>From http://www.science.uwaterloo.ca/~cchieh/cact/c120/hybrid.html</a:t>
            </a:r>
            <a:endParaRPr lang="ko-KR" altLang="en-US" sz="1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모듈">
  <a:themeElements>
    <a:clrScheme name="모듈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모듈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1423</TotalTime>
  <Words>180</Words>
  <Application>Microsoft Office PowerPoint</Application>
  <PresentationFormat>화면 슬라이드 쇼(4:3)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모듈</vt:lpstr>
      <vt:lpstr>Ch.4. 결정화학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Geochemistry &amp; Lab</dc:title>
  <dc:creator>user</dc:creator>
  <cp:lastModifiedBy>jyy</cp:lastModifiedBy>
  <cp:revision>129</cp:revision>
  <dcterms:created xsi:type="dcterms:W3CDTF">2012-03-04T11:34:30Z</dcterms:created>
  <dcterms:modified xsi:type="dcterms:W3CDTF">2015-04-27T10:31:56Z</dcterms:modified>
</cp:coreProperties>
</file>