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346" r:id="rId3"/>
    <p:sldId id="347" r:id="rId4"/>
    <p:sldId id="330" r:id="rId5"/>
    <p:sldId id="331" r:id="rId6"/>
    <p:sldId id="329" r:id="rId7"/>
    <p:sldId id="332" r:id="rId8"/>
    <p:sldId id="334" r:id="rId9"/>
    <p:sldId id="335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850" autoAdjust="0"/>
  </p:normalViewPr>
  <p:slideViewPr>
    <p:cSldViewPr>
      <p:cViewPr varScale="1">
        <p:scale>
          <a:sx n="55" d="100"/>
          <a:sy n="55" d="100"/>
        </p:scale>
        <p:origin x="1459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7366F-45CF-405E-B6A8-85E286E1530B}" type="datetimeFigureOut">
              <a:rPr lang="ko-KR" altLang="en-US" smtClean="0"/>
              <a:t>2017-11-17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8CB92-B04B-45DC-B100-9F1DCF7B41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4616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Time=</a:t>
            </a:r>
            <a:r>
              <a:rPr lang="ko-KR" altLang="en-US" baseline="0" dirty="0" smtClean="0"/>
              <a:t>시간</a:t>
            </a:r>
            <a:endParaRPr lang="en-US" altLang="ko-KR" baseline="0" dirty="0" smtClean="0"/>
          </a:p>
          <a:p>
            <a:r>
              <a:rPr lang="en-US" altLang="ko-KR" baseline="0" dirty="0" smtClean="0"/>
              <a:t>Low friction bedding planes~=</a:t>
            </a:r>
            <a:r>
              <a:rPr lang="ko-KR" altLang="en-US" baseline="0" dirty="0" smtClean="0"/>
              <a:t>사면 경사 방향과 평행한 낮은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마찰력의 </a:t>
            </a:r>
            <a:r>
              <a:rPr lang="ko-KR" altLang="en-US" baseline="0" dirty="0" err="1" smtClean="0"/>
              <a:t>층리</a:t>
            </a:r>
            <a:endParaRPr lang="en-US" altLang="ko-KR" baseline="0" dirty="0" smtClean="0"/>
          </a:p>
          <a:p>
            <a:r>
              <a:rPr lang="en-US" altLang="ko-KR" baseline="0" dirty="0" smtClean="0"/>
              <a:t>Water percolates into rock~=</a:t>
            </a:r>
            <a:r>
              <a:rPr lang="ko-KR" altLang="en-US" baseline="0" dirty="0" err="1" smtClean="0"/>
              <a:t>절리를</a:t>
            </a:r>
            <a:r>
              <a:rPr lang="ko-KR" altLang="en-US" baseline="0" dirty="0" smtClean="0"/>
              <a:t> 따라 암석으로 물이 </a:t>
            </a:r>
            <a:r>
              <a:rPr lang="ko-KR" altLang="en-US" baseline="0" dirty="0" err="1" smtClean="0"/>
              <a:t>스며듬</a:t>
            </a:r>
            <a:endParaRPr lang="en-US" altLang="ko-KR" baseline="0" dirty="0" smtClean="0"/>
          </a:p>
          <a:p>
            <a:r>
              <a:rPr lang="en-US" altLang="ko-KR" baseline="0" dirty="0" smtClean="0"/>
              <a:t>Shales weathers to clay minerals~=</a:t>
            </a:r>
            <a:r>
              <a:rPr lang="ko-KR" altLang="en-US" baseline="0" dirty="0" err="1" smtClean="0"/>
              <a:t>셰일이</a:t>
            </a:r>
            <a:r>
              <a:rPr lang="ko-KR" altLang="en-US" baseline="0" dirty="0" smtClean="0"/>
              <a:t> 낮은 저항력을 갖는 점토 광물로 풍화</a:t>
            </a:r>
            <a:endParaRPr lang="en-US" altLang="ko-KR" baseline="0" dirty="0" smtClean="0"/>
          </a:p>
          <a:p>
            <a:r>
              <a:rPr lang="en-US" altLang="ko-KR" baseline="0" dirty="0" smtClean="0"/>
              <a:t>Dipping sedimentary beds=</a:t>
            </a:r>
            <a:r>
              <a:rPr lang="ko-KR" altLang="en-US" baseline="0" dirty="0" smtClean="0"/>
              <a:t>경사진 퇴적층</a:t>
            </a:r>
            <a:endParaRPr lang="en-US" altLang="ko-KR" baseline="0" dirty="0" smtClean="0"/>
          </a:p>
          <a:p>
            <a:r>
              <a:rPr lang="en-US" altLang="ko-KR" baseline="0" dirty="0" err="1" smtClean="0"/>
              <a:t>Slie</a:t>
            </a:r>
            <a:r>
              <a:rPr lang="en-US" altLang="ko-KR" baseline="0" dirty="0" smtClean="0"/>
              <a:t> rupture surface~=</a:t>
            </a:r>
            <a:r>
              <a:rPr lang="ko-KR" altLang="en-US" baseline="0" dirty="0" smtClean="0"/>
              <a:t>풍화된 </a:t>
            </a:r>
            <a:r>
              <a:rPr lang="ko-KR" altLang="en-US" baseline="0" dirty="0" err="1" smtClean="0"/>
              <a:t>셰일의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층리를</a:t>
            </a:r>
            <a:r>
              <a:rPr lang="ko-KR" altLang="en-US" baseline="0" dirty="0" smtClean="0"/>
              <a:t> 따라 활동 파괴면 생성</a:t>
            </a:r>
            <a:endParaRPr lang="en-US" altLang="ko-KR" baseline="0" dirty="0" smtClean="0"/>
          </a:p>
          <a:p>
            <a:r>
              <a:rPr lang="en-US" altLang="ko-KR" baseline="0" dirty="0" smtClean="0"/>
              <a:t>High resistance strength~=</a:t>
            </a:r>
            <a:r>
              <a:rPr lang="ko-KR" altLang="en-US" baseline="0" dirty="0" smtClean="0"/>
              <a:t>사면과 </a:t>
            </a:r>
            <a:r>
              <a:rPr lang="ko-KR" altLang="en-US" baseline="0" dirty="0" err="1" smtClean="0"/>
              <a:t>층리의</a:t>
            </a:r>
            <a:r>
              <a:rPr lang="ko-KR" altLang="en-US" baseline="0" dirty="0" smtClean="0"/>
              <a:t> 경사 방향이 서로 달라 높은 저항성을 보임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CB92-B04B-45DC-B100-9F1DCF7B41F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8932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Sand</a:t>
            </a:r>
            <a:r>
              <a:rPr lang="en-US" altLang="ko-KR" baseline="0" dirty="0" smtClean="0"/>
              <a:t> grains=</a:t>
            </a:r>
            <a:r>
              <a:rPr lang="ko-KR" altLang="en-US" baseline="0" dirty="0" smtClean="0"/>
              <a:t>모래 입자</a:t>
            </a:r>
            <a:endParaRPr lang="en-US" altLang="ko-KR" baseline="0" dirty="0" smtClean="0"/>
          </a:p>
          <a:p>
            <a:r>
              <a:rPr lang="en-US" altLang="ko-KR" baseline="0" dirty="0" smtClean="0"/>
              <a:t>Grains touching; no water=</a:t>
            </a:r>
            <a:r>
              <a:rPr lang="ko-KR" altLang="en-US" baseline="0" dirty="0" smtClean="0"/>
              <a:t>입자간 접촉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물 없음</a:t>
            </a:r>
            <a:endParaRPr lang="en-US" altLang="ko-KR" baseline="0" dirty="0" smtClean="0"/>
          </a:p>
          <a:p>
            <a:r>
              <a:rPr lang="en-US" altLang="ko-KR" baseline="0" dirty="0" smtClean="0"/>
              <a:t>Loose, dry sand forms a pile that~=</a:t>
            </a:r>
            <a:r>
              <a:rPr lang="ko-KR" altLang="en-US" baseline="0" dirty="0" smtClean="0"/>
              <a:t>고화되지 않은 마른 모래는 입자간 마찰력에 의해 결정되는 </a:t>
            </a:r>
            <a:r>
              <a:rPr lang="ko-KR" altLang="en-US" baseline="0" dirty="0" err="1" smtClean="0"/>
              <a:t>안식각에</a:t>
            </a:r>
            <a:r>
              <a:rPr lang="ko-KR" altLang="en-US" baseline="0" dirty="0" smtClean="0"/>
              <a:t> 따라 모래 무더기를 이룬다</a:t>
            </a:r>
            <a:endParaRPr lang="en-US" altLang="ko-KR" baseline="0" dirty="0" smtClean="0"/>
          </a:p>
          <a:p>
            <a:r>
              <a:rPr lang="en-US" altLang="ko-KR" baseline="0" dirty="0" smtClean="0"/>
              <a:t>Dry sand=</a:t>
            </a:r>
            <a:r>
              <a:rPr lang="ko-KR" altLang="en-US" baseline="0" dirty="0" smtClean="0"/>
              <a:t>마른 모래</a:t>
            </a:r>
            <a:endParaRPr lang="en-US" altLang="ko-KR" baseline="0" dirty="0" smtClean="0"/>
          </a:p>
          <a:p>
            <a:r>
              <a:rPr lang="en-US" altLang="ko-KR" baseline="0" dirty="0" smtClean="0"/>
              <a:t>Angle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of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repose=</a:t>
            </a:r>
            <a:r>
              <a:rPr lang="ko-KR" altLang="en-US" baseline="0" dirty="0" err="1" smtClean="0"/>
              <a:t>안식각</a:t>
            </a:r>
            <a:endParaRPr lang="en-US" altLang="ko-KR" baseline="0" dirty="0" smtClean="0"/>
          </a:p>
          <a:p>
            <a:r>
              <a:rPr lang="en-US" altLang="ko-KR" baseline="0" dirty="0" smtClean="0"/>
              <a:t>Adding a small amount of water~=</a:t>
            </a:r>
            <a:r>
              <a:rPr lang="ko-KR" altLang="en-US" baseline="0" dirty="0" smtClean="0"/>
              <a:t>약간의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물을 더하면 입자간 접촉 경계를 따라 얇은 피막이 생겨 응집력이 커지고 안식각도 증가한다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이러한 이유로 젖은 모래로 성도 쌓을 수 있는 것이다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dirty="0" smtClean="0"/>
              <a:t>Water partly fills spaces~=</a:t>
            </a:r>
            <a:r>
              <a:rPr lang="ko-KR" altLang="en-US" dirty="0" smtClean="0"/>
              <a:t>모래</a:t>
            </a:r>
            <a:r>
              <a:rPr lang="en-US" altLang="ko-KR" dirty="0" smtClean="0"/>
              <a:t> </a:t>
            </a:r>
            <a:r>
              <a:rPr lang="ko-KR" altLang="en-US" dirty="0" smtClean="0"/>
              <a:t>입자 사이를 물이 부분적으로 채움</a:t>
            </a:r>
            <a:endParaRPr lang="en-US" altLang="ko-KR" dirty="0" smtClean="0"/>
          </a:p>
          <a:p>
            <a:r>
              <a:rPr lang="en-US" altLang="ko-KR" dirty="0" smtClean="0"/>
              <a:t>Moist sand=</a:t>
            </a:r>
            <a:r>
              <a:rPr lang="ko-KR" altLang="en-US" dirty="0" smtClean="0"/>
              <a:t>젖은 모래</a:t>
            </a:r>
            <a:endParaRPr lang="en-US" altLang="ko-KR" dirty="0" smtClean="0"/>
          </a:p>
          <a:p>
            <a:r>
              <a:rPr lang="en-US" altLang="ko-KR" dirty="0" smtClean="0"/>
              <a:t>Angle</a:t>
            </a:r>
            <a:r>
              <a:rPr lang="en-US" altLang="ko-KR" baseline="0" dirty="0" smtClean="0"/>
              <a:t> of repose=</a:t>
            </a:r>
            <a:r>
              <a:rPr lang="ko-KR" altLang="en-US" baseline="0" dirty="0" err="1" smtClean="0"/>
              <a:t>안식각</a:t>
            </a:r>
            <a:endParaRPr lang="en-US" altLang="ko-KR" baseline="0" dirty="0" smtClean="0"/>
          </a:p>
          <a:p>
            <a:r>
              <a:rPr lang="en-US" altLang="ko-KR" baseline="0" dirty="0" smtClean="0"/>
              <a:t>Small amount of water ~=</a:t>
            </a:r>
            <a:r>
              <a:rPr lang="ko-KR" altLang="en-US" baseline="0" dirty="0" smtClean="0"/>
              <a:t>약간의 물이 응집력을 높임</a:t>
            </a:r>
            <a:endParaRPr lang="en-US" altLang="ko-KR" baseline="0" dirty="0" smtClean="0"/>
          </a:p>
          <a:p>
            <a:r>
              <a:rPr lang="en-US" altLang="ko-KR" baseline="0" dirty="0" smtClean="0"/>
              <a:t>Water separates sand grains=</a:t>
            </a:r>
            <a:r>
              <a:rPr lang="ko-KR" altLang="en-US" baseline="0" dirty="0" smtClean="0"/>
              <a:t>물이 입자를 분리</a:t>
            </a:r>
            <a:endParaRPr lang="en-US" altLang="ko-KR" baseline="0" dirty="0" smtClean="0"/>
          </a:p>
          <a:p>
            <a:r>
              <a:rPr lang="en-US" altLang="ko-KR" baseline="0" dirty="0" smtClean="0"/>
              <a:t>Adding a large amount of water forces~=</a:t>
            </a:r>
            <a:r>
              <a:rPr lang="ko-KR" altLang="en-US" baseline="0" dirty="0" smtClean="0"/>
              <a:t>많은 양의 물은 입자를 서로 떨어뜨려 입자를 둘러싸 분리시킨다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입자들은 서로 닿지 않아 마찰력을 잃고 흐르게 된다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Wet sand=</a:t>
            </a:r>
            <a:r>
              <a:rPr lang="ko-KR" altLang="en-US" baseline="0" dirty="0" smtClean="0"/>
              <a:t>흠뻑 젖은 모래</a:t>
            </a:r>
            <a:endParaRPr lang="en-US" altLang="ko-KR" baseline="0" dirty="0" smtClean="0"/>
          </a:p>
          <a:p>
            <a:r>
              <a:rPr lang="en-US" altLang="ko-KR" baseline="0" dirty="0" smtClean="0"/>
              <a:t>Large amount of water ~=</a:t>
            </a:r>
            <a:r>
              <a:rPr lang="ko-KR" altLang="en-US" baseline="0" dirty="0" smtClean="0"/>
              <a:t>많은 양의 물이 마찰력을 떨어뜨린다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CB92-B04B-45DC-B100-9F1DCF7B41F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4619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Watershed boundary=</a:t>
            </a:r>
            <a:r>
              <a:rPr lang="ko-KR" altLang="en-US" dirty="0" err="1" smtClean="0"/>
              <a:t>집수역</a:t>
            </a:r>
            <a:r>
              <a:rPr lang="ko-KR" altLang="en-US" dirty="0" smtClean="0"/>
              <a:t> 경계</a:t>
            </a:r>
            <a:endParaRPr lang="en-US" altLang="ko-KR" dirty="0" smtClean="0"/>
          </a:p>
          <a:p>
            <a:r>
              <a:rPr lang="en-US" altLang="ko-KR" dirty="0" smtClean="0"/>
              <a:t>Shallow landslide=</a:t>
            </a:r>
            <a:r>
              <a:rPr lang="ko-KR" altLang="en-US" dirty="0" smtClean="0"/>
              <a:t>소규모 사태</a:t>
            </a:r>
            <a:endParaRPr lang="en-US" altLang="ko-KR" dirty="0" smtClean="0"/>
          </a:p>
          <a:p>
            <a:r>
              <a:rPr lang="en-US" altLang="ko-KR" dirty="0" smtClean="0"/>
              <a:t>Defended=</a:t>
            </a:r>
            <a:r>
              <a:rPr lang="ko-KR" altLang="en-US" dirty="0" smtClean="0"/>
              <a:t>사면으로 공격 당하기 전</a:t>
            </a:r>
            <a:endParaRPr lang="en-US" altLang="ko-KR" dirty="0" smtClean="0"/>
          </a:p>
          <a:p>
            <a:r>
              <a:rPr lang="en-US" altLang="ko-KR" dirty="0" smtClean="0"/>
              <a:t>Upper threshold=</a:t>
            </a:r>
            <a:r>
              <a:rPr lang="ko-KR" altLang="en-US" dirty="0" smtClean="0"/>
              <a:t>대상 사면 상한</a:t>
            </a:r>
            <a:endParaRPr lang="en-US" altLang="ko-KR" dirty="0" smtClean="0"/>
          </a:p>
          <a:p>
            <a:r>
              <a:rPr lang="en-US" altLang="ko-KR" dirty="0" smtClean="0"/>
              <a:t>Lower</a:t>
            </a:r>
            <a:r>
              <a:rPr lang="en-US" altLang="ko-KR" baseline="0" dirty="0" smtClean="0"/>
              <a:t> threshold=</a:t>
            </a:r>
            <a:r>
              <a:rPr lang="ko-KR" altLang="en-US" baseline="0" dirty="0" smtClean="0"/>
              <a:t>대상 사면 하한</a:t>
            </a:r>
            <a:endParaRPr lang="en-US" altLang="ko-KR" baseline="0" dirty="0" smtClean="0"/>
          </a:p>
          <a:p>
            <a:r>
              <a:rPr lang="en-US" altLang="ko-KR" dirty="0" smtClean="0"/>
              <a:t>Quasi-stable=</a:t>
            </a:r>
            <a:r>
              <a:rPr lang="ko-KR" altLang="en-US" dirty="0" err="1" smtClean="0"/>
              <a:t>준안정</a:t>
            </a:r>
            <a:endParaRPr lang="en-US" altLang="ko-KR" dirty="0" smtClean="0"/>
          </a:p>
          <a:p>
            <a:r>
              <a:rPr lang="en-US" altLang="ko-KR" dirty="0" smtClean="0"/>
              <a:t>Moderately stable=</a:t>
            </a:r>
            <a:r>
              <a:rPr lang="ko-KR" altLang="en-US" dirty="0" smtClean="0"/>
              <a:t>다소 안정</a:t>
            </a:r>
            <a:endParaRPr lang="en-US" altLang="ko-KR" dirty="0" smtClean="0"/>
          </a:p>
          <a:p>
            <a:r>
              <a:rPr lang="en-US" altLang="ko-KR" dirty="0" smtClean="0"/>
              <a:t>Stable=</a:t>
            </a:r>
            <a:r>
              <a:rPr lang="ko-KR" altLang="en-US" dirty="0" smtClean="0"/>
              <a:t>안정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CB92-B04B-45DC-B100-9F1DCF7B41F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021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2017-11-17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E50649B-2B3F-4B3F-B34C-B6165FFF26D5}" type="datetimeFigureOut">
              <a:rPr lang="ko-KR" altLang="en-US" smtClean="0"/>
              <a:t>2017-11-17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1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embed/J2vkhY7gqQ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13716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4-4.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사태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(landslide)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atinLnBrk="0"/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4-4-1. 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배경지식</a:t>
            </a:r>
            <a:endParaRPr lang="en-US" altLang="ko-KR" sz="3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atinLnBrk="0"/>
            <a:endParaRPr lang="en-US" altLang="ko-KR" sz="3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 latinLnBrk="0">
              <a:buFont typeface="Arial" panose="020B0604020202020204" pitchFamily="34" charset="0"/>
              <a:buChar char="•"/>
            </a:pP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정의</a:t>
            </a:r>
            <a:r>
              <a:rPr 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3200" dirty="0">
                <a:latin typeface="맑은 고딕" panose="020B0503020000020004" pitchFamily="50" charset="-127"/>
              </a:rPr>
              <a:t>다량의 암석 및 토양 등이 떨어지거나 사면의 경사 방향으로 비교적 빠르게 미끄러지거나 </a:t>
            </a:r>
            <a:r>
              <a:rPr lang="ko-KR" altLang="en-US" sz="3200" dirty="0" smtClean="0">
                <a:latin typeface="맑은 고딕" panose="020B0503020000020004" pitchFamily="50" charset="-127"/>
              </a:rPr>
              <a:t>흘러내리는 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현상</a:t>
            </a:r>
            <a:endParaRPr lang="en-US" sz="3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 latinLnBrk="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2011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27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 서울 </a:t>
            </a:r>
            <a:r>
              <a:rPr lang="ko-KR" altLang="en-US" sz="32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우면산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사태</a:t>
            </a:r>
            <a:r>
              <a:rPr 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http</a:t>
            </a:r>
            <a:r>
              <a:rPr lang="en-US" sz="3200" dirty="0"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://www.youtube.com/embed/J2vkhY7gqQM</a:t>
            </a:r>
            <a:endParaRPr lang="en-US" sz="3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33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ssets.nst.com.my/images/articles/photo6291750149881440214.jpg_15085581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5725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16632"/>
            <a:ext cx="4152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Penang </a:t>
            </a:r>
            <a:r>
              <a:rPr lang="ko-KR" altLang="en-US" dirty="0" smtClean="0"/>
              <a:t>건설 현장의 사태</a:t>
            </a:r>
            <a:r>
              <a:rPr lang="en-US" altLang="ko-KR" dirty="0" smtClean="0"/>
              <a:t>, 2017-10-21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54410" y="5901194"/>
            <a:ext cx="8910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https://www.nst.com.my/news/nation/2017/10/293299/breaking-landslide-strikes-penang-construction-site-15-people-feared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54817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 lnSpcReduction="10000"/>
          </a:bodyPr>
          <a:lstStyle/>
          <a:p>
            <a:pPr latinLnBrk="0"/>
            <a:r>
              <a:rPr lang="en-US" altLang="ko-KR" sz="3200" dirty="0" smtClean="0"/>
              <a:t>4-4-4. </a:t>
            </a:r>
            <a:r>
              <a:rPr lang="ko-KR" altLang="en-US" sz="3200" dirty="0" smtClean="0"/>
              <a:t>인식과 대처</a:t>
            </a:r>
            <a:endParaRPr lang="en-US" altLang="ko-KR" sz="3200" dirty="0" smtClean="0"/>
          </a:p>
          <a:p>
            <a:pPr latinLnBrk="0"/>
            <a:endParaRPr lang="en-US" altLang="ko-KR" sz="2400" dirty="0" smtClean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ko-KR" altLang="en-US" sz="2400" dirty="0" smtClean="0"/>
              <a:t>사태 가능 사면의 인식</a:t>
            </a:r>
            <a:endParaRPr lang="en-US" altLang="ko-KR" sz="2400" dirty="0" smtClean="0"/>
          </a:p>
          <a:p>
            <a:pPr marL="800100" lvl="1" indent="-342900" latinLnBrk="0"/>
            <a:r>
              <a:rPr lang="ko-KR" altLang="en-US" sz="2400" dirty="0" smtClean="0"/>
              <a:t>지질조사</a:t>
            </a:r>
            <a:endParaRPr lang="en-US" altLang="ko-KR" sz="2400" dirty="0" smtClean="0"/>
          </a:p>
          <a:p>
            <a:pPr marL="800100" lvl="1" indent="-342900" latinLnBrk="0"/>
            <a:r>
              <a:rPr lang="ko-KR" altLang="en-US" sz="2400" dirty="0" smtClean="0"/>
              <a:t>사태 이력 조사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빈도</a:t>
            </a:r>
            <a:r>
              <a:rPr lang="en-US" altLang="ko-KR" sz="2400" dirty="0" smtClean="0"/>
              <a:t>)</a:t>
            </a:r>
          </a:p>
          <a:p>
            <a:pPr marL="800100" lvl="1" indent="-342900" latinLnBrk="0"/>
            <a:r>
              <a:rPr lang="ko-KR" altLang="en-US" sz="2400" dirty="0" smtClean="0"/>
              <a:t>사면안정성지도 작성</a:t>
            </a:r>
            <a:endParaRPr lang="en-US" altLang="ko-KR" sz="2400" dirty="0" smtClean="0"/>
          </a:p>
          <a:p>
            <a:pPr marL="800100" lvl="1" indent="-342900" latinLnBrk="0"/>
            <a:r>
              <a:rPr lang="ko-KR" altLang="en-US" sz="2400" dirty="0" smtClean="0"/>
              <a:t>여러 징후 관찰</a:t>
            </a:r>
            <a:endParaRPr lang="en-US" altLang="ko-KR" sz="2400" dirty="0" smtClean="0"/>
          </a:p>
          <a:p>
            <a:pPr marL="1485900" lvl="2" indent="-342900" latinLnBrk="0"/>
            <a:r>
              <a:rPr lang="ko-KR" altLang="en-US" sz="2200" dirty="0" smtClean="0"/>
              <a:t>벽의 균열</a:t>
            </a:r>
            <a:endParaRPr lang="en-US" altLang="ko-KR" sz="2200" dirty="0" smtClean="0"/>
          </a:p>
          <a:p>
            <a:pPr marL="1485900" lvl="2" indent="-342900" latinLnBrk="0"/>
            <a:r>
              <a:rPr lang="en-US" altLang="ko-KR" sz="2200" dirty="0" smtClean="0"/>
              <a:t>(</a:t>
            </a:r>
            <a:r>
              <a:rPr lang="ko-KR" altLang="en-US" sz="2200" dirty="0" smtClean="0"/>
              <a:t>창</a:t>
            </a:r>
            <a:r>
              <a:rPr lang="en-US" altLang="ko-KR" sz="2200" dirty="0" smtClean="0"/>
              <a:t>)</a:t>
            </a:r>
            <a:r>
              <a:rPr lang="ko-KR" altLang="en-US" sz="2200" dirty="0" smtClean="0"/>
              <a:t>문틀의 뒤틀림</a:t>
            </a:r>
            <a:endParaRPr lang="en-US" altLang="ko-KR" sz="2200" dirty="0" smtClean="0"/>
          </a:p>
          <a:p>
            <a:pPr marL="1485900" lvl="2" indent="-342900" latinLnBrk="0"/>
            <a:r>
              <a:rPr lang="ko-KR" altLang="en-US" sz="2200" dirty="0" err="1" smtClean="0"/>
              <a:t>지하관의</a:t>
            </a:r>
            <a:r>
              <a:rPr lang="ko-KR" altLang="en-US" sz="2200" dirty="0" smtClean="0"/>
              <a:t> 파손 및 누수</a:t>
            </a:r>
            <a:endParaRPr lang="en-US" altLang="ko-KR" sz="2200" dirty="0" smtClean="0"/>
          </a:p>
          <a:p>
            <a:pPr marL="1485900" lvl="2" indent="-342900" latinLnBrk="0"/>
            <a:r>
              <a:rPr lang="ko-KR" altLang="en-US" sz="2200" dirty="0" smtClean="0"/>
              <a:t>울타리 삐뚤어짐</a:t>
            </a:r>
            <a:endParaRPr lang="en-US" altLang="ko-KR" sz="2200" dirty="0" smtClean="0"/>
          </a:p>
          <a:p>
            <a:pPr marL="1485900" lvl="2" indent="-342900" latinLnBrk="0"/>
            <a:r>
              <a:rPr lang="ko-KR" altLang="en-US" sz="2200" dirty="0" smtClean="0"/>
              <a:t>사면 기저에 물이 </a:t>
            </a:r>
            <a:r>
              <a:rPr lang="ko-KR" altLang="en-US" sz="2200" dirty="0" err="1" smtClean="0"/>
              <a:t>스며나옴</a:t>
            </a:r>
            <a:endParaRPr lang="en-US" altLang="ko-KR" sz="2200" dirty="0" smtClean="0"/>
          </a:p>
        </p:txBody>
      </p:sp>
    </p:spTree>
    <p:extLst>
      <p:ext uri="{BB962C8B-B14F-4D97-AF65-F5344CB8AC3E}">
        <p14:creationId xmlns:p14="http://schemas.microsoft.com/office/powerpoint/2010/main" val="377613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5904656" cy="45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123728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Slope-stability index distribution for a calibration region on </a:t>
            </a:r>
            <a:r>
              <a:rPr lang="en-US" sz="1200" dirty="0" smtClean="0"/>
              <a:t>Oahu</a:t>
            </a:r>
          </a:p>
          <a:p>
            <a:endParaRPr lang="en-US" sz="1200" dirty="0"/>
          </a:p>
          <a:p>
            <a:r>
              <a:rPr lang="en-US" sz="1200" dirty="0"/>
              <a:t>http://www.soest.hawaii.edu/GG/FACULTY/aly/slide.html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9672" y="188640"/>
            <a:ext cx="369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사면안정성도</a:t>
            </a:r>
            <a:r>
              <a:rPr lang="en-US" altLang="ko-KR" dirty="0" smtClean="0"/>
              <a:t>(slope stability map)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477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20688"/>
            <a:ext cx="333375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17176" y="5589240"/>
            <a:ext cx="5855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미국 </a:t>
            </a:r>
            <a:r>
              <a:rPr lang="ko-KR" altLang="en-US" sz="1200" dirty="0" err="1" smtClean="0"/>
              <a:t>메인주</a:t>
            </a:r>
            <a:r>
              <a:rPr lang="en-US" altLang="ko-KR" sz="1200" dirty="0" smtClean="0"/>
              <a:t>, 2007</a:t>
            </a:r>
            <a:r>
              <a:rPr lang="ko-KR" altLang="en-US" sz="1200" dirty="0" smtClean="0"/>
              <a:t>년 사태 당시 바닥에 생긴 균열</a:t>
            </a:r>
            <a:r>
              <a:rPr lang="en-US" sz="1200" dirty="0" smtClean="0"/>
              <a:t>.</a:t>
            </a:r>
          </a:p>
          <a:p>
            <a:endParaRPr lang="en-US" sz="1200" dirty="0"/>
          </a:p>
          <a:p>
            <a:r>
              <a:rPr lang="en-US" sz="1200" dirty="0"/>
              <a:t>http://www.maine.gov/doc/nrimc/mgs/explore/hazards/landslide/facts/nov07.htm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1800" y="116632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사태의 징조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319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55966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611560" y="530120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/>
              <a:t>사면 기저 부분의 누수</a:t>
            </a:r>
            <a:endParaRPr lang="en-US" sz="1200" dirty="0" smtClean="0"/>
          </a:p>
          <a:p>
            <a:r>
              <a:rPr lang="en-US" sz="1200" dirty="0" smtClean="0"/>
              <a:t>http</a:t>
            </a:r>
            <a:r>
              <a:rPr lang="en-US" sz="1200" dirty="0"/>
              <a:t>://www.wjgl.com/sites/default/files/imagecache/photo/photos/sand_and_water_slope_instability.jpg</a:t>
            </a:r>
          </a:p>
        </p:txBody>
      </p:sp>
    </p:spTree>
    <p:extLst>
      <p:ext uri="{BB962C8B-B14F-4D97-AF65-F5344CB8AC3E}">
        <p14:creationId xmlns:p14="http://schemas.microsoft.com/office/powerpoint/2010/main" val="275615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/>
          </a:bodyPr>
          <a:lstStyle/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ko-KR" altLang="en-US" sz="2400" dirty="0" smtClean="0"/>
              <a:t>사면의 안정화</a:t>
            </a:r>
            <a:endParaRPr lang="en-US" altLang="ko-KR" sz="2400" dirty="0" smtClean="0"/>
          </a:p>
          <a:p>
            <a:pPr marL="800100" lvl="1" indent="-342900" latinLnBrk="0"/>
            <a:r>
              <a:rPr lang="ko-KR" altLang="en-US" sz="2400" dirty="0" smtClean="0"/>
              <a:t>사면 경사 완화</a:t>
            </a:r>
            <a:endParaRPr lang="en-US" altLang="ko-KR" sz="2400" dirty="0" smtClean="0"/>
          </a:p>
          <a:p>
            <a:pPr marL="800100" lvl="1" indent="-342900" latinLnBrk="0"/>
            <a:r>
              <a:rPr lang="ko-KR" altLang="en-US" sz="2400" dirty="0" smtClean="0"/>
              <a:t>옹벽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축대</a:t>
            </a:r>
            <a:r>
              <a:rPr lang="en-US" altLang="ko-KR" sz="2400" dirty="0" smtClean="0"/>
              <a:t>)</a:t>
            </a:r>
            <a:r>
              <a:rPr lang="ko-KR" altLang="en-US" sz="2400" dirty="0" smtClean="0"/>
              <a:t>등과 같은 보호 시설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설치</a:t>
            </a:r>
            <a:endParaRPr lang="en-US" altLang="ko-KR" sz="2400" dirty="0" smtClean="0"/>
          </a:p>
          <a:p>
            <a:pPr marL="800100" lvl="1" indent="-342900" latinLnBrk="0"/>
            <a:r>
              <a:rPr lang="ko-KR" altLang="en-US" sz="2400" dirty="0" smtClean="0"/>
              <a:t>암석 볼트등과 같은 사면 물질 고정 공법 시공</a:t>
            </a:r>
            <a:endParaRPr lang="en-US" altLang="ko-KR" sz="2400" dirty="0" smtClean="0"/>
          </a:p>
        </p:txBody>
      </p:sp>
    </p:spTree>
    <p:extLst>
      <p:ext uri="{BB962C8B-B14F-4D97-AF65-F5344CB8AC3E}">
        <p14:creationId xmlns:p14="http://schemas.microsoft.com/office/powerpoint/2010/main" val="177962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1714500"/>
            <a:ext cx="45815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259632" y="5517232"/>
            <a:ext cx="74888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http://www.rawell.co.uk/landscaping_solutions_product_applications/stabilisation_of_cover_soil.php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11760" y="836712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계단식 사면 안정화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68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36712"/>
            <a:ext cx="6076225" cy="450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827584" y="5805264"/>
            <a:ext cx="8424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http://www.evansvillebasementrepair.com/foundation-repair/foundation-problems/collapsing-retaining-wall.html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91680" y="188640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축대 쌓기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276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37320"/>
            <a:ext cx="5725329" cy="374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728407" y="5157192"/>
            <a:ext cx="24703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http://westernhps.com/gallery.htm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7704" y="548680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암석 볼트 시공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696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36712"/>
            <a:ext cx="7468259" cy="4752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260648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2011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7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28</a:t>
            </a:r>
            <a:r>
              <a:rPr lang="ko-KR" altLang="en-US" dirty="0" smtClean="0"/>
              <a:t>일 </a:t>
            </a:r>
            <a:r>
              <a:rPr lang="ko-KR" altLang="en-US" dirty="0" err="1" smtClean="0"/>
              <a:t>우면산</a:t>
            </a:r>
            <a:r>
              <a:rPr lang="ko-KR" altLang="en-US" dirty="0" smtClean="0"/>
              <a:t> 사태 현장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5949280"/>
            <a:ext cx="58658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오마이뉴스</a:t>
            </a:r>
            <a:endParaRPr lang="en-US" altLang="ko-KR" dirty="0" smtClean="0"/>
          </a:p>
          <a:p>
            <a:r>
              <a:rPr lang="en-US" altLang="ko-KR" sz="1200" dirty="0"/>
              <a:t>http://www.ohmynews.com/NWS_Web/View/at_pg.aspx?CNTN_CD=A0001626839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8680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36712"/>
            <a:ext cx="7816287" cy="4824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260648"/>
            <a:ext cx="5880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2013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11</a:t>
            </a:r>
            <a:r>
              <a:rPr lang="ko-KR" altLang="en-US" dirty="0"/>
              <a:t>일 중국 </a:t>
            </a:r>
            <a:r>
              <a:rPr lang="ko-KR" altLang="en-US" dirty="0" err="1"/>
              <a:t>윈난성</a:t>
            </a:r>
            <a:r>
              <a:rPr lang="ko-KR" altLang="en-US" dirty="0"/>
              <a:t> </a:t>
            </a:r>
            <a:r>
              <a:rPr lang="ko-KR" altLang="en-US" dirty="0" err="1"/>
              <a:t>진웅현</a:t>
            </a:r>
            <a:r>
              <a:rPr lang="ko-KR" altLang="en-US" dirty="0"/>
              <a:t> 산사태 </a:t>
            </a:r>
            <a:r>
              <a:rPr lang="ko-KR" altLang="en-US" dirty="0" smtClean="0"/>
              <a:t>구조현장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9907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/>
          </a:bodyPr>
          <a:lstStyle/>
          <a:p>
            <a:pPr latinLnBrk="0"/>
            <a:r>
              <a:rPr lang="en-US" altLang="ko-KR" sz="3200" dirty="0" smtClean="0"/>
              <a:t>4-4-2. </a:t>
            </a:r>
            <a:r>
              <a:rPr lang="ko-KR" altLang="en-US" sz="3200" dirty="0" smtClean="0"/>
              <a:t>사면의 안정성</a:t>
            </a:r>
            <a:endParaRPr lang="en-US" altLang="ko-KR" sz="32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355257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5037584" y="6290686"/>
            <a:ext cx="3777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http://www.fao.org/docrep/006/T0099E/T0099e01.htm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60032" y="2348880"/>
            <a:ext cx="38438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F=</a:t>
            </a:r>
            <a:r>
              <a:rPr lang="ko-KR" altLang="en-US" dirty="0" err="1" smtClean="0"/>
              <a:t>구동력</a:t>
            </a:r>
            <a:r>
              <a:rPr lang="en-US" altLang="ko-KR" dirty="0" smtClean="0"/>
              <a:t>(driving force)</a:t>
            </a:r>
          </a:p>
          <a:p>
            <a:r>
              <a:rPr lang="en-US" altLang="ko-KR" dirty="0" err="1" smtClean="0"/>
              <a:t>F</a:t>
            </a:r>
            <a:r>
              <a:rPr lang="en-US" altLang="ko-KR" baseline="-25000" dirty="0" err="1" smtClean="0"/>
              <a:t>fric</a:t>
            </a:r>
            <a:r>
              <a:rPr lang="en-US" altLang="ko-KR" dirty="0" smtClean="0"/>
              <a:t>=</a:t>
            </a:r>
            <a:r>
              <a:rPr lang="ko-KR" altLang="en-US" dirty="0" smtClean="0"/>
              <a:t>마찰력</a:t>
            </a:r>
            <a:r>
              <a:rPr lang="en-US" altLang="ko-KR" dirty="0" smtClean="0"/>
              <a:t>(</a:t>
            </a:r>
            <a:r>
              <a:rPr lang="ko-KR" altLang="en-US" dirty="0" smtClean="0"/>
              <a:t>저항력</a:t>
            </a:r>
            <a:r>
              <a:rPr lang="en-US" altLang="ko-KR" dirty="0" smtClean="0"/>
              <a:t>, frictional force)</a:t>
            </a:r>
          </a:p>
          <a:p>
            <a:r>
              <a:rPr lang="en-US" altLang="ko-KR" dirty="0" smtClean="0"/>
              <a:t>F &gt; </a:t>
            </a:r>
            <a:r>
              <a:rPr lang="en-US" altLang="ko-KR" dirty="0" err="1"/>
              <a:t>F</a:t>
            </a:r>
            <a:r>
              <a:rPr lang="en-US" altLang="ko-KR" baseline="-25000" dirty="0" err="1"/>
              <a:t>fric</a:t>
            </a:r>
            <a:r>
              <a:rPr lang="en-US" altLang="ko-KR" dirty="0" smtClean="0"/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/>
              <a:t>사면 안정</a:t>
            </a:r>
            <a:endParaRPr lang="en-US" altLang="ko-KR" dirty="0" smtClean="0"/>
          </a:p>
          <a:p>
            <a:r>
              <a:rPr lang="en-US" altLang="ko-KR" dirty="0" smtClean="0"/>
              <a:t>F &lt; </a:t>
            </a:r>
            <a:r>
              <a:rPr lang="en-US" altLang="ko-KR" dirty="0" err="1"/>
              <a:t>F</a:t>
            </a:r>
            <a:r>
              <a:rPr lang="en-US" altLang="ko-KR" baseline="-25000" dirty="0" err="1"/>
              <a:t>fric</a:t>
            </a:r>
            <a:r>
              <a:rPr lang="en-US" altLang="ko-KR" dirty="0" smtClean="0"/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sym typeface="Wingdings" panose="05000000000000000000" pitchFamily="2" charset="2"/>
              </a:rPr>
              <a:t>사면 불안정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ko-KR" altLang="en-US" dirty="0" err="1" smtClean="0">
                <a:sym typeface="Wingdings" panose="05000000000000000000" pitchFamily="2" charset="2"/>
              </a:rPr>
              <a:t>안식각</a:t>
            </a:r>
            <a:r>
              <a:rPr lang="en-US" altLang="ko-KR" dirty="0" smtClean="0">
                <a:sym typeface="Wingdings" panose="05000000000000000000" pitchFamily="2" charset="2"/>
              </a:rPr>
              <a:t>(angle of repose): 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   </a:t>
            </a:r>
            <a:r>
              <a:rPr lang="ko-KR" altLang="en-US" dirty="0" smtClean="0">
                <a:sym typeface="Wingdings" panose="05000000000000000000" pitchFamily="2" charset="2"/>
              </a:rPr>
              <a:t>사면 안정 </a:t>
            </a:r>
            <a:r>
              <a:rPr lang="ko-KR" altLang="en-US" dirty="0" err="1" smtClean="0">
                <a:sym typeface="Wingdings" panose="05000000000000000000" pitchFamily="2" charset="2"/>
              </a:rPr>
              <a:t>최대각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968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/>
          </a:bodyPr>
          <a:lstStyle/>
          <a:p>
            <a:pPr marL="457200" indent="-457200" latinLnBrk="0">
              <a:buFont typeface="Arial" panose="020B0604020202020204" pitchFamily="34" charset="0"/>
              <a:buChar char="•"/>
            </a:pPr>
            <a:r>
              <a:rPr lang="ko-KR" altLang="en-US" sz="3200" dirty="0" smtClean="0"/>
              <a:t>사면 안정성에 영향을 미치는 요인</a:t>
            </a:r>
            <a:endParaRPr lang="en-US" altLang="ko-KR" sz="3200" dirty="0" smtClean="0"/>
          </a:p>
          <a:p>
            <a:pPr marL="914400" lvl="1" indent="-457200" latinLnBrk="0"/>
            <a:r>
              <a:rPr lang="en-US" altLang="ko-KR" sz="2800" dirty="0" smtClean="0"/>
              <a:t>(</a:t>
            </a:r>
            <a:r>
              <a:rPr lang="ko-KR" altLang="en-US" sz="2800" dirty="0" smtClean="0"/>
              <a:t>지질</a:t>
            </a:r>
            <a:r>
              <a:rPr lang="en-US" altLang="ko-KR" sz="2800" dirty="0" smtClean="0"/>
              <a:t>)</a:t>
            </a:r>
            <a:r>
              <a:rPr lang="ko-KR" altLang="en-US" sz="2800" dirty="0" smtClean="0"/>
              <a:t>구조</a:t>
            </a:r>
            <a:r>
              <a:rPr lang="en-US" altLang="ko-KR" sz="2800" dirty="0" smtClean="0"/>
              <a:t>: </a:t>
            </a:r>
            <a:r>
              <a:rPr lang="ko-KR" altLang="en-US" sz="2800" dirty="0" smtClean="0"/>
              <a:t>절리</a:t>
            </a:r>
            <a:r>
              <a:rPr lang="en-US" altLang="ko-KR" sz="2800" dirty="0" smtClean="0"/>
              <a:t>, </a:t>
            </a:r>
            <a:r>
              <a:rPr lang="ko-KR" altLang="en-US" sz="2800" dirty="0" err="1" smtClean="0"/>
              <a:t>엽리</a:t>
            </a:r>
            <a:r>
              <a:rPr lang="en-US" altLang="ko-KR" sz="2800" dirty="0" smtClean="0"/>
              <a:t>, </a:t>
            </a:r>
            <a:r>
              <a:rPr lang="ko-KR" altLang="en-US" sz="2800" dirty="0" err="1" smtClean="0"/>
              <a:t>층리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기타 층상 구조 등</a:t>
            </a:r>
            <a:endParaRPr lang="en-US" altLang="ko-KR" sz="2800" dirty="0" smtClean="0"/>
          </a:p>
          <a:p>
            <a:pPr marL="914400" lvl="1" indent="-457200" latinLnBrk="0"/>
            <a:r>
              <a:rPr lang="ko-KR" altLang="en-US" sz="2800" dirty="0" smtClean="0"/>
              <a:t>사면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물질량</a:t>
            </a:r>
            <a:endParaRPr lang="en-US" altLang="ko-KR" sz="2800" dirty="0" smtClean="0"/>
          </a:p>
          <a:p>
            <a:pPr marL="914400" lvl="1" indent="-457200" latinLnBrk="0"/>
            <a:r>
              <a:rPr lang="ko-KR" altLang="en-US" sz="2800" dirty="0" smtClean="0"/>
              <a:t>사면 물질의 종류</a:t>
            </a:r>
            <a:endParaRPr lang="en-US" altLang="ko-KR" sz="2800" dirty="0" smtClean="0"/>
          </a:p>
          <a:p>
            <a:pPr marL="914400" lvl="1" indent="-457200" latinLnBrk="0"/>
            <a:r>
              <a:rPr lang="ko-KR" altLang="en-US" sz="2800" dirty="0" smtClean="0"/>
              <a:t>물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수분</a:t>
            </a:r>
            <a:r>
              <a:rPr lang="en-US" altLang="ko-KR" sz="2800" dirty="0" smtClean="0"/>
              <a:t>)</a:t>
            </a:r>
          </a:p>
          <a:p>
            <a:pPr marL="914400" lvl="1" indent="-457200" latinLnBrk="0"/>
            <a:r>
              <a:rPr lang="ko-KR" altLang="en-US" sz="2800" dirty="0" smtClean="0"/>
              <a:t>기후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특히 온도와 강수량</a:t>
            </a:r>
            <a:r>
              <a:rPr lang="en-US" altLang="ko-KR" sz="2800" dirty="0" smtClean="0"/>
              <a:t>)</a:t>
            </a:r>
          </a:p>
          <a:p>
            <a:pPr marL="914400" lvl="1" indent="-457200" latinLnBrk="0"/>
            <a:r>
              <a:rPr lang="ko-KR" altLang="en-US" sz="2800" dirty="0" smtClean="0"/>
              <a:t>식생</a:t>
            </a:r>
            <a:endParaRPr lang="en-US" altLang="ko-KR" sz="2800" dirty="0" smtClean="0"/>
          </a:p>
          <a:p>
            <a:pPr marL="914400" lvl="1" indent="-457200" latinLnBrk="0"/>
            <a:r>
              <a:rPr lang="ko-KR" altLang="en-US" sz="2800" dirty="0" smtClean="0"/>
              <a:t>시간</a:t>
            </a:r>
            <a:endParaRPr lang="en-US" altLang="ko-KR" sz="2800" dirty="0" smtClean="0"/>
          </a:p>
          <a:p>
            <a:pPr marL="914400" lvl="1" indent="-457200" latinLnBrk="0"/>
            <a:endParaRPr lang="en-US" altLang="ko-KR" sz="3200" dirty="0" smtClean="0"/>
          </a:p>
        </p:txBody>
      </p:sp>
    </p:spTree>
    <p:extLst>
      <p:ext uri="{BB962C8B-B14F-4D97-AF65-F5344CB8AC3E}">
        <p14:creationId xmlns:p14="http://schemas.microsoft.com/office/powerpoint/2010/main" val="353918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34" y="860519"/>
            <a:ext cx="62865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432234" y="4388911"/>
            <a:ext cx="6286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/>
              <a:t>절리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단층</a:t>
            </a:r>
            <a:r>
              <a:rPr lang="en-US" altLang="ko-KR" sz="1200" dirty="0" smtClean="0"/>
              <a:t>, </a:t>
            </a:r>
            <a:r>
              <a:rPr lang="ko-KR" altLang="en-US" sz="1200" dirty="0" err="1" smtClean="0"/>
              <a:t>층리</a:t>
            </a:r>
            <a:r>
              <a:rPr lang="ko-KR" altLang="en-US" sz="1200" dirty="0" smtClean="0"/>
              <a:t> 등 결속력을 방해하는 면 구조는 사면의 안정성에 악영향을 줄 수 있다</a:t>
            </a:r>
            <a:r>
              <a:rPr lang="en-US" sz="1200" dirty="0" smtClean="0"/>
              <a:t>.  </a:t>
            </a:r>
            <a:r>
              <a:rPr lang="ko-KR" altLang="en-US" sz="1200" dirty="0" smtClean="0"/>
              <a:t>물은 그러한 구조를 따라 아래로 흘러 들어갈 수 있으며 저항력을 감소시키고 구성 광물의 풍화를 통해</a:t>
            </a:r>
            <a:r>
              <a:rPr lang="en-US" sz="1200" dirty="0" smtClean="0"/>
              <a:t> </a:t>
            </a:r>
            <a:r>
              <a:rPr lang="ko-KR" altLang="en-US" sz="1200" dirty="0" smtClean="0"/>
              <a:t>사면을 약화시킨다</a:t>
            </a:r>
            <a:r>
              <a:rPr lang="en-US" altLang="ko-KR" sz="1200" dirty="0" smtClean="0"/>
              <a:t>.  </a:t>
            </a:r>
            <a:r>
              <a:rPr lang="ko-KR" altLang="en-US" sz="1200" dirty="0" smtClean="0"/>
              <a:t>화학적 및 물리적 풍화 모두 사면의 불안정을 증대시키는 역할을 한다</a:t>
            </a:r>
            <a:r>
              <a:rPr lang="en-US" altLang="ko-KR" sz="1200" dirty="0" smtClean="0"/>
              <a:t>.</a:t>
            </a:r>
            <a:endParaRPr lang="en-US" sz="1200" dirty="0" smtClean="0"/>
          </a:p>
          <a:p>
            <a:endParaRPr lang="en-US" sz="1200" dirty="0"/>
          </a:p>
          <a:p>
            <a:r>
              <a:rPr lang="en-US" sz="1200" dirty="0"/>
              <a:t>http://gomyclass.com/geology10/files/lecture15/html/web_data/file37contents.htm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2234" y="404664"/>
            <a:ext cx="4240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지질 구조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물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및 시간과 사면의 안정성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927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474345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475656" y="5141749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/>
          </a:p>
          <a:p>
            <a:r>
              <a:rPr lang="en-US" sz="1200" dirty="0"/>
              <a:t>http://gomyclass.com/geology10/files/lecture15/html/web_data/file35contents.htm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7744" y="260648"/>
            <a:ext cx="4286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사면 물질의 응집력에 미치는 물의 영향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090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/>
          </a:bodyPr>
          <a:lstStyle/>
          <a:p>
            <a:pPr latinLnBrk="0"/>
            <a:r>
              <a:rPr lang="en-US" altLang="ko-KR" sz="3200" dirty="0" smtClean="0"/>
              <a:t>4-4-3. </a:t>
            </a:r>
            <a:r>
              <a:rPr lang="ko-KR" altLang="en-US" sz="3200" dirty="0" smtClean="0"/>
              <a:t>개발과 사태</a:t>
            </a:r>
            <a:endParaRPr lang="en-US" altLang="ko-KR" sz="3200" dirty="0" smtClean="0"/>
          </a:p>
          <a:p>
            <a:pPr latinLnBrk="0"/>
            <a:r>
              <a:rPr lang="ko-KR" altLang="en-US" sz="2400" dirty="0" smtClean="0"/>
              <a:t>일반적으로 개발 진행될수록 사태가 좀 더 빈번히 일어남</a:t>
            </a:r>
            <a:endParaRPr lang="en-US" altLang="ko-KR" sz="2400" dirty="0" smtClean="0"/>
          </a:p>
          <a:p>
            <a:pPr latinLnBrk="0"/>
            <a:endParaRPr lang="en-US" altLang="ko-KR" sz="24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ko-KR" altLang="en-US" sz="2400" dirty="0" smtClean="0"/>
              <a:t>좀 더 빈번한 사태의 원인</a:t>
            </a:r>
            <a:endParaRPr lang="en-US" altLang="ko-KR" sz="2400" dirty="0" smtClean="0"/>
          </a:p>
          <a:p>
            <a:pPr marL="800100" lvl="1" indent="-342900" latinLnBrk="0"/>
            <a:r>
              <a:rPr lang="ko-KR" altLang="en-US" sz="2400" dirty="0" smtClean="0"/>
              <a:t>지질 조건의 악화</a:t>
            </a:r>
            <a:endParaRPr lang="en-US" altLang="ko-KR" sz="2400" dirty="0" smtClean="0"/>
          </a:p>
          <a:p>
            <a:pPr marL="800100" lvl="1" indent="-342900" latinLnBrk="0"/>
            <a:r>
              <a:rPr lang="ko-KR" altLang="en-US" sz="2400" dirty="0" smtClean="0"/>
              <a:t>물의 누출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누수</a:t>
            </a:r>
            <a:r>
              <a:rPr lang="en-US" altLang="ko-KR" sz="2400" dirty="0" smtClean="0"/>
              <a:t>)</a:t>
            </a:r>
          </a:p>
          <a:p>
            <a:pPr marL="800100" lvl="1" indent="-342900" latinLnBrk="0"/>
            <a:r>
              <a:rPr lang="ko-KR" altLang="en-US" sz="2400" dirty="0" smtClean="0"/>
              <a:t>사면의 인위적 변화</a:t>
            </a:r>
            <a:endParaRPr lang="en-US" altLang="ko-KR" sz="2400" dirty="0" smtClean="0"/>
          </a:p>
        </p:txBody>
      </p:sp>
    </p:spTree>
    <p:extLst>
      <p:ext uri="{BB962C8B-B14F-4D97-AF65-F5344CB8AC3E}">
        <p14:creationId xmlns:p14="http://schemas.microsoft.com/office/powerpoint/2010/main" val="68678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428633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403648" y="5517232"/>
            <a:ext cx="6030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/>
              <a:t>수도관의 파열로 인한 누수와 사태</a:t>
            </a:r>
            <a:r>
              <a:rPr lang="en-US" sz="1200" dirty="0" smtClean="0"/>
              <a:t>.  </a:t>
            </a:r>
            <a:r>
              <a:rPr lang="ko-KR" altLang="en-US" sz="1200" dirty="0" err="1" smtClean="0"/>
              <a:t>아브루쪼</a:t>
            </a:r>
            <a:r>
              <a:rPr lang="ko-KR" altLang="en-US" sz="1200" dirty="0" smtClean="0"/>
              <a:t> 지진에 의해 발생</a:t>
            </a:r>
            <a:endParaRPr lang="en-US" altLang="ko-KR" sz="1200" dirty="0" smtClean="0"/>
          </a:p>
          <a:p>
            <a:endParaRPr lang="en-US" sz="1200" dirty="0"/>
          </a:p>
          <a:p>
            <a:r>
              <a:rPr lang="en-US" sz="1200" dirty="0" smtClean="0"/>
              <a:t>Source</a:t>
            </a:r>
            <a:r>
              <a:rPr lang="en-US" sz="1200" dirty="0"/>
              <a:t>: </a:t>
            </a:r>
            <a:r>
              <a:rPr lang="en-US" sz="1200" dirty="0" smtClean="0"/>
              <a:t>AIR. 4/23/2009 </a:t>
            </a:r>
            <a:r>
              <a:rPr lang="en-US" sz="1200" dirty="0"/>
              <a:t>3:00:00 </a:t>
            </a:r>
            <a:r>
              <a:rPr lang="en-US" sz="1200" dirty="0" smtClean="0"/>
              <a:t>PM</a:t>
            </a:r>
          </a:p>
          <a:p>
            <a:endParaRPr lang="en-US" sz="1200" dirty="0"/>
          </a:p>
          <a:p>
            <a:r>
              <a:rPr lang="en-US" sz="1200" dirty="0"/>
              <a:t>http://alert.air-worldwide.com/EventSummary.aspx?e=460&amp;tp=68&amp;c=1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3648" y="116632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누수에 따른 사태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371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필수">
  <a:themeElements>
    <a:clrScheme name="필수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필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3573</TotalTime>
  <Words>660</Words>
  <Application>Microsoft Office PowerPoint</Application>
  <PresentationFormat>화면 슬라이드 쇼(4:3)</PresentationFormat>
  <Paragraphs>113</Paragraphs>
  <Slides>18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2" baseType="lpstr">
      <vt:lpstr>맑은 고딕</vt:lpstr>
      <vt:lpstr>Arial</vt:lpstr>
      <vt:lpstr>Wingdings</vt:lpstr>
      <vt:lpstr>필수</vt:lpstr>
      <vt:lpstr>4-4. 사태(landslide)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지구의 선물, 그 빛과 그림자 제 1장 행성 지구</dc:title>
  <dc:creator>jyy</dc:creator>
  <cp:lastModifiedBy>Jae-Young Yu</cp:lastModifiedBy>
  <cp:revision>123</cp:revision>
  <dcterms:created xsi:type="dcterms:W3CDTF">2013-09-03T00:41:18Z</dcterms:created>
  <dcterms:modified xsi:type="dcterms:W3CDTF">2017-11-16T16:05:15Z</dcterms:modified>
</cp:coreProperties>
</file>