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58" r:id="rId4"/>
    <p:sldId id="260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  <a:srgbClr val="999999"/>
    <a:srgbClr val="FF9D2D"/>
    <a:srgbClr val="C2F2D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8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3FA0-CFD2-47F8-B1B9-8741085C8152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02CD9-0E0F-4914-AE4D-05785BDEA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2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5-5-3. </a:t>
            </a:r>
            <a:r>
              <a:rPr lang="ko-KR" altLang="en-US" dirty="0" smtClean="0"/>
              <a:t>지구 온난화로 인한 재해</a:t>
            </a:r>
            <a:endParaRPr lang="en-US" altLang="ko-KR" dirty="0" smtClean="0"/>
          </a:p>
          <a:p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기후 변화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강수량 변화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강수지역과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건조지역 확장 및 심화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이상 한파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혹서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해수면 상승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해안 범람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생태계 교란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거의 모든 생태계가 기온 증가의 영향을 받을 것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많은 수의 동물이 멸종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장기적 재해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장기적으로 이산화탄소 배출량이 결정</a:t>
            </a:r>
            <a:endParaRPr lang="en-US" altLang="ko-KR" dirty="0" smtClean="0"/>
          </a:p>
          <a:p>
            <a:pPr marL="800100" lvl="1" indent="-342900"/>
            <a:r>
              <a:rPr lang="ko-KR" altLang="en-US" dirty="0"/>
              <a:t>빙</a:t>
            </a:r>
            <a:r>
              <a:rPr lang="ko-KR" altLang="en-US" dirty="0" smtClean="0"/>
              <a:t>하기 후 작용</a:t>
            </a:r>
            <a:r>
              <a:rPr lang="en-US" altLang="ko-KR" dirty="0" smtClean="0"/>
              <a:t>: </a:t>
            </a:r>
            <a:r>
              <a:rPr lang="ko-KR" altLang="en-US" dirty="0" smtClean="0"/>
              <a:t>얼음으로 인한 압력이 사라진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화산 활동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쓰나미</a:t>
            </a:r>
            <a:r>
              <a:rPr lang="ko-KR" altLang="en-US" dirty="0" smtClean="0"/>
              <a:t> 빈번</a:t>
            </a:r>
            <a:r>
              <a:rPr lang="en-US" altLang="ko-KR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대규모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돌발성</a:t>
            </a:r>
            <a:r>
              <a:rPr lang="ko-KR" altLang="en-US" dirty="0" smtClean="0"/>
              <a:t> 재해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해류 순환 변화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바다 산성화</a:t>
            </a:r>
            <a:endParaRPr lang="en-US" altLang="ko-KR" dirty="0" smtClean="0"/>
          </a:p>
          <a:p>
            <a:pPr marL="800100" lvl="1" indent="-342900"/>
            <a:r>
              <a:rPr lang="ko-KR" altLang="en-US" dirty="0" err="1" smtClean="0"/>
              <a:t>메탄하이드레이트</a:t>
            </a:r>
            <a:r>
              <a:rPr lang="ko-KR" altLang="en-US" dirty="0" smtClean="0"/>
              <a:t> 등 방출</a:t>
            </a:r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100392" cy="4340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21</a:t>
            </a:r>
            <a:r>
              <a:rPr lang="ko-KR" altLang="en-US" dirty="0" smtClean="0"/>
              <a:t>세기 예측 지구 표면 대기 온도 변화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77624" y="5831665"/>
            <a:ext cx="816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https://commons.wikimedia.org/wiki/File:Projected_change_in_annual_mean_surface_air_temperature_from_the_late_20th_century_to_the_middle_21st_century,_based_on_SRES_emissions_scenario_A1B.png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5644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331640" y="5996615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https://commons.wikimedia.org/wiki/File:Projected_change_in_annual_average_precipitation_for_the_21st_century,_based_on_the_SRES_A1B_emissions_scenario,_and_simulated_by_the_GFDL_CM2.1_model.png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2218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576" y="1772816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NOAA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1900</a:t>
            </a:r>
            <a:r>
              <a:rPr lang="ko-KR" altLang="en-US" dirty="0"/>
              <a:t>년부터 </a:t>
            </a:r>
            <a:r>
              <a:rPr lang="en-US" altLang="ko-KR" dirty="0"/>
              <a:t>2100</a:t>
            </a:r>
            <a:r>
              <a:rPr lang="ko-KR" altLang="en-US" dirty="0"/>
              <a:t>년까지 </a:t>
            </a:r>
            <a:r>
              <a:rPr lang="en-US" altLang="ko-KR" dirty="0"/>
              <a:t>200</a:t>
            </a:r>
            <a:r>
              <a:rPr lang="ko-KR" altLang="en-US" dirty="0"/>
              <a:t>년 동안의 강수량에 대한 </a:t>
            </a:r>
            <a:r>
              <a:rPr lang="ko-KR" altLang="en-US" dirty="0" smtClean="0"/>
              <a:t>시뮬레이션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https</a:t>
            </a:r>
            <a:r>
              <a:rPr lang="en-US" altLang="ko-KR" dirty="0"/>
              <a:t>://en.wikipedia.org/wiki/Physical_impacts_of_climate_change#Extreme_events </a:t>
            </a:r>
          </a:p>
        </p:txBody>
      </p:sp>
    </p:spTree>
    <p:extLst>
      <p:ext uri="{BB962C8B-B14F-4D97-AF65-F5344CB8AC3E}">
        <p14:creationId xmlns:p14="http://schemas.microsoft.com/office/powerpoint/2010/main" val="326502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해수면 </a:t>
            </a:r>
            <a:r>
              <a:rPr lang="en-US" altLang="ko-KR" dirty="0" smtClean="0"/>
              <a:t>6m </a:t>
            </a:r>
            <a:r>
              <a:rPr lang="ko-KR" altLang="en-US" dirty="0" smtClean="0"/>
              <a:t>상승으로 바닷물 범람이 예상되는 지역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7584" y="599611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NASA</a:t>
            </a:r>
          </a:p>
          <a:p>
            <a:r>
              <a:rPr lang="en-US" altLang="ko-KR" sz="1200" dirty="0" smtClean="0"/>
              <a:t>https</a:t>
            </a:r>
            <a:r>
              <a:rPr lang="en-US" altLang="ko-KR" sz="1200" dirty="0"/>
              <a:t>://commons.wikimedia.org/wiki/File:6m_Sea_Level_Rise.jpg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1080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5-5-4. </a:t>
            </a:r>
            <a:r>
              <a:rPr lang="ko-KR" altLang="en-US" dirty="0" smtClean="0"/>
              <a:t>지구 </a:t>
            </a:r>
            <a:r>
              <a:rPr lang="ko-KR" altLang="en-US" dirty="0" smtClean="0"/>
              <a:t>온난화에 대한 대응</a:t>
            </a:r>
            <a:endParaRPr lang="en-US" altLang="ko-KR" dirty="0" smtClean="0"/>
          </a:p>
          <a:p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감축방안</a:t>
            </a:r>
            <a:endParaRPr lang="en-US" altLang="ko-KR" dirty="0" smtClean="0"/>
          </a:p>
          <a:p>
            <a:pPr marL="800100" lvl="1" indent="-342900"/>
            <a:r>
              <a:rPr lang="ko-KR" altLang="en-US" dirty="0" err="1" smtClean="0"/>
              <a:t>신재생</a:t>
            </a:r>
            <a:r>
              <a:rPr lang="ko-KR" altLang="en-US" dirty="0" smtClean="0"/>
              <a:t> </a:t>
            </a:r>
            <a:r>
              <a:rPr lang="ko-KR" altLang="en-US" dirty="0"/>
              <a:t>에너지등과 같이 화석연료를 대체할 수 있는 다른 에너지를 </a:t>
            </a:r>
            <a:r>
              <a:rPr lang="ko-KR" altLang="en-US" dirty="0" smtClean="0"/>
              <a:t>사용</a:t>
            </a:r>
            <a:endParaRPr lang="ko-KR" altLang="en-US" dirty="0"/>
          </a:p>
          <a:p>
            <a:pPr marL="800100" lvl="1" indent="-342900"/>
            <a:r>
              <a:rPr lang="ko-KR" altLang="en-US" dirty="0" smtClean="0"/>
              <a:t>화석 </a:t>
            </a:r>
            <a:r>
              <a:rPr lang="ko-KR" altLang="en-US" dirty="0"/>
              <a:t>연료 사용을 절약하고 </a:t>
            </a:r>
            <a:r>
              <a:rPr lang="ko-KR" altLang="en-US" dirty="0" smtClean="0"/>
              <a:t>자제 </a:t>
            </a:r>
            <a:endParaRPr lang="ko-KR" altLang="en-US" dirty="0"/>
          </a:p>
          <a:p>
            <a:pPr marL="800100" lvl="1" indent="-342900"/>
            <a:r>
              <a:rPr lang="ko-KR" altLang="en-US" dirty="0" smtClean="0"/>
              <a:t>화석 </a:t>
            </a:r>
            <a:r>
              <a:rPr lang="ko-KR" altLang="en-US" dirty="0"/>
              <a:t>연료의 사용 효율 증대 </a:t>
            </a:r>
          </a:p>
          <a:p>
            <a:pPr marL="800100" lvl="1" indent="-342900"/>
            <a:r>
              <a:rPr lang="ko-KR" altLang="en-US" dirty="0" smtClean="0"/>
              <a:t>온실 </a:t>
            </a:r>
            <a:r>
              <a:rPr lang="ko-KR" altLang="en-US" dirty="0"/>
              <a:t>가스 </a:t>
            </a:r>
            <a:r>
              <a:rPr lang="ko-KR" altLang="en-US" dirty="0" err="1"/>
              <a:t>포집</a:t>
            </a:r>
            <a:r>
              <a:rPr lang="ko-KR" altLang="en-US" dirty="0"/>
              <a:t> 처분</a:t>
            </a:r>
            <a:r>
              <a:rPr lang="en-US" altLang="ko-KR" dirty="0"/>
              <a:t>(Carbon Capture and Storage; CCS) </a:t>
            </a:r>
          </a:p>
          <a:p>
            <a:pPr marL="800100" lvl="1" indent="-342900"/>
            <a:r>
              <a:rPr lang="ko-KR" altLang="en-US" dirty="0" smtClean="0"/>
              <a:t>국제 </a:t>
            </a:r>
            <a:r>
              <a:rPr lang="ko-KR" altLang="en-US" dirty="0"/>
              <a:t>사회 차원에서의 각국 정부의 감축 노력 </a:t>
            </a:r>
            <a:r>
              <a:rPr lang="ko-KR" altLang="en-US" dirty="0" smtClean="0"/>
              <a:t>독려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대응방안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교육</a:t>
            </a:r>
            <a:r>
              <a:rPr lang="en-US" altLang="ko-KR" dirty="0"/>
              <a:t>, </a:t>
            </a:r>
            <a:r>
              <a:rPr lang="ko-KR" altLang="en-US" dirty="0"/>
              <a:t>기반 시설 확충</a:t>
            </a:r>
            <a:r>
              <a:rPr lang="en-US" altLang="ko-KR" dirty="0"/>
              <a:t>, </a:t>
            </a:r>
            <a:r>
              <a:rPr lang="ko-KR" altLang="en-US" dirty="0"/>
              <a:t>자원 확보</a:t>
            </a:r>
            <a:r>
              <a:rPr lang="en-US" altLang="ko-KR" dirty="0"/>
              <a:t>, </a:t>
            </a:r>
            <a:r>
              <a:rPr lang="ko-KR" altLang="en-US" dirty="0"/>
              <a:t>경제적 빈곤 해결 등을 통해 대응 </a:t>
            </a:r>
            <a:r>
              <a:rPr lang="ko-KR" altLang="en-US" dirty="0" smtClean="0"/>
              <a:t>능력 향상</a:t>
            </a:r>
            <a:endParaRPr lang="ko-KR" altLang="en-US" dirty="0"/>
          </a:p>
          <a:p>
            <a:pPr marL="800100" lvl="1" indent="-342900"/>
            <a:r>
              <a:rPr lang="ko-KR" altLang="en-US" dirty="0" smtClean="0"/>
              <a:t>각 </a:t>
            </a:r>
            <a:r>
              <a:rPr lang="ko-KR" altLang="en-US" dirty="0"/>
              <a:t>지역에 맞는 적절한 대처 </a:t>
            </a:r>
            <a:r>
              <a:rPr lang="ko-KR" altLang="en-US" dirty="0" smtClean="0"/>
              <a:t>방법 개발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기후 </a:t>
            </a:r>
            <a:r>
              <a:rPr lang="ko-KR" altLang="en-US" dirty="0"/>
              <a:t>변화에 따른 농업 대응 및 식량 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기후 </a:t>
            </a:r>
            <a:r>
              <a:rPr lang="ko-KR" altLang="en-US" dirty="0"/>
              <a:t>조절 기술 </a:t>
            </a:r>
            <a:r>
              <a:rPr lang="ko-KR" altLang="en-US" dirty="0" smtClean="0"/>
              <a:t>개발</a:t>
            </a:r>
            <a:endParaRPr lang="ko-KR" altLang="en-US" dirty="0"/>
          </a:p>
          <a:p>
            <a:pPr marL="800100" lvl="1" indent="-342900"/>
            <a:r>
              <a:rPr lang="ko-KR" altLang="en-US" dirty="0" smtClean="0"/>
              <a:t>빙하 </a:t>
            </a:r>
            <a:r>
              <a:rPr lang="ko-KR" altLang="en-US" dirty="0"/>
              <a:t>용융에 대비한 댐 </a:t>
            </a:r>
            <a:r>
              <a:rPr lang="ko-KR" altLang="en-US" dirty="0" smtClean="0"/>
              <a:t>건설</a:t>
            </a:r>
            <a:endParaRPr lang="ko-KR" altLang="en-US" dirty="0"/>
          </a:p>
          <a:p>
            <a:pPr marL="800100" lvl="1" indent="-342900"/>
            <a:r>
              <a:rPr lang="ko-KR" altLang="en-US" dirty="0" smtClean="0"/>
              <a:t>지질 </a:t>
            </a:r>
            <a:r>
              <a:rPr lang="ko-KR" altLang="en-US" dirty="0"/>
              <a:t>공학적 대응 기술 </a:t>
            </a:r>
            <a:r>
              <a:rPr lang="ko-KR" altLang="en-US" dirty="0" smtClean="0"/>
              <a:t>마련</a:t>
            </a:r>
            <a:endParaRPr lang="ko-KR" altLang="en-US" dirty="0"/>
          </a:p>
          <a:p>
            <a:pPr marL="800100" lvl="1" indent="-342900"/>
            <a:r>
              <a:rPr lang="ko-KR" altLang="en-US" dirty="0" smtClean="0"/>
              <a:t>재난을 </a:t>
            </a:r>
            <a:r>
              <a:rPr lang="ko-KR" altLang="en-US" dirty="0"/>
              <a:t>국가가 구호하도록 </a:t>
            </a:r>
            <a:r>
              <a:rPr lang="ko-KR" altLang="en-US" dirty="0" smtClean="0"/>
              <a:t>시스템 정비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주민 </a:t>
            </a:r>
            <a:r>
              <a:rPr lang="ko-KR" altLang="en-US" dirty="0"/>
              <a:t>이주 계획 </a:t>
            </a:r>
            <a:r>
              <a:rPr lang="ko-KR" altLang="en-US" dirty="0" smtClean="0"/>
              <a:t>수립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9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86832"/>
            <a:ext cx="6023570" cy="6571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286832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온실가스 배출과 감축 방안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25326" y="908720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온실가스 배출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908719"/>
            <a:ext cx="2864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대응별</a:t>
            </a:r>
            <a:r>
              <a:rPr lang="ko-KR" altLang="en-US" sz="1200" dirty="0" smtClean="0"/>
              <a:t> 온실가스 배출 감축 </a:t>
            </a:r>
            <a:r>
              <a:rPr lang="ko-KR" altLang="en-US" sz="1200" dirty="0"/>
              <a:t>누적</a:t>
            </a:r>
            <a:r>
              <a:rPr lang="ko-KR" altLang="en-US" sz="1200" dirty="0" smtClean="0"/>
              <a:t>기여도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305148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기술적 방안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907" y="4305148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자치적 해결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85631" y="4304129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소비 변화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44909" y="458112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관측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4206" y="471962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예측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06575" y="49966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목표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6163" y="545625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차이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9814" y="458112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산림보존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10198" y="4719627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기타 온실가스 감축</a:t>
            </a:r>
            <a:endParaRPr lang="ko-KR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013059" y="4974353"/>
            <a:ext cx="209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기타 에너지 관련 배출 감축</a:t>
            </a:r>
            <a:endParaRPr lang="ko-KR" alt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262573" y="517925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핵에너지</a:t>
            </a:r>
            <a:endParaRPr lang="ko-KR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157061" y="542049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바이오에너지</a:t>
            </a:r>
            <a:endParaRPr lang="ko-KR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2682" y="5589644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태양열 및 풍력</a:t>
            </a:r>
            <a:endParaRPr lang="ko-KR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10198" y="5813435"/>
            <a:ext cx="142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탄소 </a:t>
            </a:r>
            <a:r>
              <a:rPr lang="ko-KR" altLang="en-US" sz="1200" dirty="0" err="1" smtClean="0"/>
              <a:t>포집</a:t>
            </a:r>
            <a:r>
              <a:rPr lang="ko-KR" altLang="en-US" sz="1200" dirty="0" smtClean="0"/>
              <a:t> 및 저장</a:t>
            </a:r>
            <a:endParaRPr lang="ko-KR" alt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16460" y="6018340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에너지 효율 개선</a:t>
            </a:r>
            <a:endParaRPr lang="ko-KR" altLang="en-US" sz="1200" dirty="0"/>
          </a:p>
        </p:txBody>
      </p:sp>
      <p:sp>
        <p:nvSpPr>
          <p:cNvPr id="25" name="직사각형 24"/>
          <p:cNvSpPr/>
          <p:nvPr/>
        </p:nvSpPr>
        <p:spPr>
          <a:xfrm>
            <a:off x="2652796" y="6345836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https://commons.wikimedia.org/wiki/File:Limiting_global_warming_to_2_degrees_Celsius_-_options_to_reduce_greenhouse_gas_emissions_(PBL).png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44493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3081</TotalTime>
  <Words>275</Words>
  <Application>Microsoft Office PowerPoint</Application>
  <PresentationFormat>화면 슬라이드 쇼(4:3)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필수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141</cp:revision>
  <dcterms:created xsi:type="dcterms:W3CDTF">2013-09-03T00:41:18Z</dcterms:created>
  <dcterms:modified xsi:type="dcterms:W3CDTF">2017-11-22T04:38:01Z</dcterms:modified>
</cp:coreProperties>
</file>