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2011-08-30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2011-08-30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2011-08-30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2011-08-30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2011-08-30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2011-08-30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2011-08-30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2011-08-30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2011-08-30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2011-08-30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dirty="0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2011-08-30</a:t>
            </a:fld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C203123-E138-4A55-B8A0-015B8266EFB6}" type="datetimeFigureOut">
              <a:rPr lang="ko-KR" altLang="en-US" smtClean="0"/>
              <a:pPr/>
              <a:t>2011-08-30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rearth.net/" TargetMode="External"/><Relationship Id="rId2" Type="http://schemas.openxmlformats.org/officeDocument/2006/relationships/hyperlink" Target="mailto:jyu@kangwon.ac.k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59632" y="3861048"/>
            <a:ext cx="6858000" cy="990600"/>
          </a:xfrm>
        </p:spPr>
        <p:txBody>
          <a:bodyPr>
            <a:normAutofit fontScale="90000"/>
          </a:bodyPr>
          <a:lstStyle/>
          <a:p>
            <a:r>
              <a:rPr lang="en-US" altLang="ko-KR" sz="2000" dirty="0" smtClean="0"/>
              <a:t>330053</a:t>
            </a:r>
            <a:br>
              <a:rPr lang="en-US" altLang="ko-KR" sz="2000" dirty="0" smtClean="0"/>
            </a:br>
            <a:r>
              <a:rPr lang="en-US" altLang="ko-KR" sz="6000" dirty="0" smtClean="0"/>
              <a:t>Geochemical Analysis</a:t>
            </a:r>
            <a:endParaRPr lang="ko-KR" altLang="en-US" sz="6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111286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Prof. Jae-young Yu</a:t>
            </a:r>
          </a:p>
          <a:p>
            <a:r>
              <a:rPr lang="en-US" altLang="ko-KR" dirty="0" smtClean="0"/>
              <a:t>Dept. Geology</a:t>
            </a:r>
          </a:p>
          <a:p>
            <a:r>
              <a:rPr lang="en-US" altLang="ko-KR" dirty="0" err="1" smtClean="0"/>
              <a:t>Kangwon</a:t>
            </a:r>
            <a:r>
              <a:rPr lang="en-US" altLang="ko-KR" dirty="0" smtClean="0"/>
              <a:t> National University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Course Information (1/4)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/>
              <a:t>Professor</a:t>
            </a:r>
            <a:r>
              <a:rPr lang="en-US" altLang="ko-KR" dirty="0" smtClean="0"/>
              <a:t>:</a:t>
            </a:r>
          </a:p>
          <a:p>
            <a:pPr>
              <a:buNone/>
            </a:pPr>
            <a:r>
              <a:rPr lang="en-US" altLang="ko-KR" dirty="0" smtClean="0"/>
              <a:t>	</a:t>
            </a:r>
            <a:r>
              <a:rPr lang="en-US" altLang="ko-KR" u="sng" dirty="0" smtClean="0"/>
              <a:t>Jae-Young Yu</a:t>
            </a:r>
          </a:p>
          <a:p>
            <a:pPr>
              <a:buNone/>
            </a:pPr>
            <a:r>
              <a:rPr lang="en-US" altLang="ko-KR" dirty="0" smtClean="0"/>
              <a:t>	Natural Sci. Bldg. 3-212</a:t>
            </a:r>
          </a:p>
          <a:p>
            <a:pPr>
              <a:buNone/>
            </a:pPr>
            <a:r>
              <a:rPr lang="en-US" altLang="ko-KR" dirty="0" smtClean="0"/>
              <a:t>	Dept. Geology, </a:t>
            </a:r>
            <a:r>
              <a:rPr lang="en-US" altLang="ko-KR" dirty="0" err="1" smtClean="0"/>
              <a:t>Kangwon</a:t>
            </a:r>
            <a:r>
              <a:rPr lang="en-US" altLang="ko-KR" dirty="0" smtClean="0"/>
              <a:t> National University</a:t>
            </a:r>
          </a:p>
          <a:p>
            <a:pPr>
              <a:buNone/>
            </a:pPr>
            <a:r>
              <a:rPr lang="en-US" altLang="ko-KR" dirty="0" smtClean="0"/>
              <a:t>	Ext. 8557</a:t>
            </a:r>
          </a:p>
          <a:p>
            <a:pPr>
              <a:buNone/>
            </a:pPr>
            <a:r>
              <a:rPr lang="en-US" altLang="ko-KR" dirty="0" smtClean="0"/>
              <a:t>	Email: </a:t>
            </a:r>
            <a:r>
              <a:rPr lang="en-US" altLang="ko-KR" dirty="0" smtClean="0">
                <a:hlinkClick r:id="rId2"/>
              </a:rPr>
              <a:t>jyu@kangwon.ac.kr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	Web: </a:t>
            </a:r>
            <a:r>
              <a:rPr lang="en-US" altLang="ko-KR" dirty="0" smtClean="0">
                <a:hlinkClick r:id="rId3"/>
              </a:rPr>
              <a:t>www.korearth.net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	Office hours: Anytime possible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Course Information (2/4)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b="1" dirty="0" smtClean="0"/>
              <a:t>Text Book</a:t>
            </a:r>
          </a:p>
          <a:p>
            <a:pPr>
              <a:buNone/>
            </a:pPr>
            <a:r>
              <a:rPr lang="en-US" altLang="ko-KR" dirty="0" smtClean="0"/>
              <a:t>	None</a:t>
            </a:r>
          </a:p>
          <a:p>
            <a:pPr>
              <a:buNone/>
            </a:pPr>
            <a:endParaRPr lang="en-US" altLang="ko-KR" dirty="0" smtClean="0"/>
          </a:p>
          <a:p>
            <a:r>
              <a:rPr lang="en-US" altLang="ko-KR" b="1" dirty="0" smtClean="0"/>
              <a:t>Optional Books</a:t>
            </a:r>
          </a:p>
          <a:p>
            <a:pPr>
              <a:buNone/>
            </a:pPr>
            <a:r>
              <a:rPr lang="en-US" altLang="ko-KR" dirty="0" smtClean="0"/>
              <a:t>	Any analytical chemistry &amp; chemical analysis book</a:t>
            </a:r>
          </a:p>
          <a:p>
            <a:pPr>
              <a:buNone/>
            </a:pPr>
            <a:endParaRPr lang="en-US" altLang="ko-KR" dirty="0" smtClean="0"/>
          </a:p>
          <a:p>
            <a:r>
              <a:rPr lang="en-US" altLang="ko-KR" b="1" dirty="0" smtClean="0"/>
              <a:t>Web Pages</a:t>
            </a:r>
          </a:p>
          <a:p>
            <a:pPr>
              <a:buNone/>
            </a:pPr>
            <a:r>
              <a:rPr lang="en-US" altLang="ko-KR" dirty="0" smtClean="0"/>
              <a:t>	</a:t>
            </a:r>
            <a:r>
              <a:rPr lang="en-US" altLang="ko-KR" dirty="0" err="1" smtClean="0"/>
              <a:t>KorEArtH</a:t>
            </a:r>
            <a:r>
              <a:rPr lang="en-US" altLang="ko-KR" dirty="0" smtClean="0"/>
              <a:t>&gt;Lectures&gt;Geochemistry&gt;Geochemical Analysis(in Korean)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Course Information (3/4)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b="1" dirty="0" smtClean="0"/>
              <a:t>Objectives</a:t>
            </a:r>
          </a:p>
          <a:p>
            <a:pPr>
              <a:buNone/>
            </a:pPr>
            <a:r>
              <a:rPr lang="en-US" altLang="ko-KR" dirty="0" smtClean="0"/>
              <a:t>	Knowing how to analyze the materials </a:t>
            </a:r>
            <a:r>
              <a:rPr lang="en-US" altLang="ko-KR" dirty="0" err="1" smtClean="0"/>
              <a:t>consting</a:t>
            </a:r>
            <a:r>
              <a:rPr lang="en-US" altLang="ko-KR" dirty="0" smtClean="0"/>
              <a:t> of the Earth &amp; being familiar with handling varieties of Lab. apparatuses</a:t>
            </a:r>
          </a:p>
          <a:p>
            <a:pPr>
              <a:buNone/>
            </a:pPr>
            <a:endParaRPr lang="en-US" altLang="ko-KR" dirty="0" smtClean="0"/>
          </a:p>
          <a:p>
            <a:r>
              <a:rPr lang="en-US" altLang="ko-KR" b="1" dirty="0" smtClean="0"/>
              <a:t>Course Outlines</a:t>
            </a:r>
          </a:p>
          <a:p>
            <a:pPr>
              <a:buNone/>
            </a:pPr>
            <a:r>
              <a:rPr lang="en-US" altLang="ko-KR" dirty="0" smtClean="0"/>
              <a:t>	Lecture + Lab. Work</a:t>
            </a:r>
          </a:p>
          <a:p>
            <a:pPr>
              <a:buNone/>
            </a:pPr>
            <a:r>
              <a:rPr lang="en-US" altLang="ko-KR" dirty="0" smtClean="0"/>
              <a:t>	</a:t>
            </a:r>
            <a:r>
              <a:rPr lang="en-US" altLang="ko-KR" i="1" dirty="0" smtClean="0"/>
              <a:t>Lecture</a:t>
            </a:r>
            <a:r>
              <a:rPr lang="en-US" altLang="ko-KR" dirty="0" smtClean="0"/>
              <a:t>: Theoretical (not always corresponds to the Lab. Work)</a:t>
            </a:r>
          </a:p>
          <a:p>
            <a:pPr>
              <a:buNone/>
            </a:pPr>
            <a:r>
              <a:rPr lang="en-US" altLang="ko-KR" dirty="0" smtClean="0"/>
              <a:t>	</a:t>
            </a:r>
            <a:r>
              <a:rPr lang="en-US" altLang="ko-KR" i="1" dirty="0" smtClean="0"/>
              <a:t>Lab. Work</a:t>
            </a:r>
            <a:r>
              <a:rPr lang="en-US" altLang="ko-KR" dirty="0" smtClean="0"/>
              <a:t>: Project based, mostly analysis work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Course Information (4/4)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Grading</a:t>
            </a:r>
          </a:p>
          <a:p>
            <a:pPr lvl="1"/>
            <a:r>
              <a:rPr lang="en-US" altLang="ko-KR" dirty="0" smtClean="0"/>
              <a:t>From A+ to D0</a:t>
            </a:r>
          </a:p>
          <a:p>
            <a:pPr lvl="1"/>
            <a:r>
              <a:rPr lang="en-US" altLang="ko-KR" dirty="0" smtClean="0"/>
              <a:t>Absolute based grading</a:t>
            </a:r>
          </a:p>
          <a:p>
            <a:pPr lvl="1"/>
            <a:r>
              <a:rPr lang="en-US" altLang="ko-KR" dirty="0" smtClean="0"/>
              <a:t>Total score = </a:t>
            </a:r>
            <a:r>
              <a:rPr lang="en-US" altLang="ko-KR" dirty="0" smtClean="0"/>
              <a:t>0.3(ME+FE+LE)+</a:t>
            </a:r>
            <a:r>
              <a:rPr lang="en-US" altLang="ko-KR" dirty="0" smtClean="0"/>
              <a:t>0.1(Attendance)</a:t>
            </a:r>
          </a:p>
          <a:p>
            <a:pPr lvl="1"/>
            <a:r>
              <a:rPr lang="en-US" altLang="ko-KR" dirty="0" smtClean="0"/>
              <a:t>Absence &gt;1/3 of legitimate attendance </a:t>
            </a:r>
            <a:r>
              <a:rPr lang="en-US" altLang="ko-KR" dirty="0" smtClean="0">
                <a:sym typeface="Wingdings" pitchFamily="2" charset="2"/>
              </a:rPr>
              <a:t> ‘F’</a:t>
            </a:r>
            <a:r>
              <a:rPr lang="en-US" altLang="ko-KR" dirty="0" smtClean="0"/>
              <a:t>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Prerequisites?</a:t>
            </a:r>
          </a:p>
          <a:p>
            <a:pPr lvl="1"/>
            <a:r>
              <a:rPr lang="en-US" altLang="ko-KR" dirty="0" smtClean="0"/>
              <a:t>None, but any knowledge on analytical chem. will certainly help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Lecture Schedule</a:t>
            </a: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29600" cy="5112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/>
                <a:gridCol w="6779096"/>
              </a:tblGrid>
              <a:tr h="3774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Week #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 Lecture Contents</a:t>
                      </a:r>
                      <a:endParaRPr lang="ko-KR" altLang="en-US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Introduction: What</a:t>
                      </a:r>
                      <a:r>
                        <a:rPr lang="en-US" altLang="ko-KR" sz="1400" baseline="0" dirty="0" smtClean="0"/>
                        <a:t> is geochemical analysis (GA)?  Past, present, and future.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Basics of GA 1: Classification,</a:t>
                      </a:r>
                      <a:r>
                        <a:rPr lang="en-US" altLang="ko-KR" sz="1400" baseline="0" dirty="0" smtClean="0"/>
                        <a:t> terms &amp; definitions, statistical evaluation.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Basics of GA 2: Quality estimation, Lab.</a:t>
                      </a:r>
                      <a:r>
                        <a:rPr lang="en-US" altLang="ko-KR" sz="1400" baseline="0" dirty="0" smtClean="0"/>
                        <a:t> safety, </a:t>
                      </a:r>
                      <a:r>
                        <a:rPr lang="en-US" altLang="ko-KR" sz="1400" baseline="0" dirty="0" err="1" smtClean="0"/>
                        <a:t>appratuses</a:t>
                      </a:r>
                      <a:r>
                        <a:rPr lang="en-US" altLang="ko-KR" sz="1400" baseline="0" dirty="0" smtClean="0"/>
                        <a:t> frequently used.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Sample </a:t>
                      </a:r>
                      <a:r>
                        <a:rPr lang="en-US" altLang="ko-KR" sz="1400" dirty="0" smtClean="0"/>
                        <a:t>collection </a:t>
                      </a:r>
                      <a:r>
                        <a:rPr lang="en-US" altLang="ko-KR" sz="1400" dirty="0" smtClean="0"/>
                        <a:t>&amp; </a:t>
                      </a:r>
                      <a:r>
                        <a:rPr lang="en-US" altLang="ko-KR" sz="1400" dirty="0" smtClean="0"/>
                        <a:t>treatment </a:t>
                      </a:r>
                      <a:r>
                        <a:rPr lang="en-US" altLang="ko-KR" sz="1400" dirty="0" smtClean="0"/>
                        <a:t>1: What to consider</a:t>
                      </a:r>
                      <a:r>
                        <a:rPr lang="en-US" altLang="ko-KR" sz="1400" baseline="0" dirty="0" smtClean="0"/>
                        <a:t> before sampling? Water sampling.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Sample </a:t>
                      </a:r>
                      <a:r>
                        <a:rPr lang="en-US" altLang="ko-KR" sz="1400" dirty="0" smtClean="0"/>
                        <a:t>collection </a:t>
                      </a:r>
                      <a:r>
                        <a:rPr lang="en-US" altLang="ko-KR" sz="1400" dirty="0" smtClean="0"/>
                        <a:t>&amp; </a:t>
                      </a:r>
                      <a:r>
                        <a:rPr lang="en-US" altLang="ko-KR" sz="1400" dirty="0" smtClean="0"/>
                        <a:t>treatment </a:t>
                      </a:r>
                      <a:r>
                        <a:rPr lang="en-US" altLang="ko-KR" sz="1400" dirty="0" smtClean="0"/>
                        <a:t>2: Soil, rock , and </a:t>
                      </a:r>
                      <a:r>
                        <a:rPr lang="en-US" altLang="ko-KR" sz="1400" dirty="0" smtClean="0"/>
                        <a:t>others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On-site measurements 1: Reasons</a:t>
                      </a:r>
                      <a:r>
                        <a:rPr lang="en-US" altLang="ko-KR" sz="1400" baseline="0" dirty="0" smtClean="0"/>
                        <a:t> for on-site measuring, </a:t>
                      </a:r>
                      <a:r>
                        <a:rPr lang="en-US" altLang="ko-KR" sz="1400" dirty="0" smtClean="0"/>
                        <a:t>pH, E</a:t>
                      </a:r>
                      <a:r>
                        <a:rPr lang="en-US" altLang="ko-KR" sz="1400" baseline="-25000" dirty="0" smtClean="0"/>
                        <a:t>H</a:t>
                      </a:r>
                      <a:r>
                        <a:rPr lang="en-US" altLang="ko-KR" sz="1400" dirty="0" smtClean="0"/>
                        <a:t>, 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7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On-site measurements 2: Conductivity, alkalinity,</a:t>
                      </a:r>
                      <a:r>
                        <a:rPr lang="en-US" altLang="ko-KR" sz="1400" baseline="0" dirty="0" smtClean="0"/>
                        <a:t> and estimation of CO3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Midterm examination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9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Decomposition of samples: Dissolution w/ acids &amp; fusion with salts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Basics</a:t>
                      </a:r>
                      <a:r>
                        <a:rPr lang="en-US" altLang="ko-KR" sz="1400" baseline="0" dirty="0" smtClean="0"/>
                        <a:t> of instrumental analysis: </a:t>
                      </a:r>
                      <a:r>
                        <a:rPr lang="en-US" altLang="ko-KR" sz="1400" baseline="0" dirty="0" err="1" smtClean="0"/>
                        <a:t>Advant</a:t>
                      </a:r>
                      <a:r>
                        <a:rPr lang="en-US" altLang="ko-KR" sz="1400" baseline="0" dirty="0" smtClean="0"/>
                        <a:t>. &amp; </a:t>
                      </a:r>
                      <a:r>
                        <a:rPr lang="en-US" altLang="ko-KR" sz="1400" baseline="0" dirty="0" err="1" smtClean="0"/>
                        <a:t>disadvant</a:t>
                      </a:r>
                      <a:r>
                        <a:rPr lang="en-US" altLang="ko-KR" sz="1400" baseline="0" dirty="0" smtClean="0"/>
                        <a:t>., types, general  instrumentation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Spectroscopy 1: Basics of spectroscopy, wavelengths &amp; analytical phenomena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Spectroscopy 2: Absorption &amp; emission,</a:t>
                      </a:r>
                      <a:r>
                        <a:rPr lang="en-US" altLang="ko-KR" sz="1400" baseline="0" dirty="0" smtClean="0"/>
                        <a:t> UV-VIS, AAS, ICP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13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Mass-spectrometry: Principles of mass-spectrometry,</a:t>
                      </a:r>
                      <a:r>
                        <a:rPr lang="en-US" altLang="ko-KR" sz="1400" baseline="0" dirty="0" smtClean="0"/>
                        <a:t> ICP-MS, GC-MS, SIRMS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14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Other analytical instruments: IC,</a:t>
                      </a:r>
                      <a:r>
                        <a:rPr lang="en-US" altLang="ko-KR" sz="1400" baseline="0" dirty="0" smtClean="0"/>
                        <a:t> XRD, XRF, EPMA</a:t>
                      </a:r>
                      <a:endParaRPr lang="ko-KR" altLang="en-US" sz="1400" dirty="0"/>
                    </a:p>
                  </a:txBody>
                  <a:tcPr/>
                </a:tc>
              </a:tr>
              <a:tr h="3156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Final examination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Lab. Note (Experiment Log)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A notebook having the records of everything what you do and what happens during your laboratory work (experiments).</a:t>
            </a:r>
          </a:p>
          <a:p>
            <a:r>
              <a:rPr lang="en-US" altLang="ko-KR" dirty="0" err="1" smtClean="0"/>
              <a:t>Pagenation</a:t>
            </a:r>
            <a:r>
              <a:rPr lang="en-US" altLang="ko-KR" dirty="0" smtClean="0"/>
              <a:t> first</a:t>
            </a:r>
          </a:p>
          <a:p>
            <a:r>
              <a:rPr lang="en-US" altLang="ko-KR" dirty="0" smtClean="0"/>
              <a:t>Use permanent ink pens (never use erasers, make strikeouts where you need cancel the records).</a:t>
            </a:r>
          </a:p>
          <a:p>
            <a:r>
              <a:rPr lang="en-US" altLang="ko-KR" dirty="0" smtClean="0"/>
              <a:t>Never tear out a page.</a:t>
            </a:r>
          </a:p>
          <a:p>
            <a:r>
              <a:rPr lang="en-US" altLang="ko-KR" dirty="0" smtClean="0"/>
              <a:t>The first page is better be empty and the table of contents should be on the 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page.</a:t>
            </a:r>
          </a:p>
          <a:p>
            <a:r>
              <a:rPr lang="en-US" altLang="ko-KR" dirty="0" smtClean="0"/>
              <a:t>After the experiments each week, each </a:t>
            </a:r>
            <a:r>
              <a:rPr lang="en-US" altLang="ko-KR" dirty="0" smtClean="0"/>
              <a:t>should </a:t>
            </a:r>
            <a:r>
              <a:rPr lang="en-US" altLang="ko-KR" dirty="0" smtClean="0"/>
              <a:t>submit this Lab. note to TA for evaluation. 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모듈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101</TotalTime>
  <Words>361</Words>
  <Application>Microsoft Office PowerPoint</Application>
  <PresentationFormat>화면 슬라이드 쇼(4:3)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모듈</vt:lpstr>
      <vt:lpstr>330053 Geochemical Analysis</vt:lpstr>
      <vt:lpstr>Course Information (1/4)</vt:lpstr>
      <vt:lpstr>Course Information (2/4)</vt:lpstr>
      <vt:lpstr>Course Information (3/4)</vt:lpstr>
      <vt:lpstr>Course Information (4/4)</vt:lpstr>
      <vt:lpstr>Lecture Schedule</vt:lpstr>
      <vt:lpstr>Lab. Note (Experiment Log)</vt:lpstr>
    </vt:vector>
  </TitlesOfParts>
  <Company>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330053 Geochemical Analysis</dc:title>
  <dc:creator>user</dc:creator>
  <cp:lastModifiedBy>user</cp:lastModifiedBy>
  <cp:revision>13</cp:revision>
  <dcterms:created xsi:type="dcterms:W3CDTF">2011-08-29T07:49:50Z</dcterms:created>
  <dcterms:modified xsi:type="dcterms:W3CDTF">2011-08-30T00:15:14Z</dcterms:modified>
</cp:coreProperties>
</file>