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3" r:id="rId3"/>
    <p:sldId id="265" r:id="rId4"/>
    <p:sldId id="266" r:id="rId5"/>
    <p:sldId id="258" r:id="rId6"/>
    <p:sldId id="264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자유형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17" name="부제목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30" name="날짜 개체 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2012-02-24</a:t>
            </a:fld>
            <a:endParaRPr lang="ko-KR" altLang="en-US"/>
          </a:p>
        </p:txBody>
      </p:sp>
      <p:sp>
        <p:nvSpPr>
          <p:cNvPr id="19" name="바닥글 개체 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자유형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자유형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2012-02-24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2012-02-24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2012-02-24</a:t>
            </a:fld>
            <a:endParaRPr lang="ko-KR" altLang="en-US"/>
          </a:p>
        </p:txBody>
      </p:sp>
      <p:sp>
        <p:nvSpPr>
          <p:cNvPr id="8" name="슬라이드 번호 개체 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2012-02-24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3919582-F3C0-4667-B17A-E0329B089A3B}" type="datetimeFigureOut">
              <a:rPr lang="ko-KR" altLang="en-US" smtClean="0"/>
              <a:pPr/>
              <a:t>2012-02-24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자유형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자유형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제목 개체 틀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0" name="텍스트 개체 틀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0" name="날짜 개체 틀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3919582-F3C0-4667-B17A-E0329B089A3B}" type="datetimeFigureOut">
              <a:rPr lang="ko-KR" altLang="en-US" smtClean="0"/>
              <a:pPr/>
              <a:t>2012-02-24</a:t>
            </a:fld>
            <a:endParaRPr lang="ko-KR" altLang="en-US"/>
          </a:p>
        </p:txBody>
      </p:sp>
      <p:sp>
        <p:nvSpPr>
          <p:cNvPr id="22" name="바닥글 개체 틀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18" name="슬라이드 번호 개체 틀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EFA4FC9-8125-412F-9E05-5BA08FB0660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1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1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1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1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1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1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1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1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Ch.2.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4525963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Hydrosphere: System of water on Earth</a:t>
            </a:r>
            <a:endParaRPr lang="en-US" altLang="ko-KR" dirty="0" smtClean="0">
              <a:sym typeface="Wingdings" pitchFamily="2" charset="2"/>
            </a:endParaRPr>
          </a:p>
          <a:p>
            <a:pPr lvl="1"/>
            <a:endParaRPr lang="ko-KR" altLang="en-US" dirty="0"/>
          </a:p>
        </p:txBody>
      </p:sp>
      <p:pic>
        <p:nvPicPr>
          <p:cNvPr id="6146" name="Picture 2" descr="Barcharts of the distribution of water on Earth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916832"/>
            <a:ext cx="6934200" cy="4448175"/>
          </a:xfrm>
          <a:prstGeom prst="rect">
            <a:avLst/>
          </a:prstGeom>
          <a:noFill/>
        </p:spPr>
      </p:pic>
      <p:sp>
        <p:nvSpPr>
          <p:cNvPr id="9" name="직사각형 8"/>
          <p:cNvSpPr/>
          <p:nvPr/>
        </p:nvSpPr>
        <p:spPr>
          <a:xfrm>
            <a:off x="4464496" y="6423139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http://ga.water.usgs.gov/edu/earthwherewater.html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esleyan.edu/ctgeology/GroundwaterPollution/Slide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268760"/>
            <a:ext cx="5695950" cy="3552825"/>
          </a:xfrm>
          <a:prstGeom prst="rect">
            <a:avLst/>
          </a:prstGeom>
          <a:noFill/>
        </p:spPr>
      </p:pic>
      <p:sp>
        <p:nvSpPr>
          <p:cNvPr id="19" name="직사각형 18"/>
          <p:cNvSpPr/>
          <p:nvPr/>
        </p:nvSpPr>
        <p:spPr>
          <a:xfrm>
            <a:off x="755576" y="620688"/>
            <a:ext cx="40959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dirty="0" smtClean="0"/>
              <a:t>Contaminant migration in groundwater</a:t>
            </a:r>
            <a:endParaRPr lang="ko-KR" altLang="en-US" dirty="0"/>
          </a:p>
        </p:txBody>
      </p:sp>
      <p:sp>
        <p:nvSpPr>
          <p:cNvPr id="21" name="직사각형 20"/>
          <p:cNvSpPr/>
          <p:nvPr/>
        </p:nvSpPr>
        <p:spPr>
          <a:xfrm>
            <a:off x="2051720" y="5013176"/>
            <a:ext cx="5400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http://www.wesleyan.edu/ctgeology/GroundwaterPollution/GroundwaterPollution.html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Pie charts of the distribution of water on Earth.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2428875" cy="2124075"/>
          </a:xfrm>
          <a:prstGeom prst="rect">
            <a:avLst/>
          </a:prstGeom>
          <a:noFill/>
        </p:spPr>
      </p:pic>
      <p:pic>
        <p:nvPicPr>
          <p:cNvPr id="20486" name="Picture 6" descr="Picture of Earth showing if all Earth's liquid water was put into a sphere it would be labout 860 miles (1,385 kilometers) in diameter.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88640"/>
            <a:ext cx="6007252" cy="5760640"/>
          </a:xfrm>
          <a:prstGeom prst="rect">
            <a:avLst/>
          </a:prstGeom>
          <a:noFill/>
        </p:spPr>
      </p:pic>
      <p:sp>
        <p:nvSpPr>
          <p:cNvPr id="7" name="직사각형 6"/>
          <p:cNvSpPr/>
          <p:nvPr/>
        </p:nvSpPr>
        <p:spPr>
          <a:xfrm>
            <a:off x="395536" y="3140968"/>
            <a:ext cx="237626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Picture of Earth showing if all Earth's water (liquid, ice, freshwater, saline) was put into a sphere it would be about 860 miles (about 1,385 kilometers) in diameter. Diameter would be about the distance from Salt Lake City, Utah to Topeka, Kansas, USA.</a:t>
            </a:r>
            <a:br>
              <a:rPr lang="en-US" altLang="ko-KR" sz="1000" dirty="0" smtClean="0"/>
            </a:br>
            <a:r>
              <a:rPr lang="en-US" altLang="ko-KR" sz="1000" dirty="0" smtClean="0"/>
              <a:t>Credit: Illustration by Jack Cook, Woods Hole Oceanographic Institution; USGS.</a:t>
            </a:r>
            <a:br>
              <a:rPr lang="en-US" altLang="ko-KR" sz="1000" dirty="0" smtClean="0"/>
            </a:br>
            <a:endParaRPr lang="ko-KR" altLang="en-US" sz="1000" dirty="0"/>
          </a:p>
        </p:txBody>
      </p:sp>
      <p:sp>
        <p:nvSpPr>
          <p:cNvPr id="8" name="직사각형 7"/>
          <p:cNvSpPr/>
          <p:nvPr/>
        </p:nvSpPr>
        <p:spPr>
          <a:xfrm>
            <a:off x="4427984" y="616530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http://ga.water.usgs.gov/edu/earthwherewater.html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earth.usc.edu/classes/geol150/stott/variability/images/oceandeep/sal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124744"/>
            <a:ext cx="8217734" cy="446449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467544" y="476672"/>
            <a:ext cx="48766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Chemical composition of seawater</a:t>
            </a:r>
            <a:endParaRPr lang="ko-KR" altLang="en-US" sz="2400" dirty="0"/>
          </a:p>
        </p:txBody>
      </p:sp>
      <p:sp>
        <p:nvSpPr>
          <p:cNvPr id="5" name="직사각형 4"/>
          <p:cNvSpPr/>
          <p:nvPr/>
        </p:nvSpPr>
        <p:spPr>
          <a:xfrm>
            <a:off x="467544" y="5805264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</a:t>
            </a:r>
            <a:r>
              <a:rPr lang="en-US" altLang="ko-KR" sz="1000" dirty="0" smtClean="0"/>
              <a:t>://earth.usc.edu/classes/geol150/stott/variability/deepocean.html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2" name="Picture 4" descr="http://paleolithicdiet.files.wordpress.com/2011/10/water-composition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340768"/>
            <a:ext cx="8648700" cy="3200401"/>
          </a:xfrm>
          <a:prstGeom prst="rect">
            <a:avLst/>
          </a:prstGeom>
          <a:noFill/>
        </p:spPr>
      </p:pic>
      <p:sp>
        <p:nvSpPr>
          <p:cNvPr id="4" name="직사각형 3"/>
          <p:cNvSpPr/>
          <p:nvPr/>
        </p:nvSpPr>
        <p:spPr>
          <a:xfrm>
            <a:off x="395536" y="4797152"/>
            <a:ext cx="828092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Key to Analyses: (1) Rainwater from Menlo Park, California; (2) Average rainwater from sites in North Carolina and Virginia; (3) Composition of the Rhine River as it leaves the Alps; (4) Stream draining igneous rocks in the Washington Cascades; (5) Jump-Off Joe Creek, southwestern Oregon, wet season, November, 1990; (6) Jump-Off Joe Creek, southwestern Oregon, dry season, September, 1991; (7) Great Salt Lake, Utah; (8) Average seawater; (9) Groundwater from limestone of the </a:t>
            </a:r>
            <a:r>
              <a:rPr lang="en-US" altLang="ko-KR" sz="1000" dirty="0" err="1" smtClean="0"/>
              <a:t>Supai</a:t>
            </a:r>
            <a:r>
              <a:rPr lang="en-US" altLang="ko-KR" sz="1000" dirty="0" smtClean="0"/>
              <a:t> Formation, Grand Canyon; (10) Groundwater from volcanic rocks, New Mexico; (11) Groundwater from a spring, Sierra Nevada Mountains: short residence time; (12) Groundwater from metamorphic rocks in Canada: long residence time.</a:t>
            </a:r>
            <a:endParaRPr lang="en-US" altLang="ko-KR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692696"/>
            <a:ext cx="542328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Comparison of the water compositions</a:t>
            </a:r>
            <a:endParaRPr lang="ko-KR" alt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Significance of water on Earth</a:t>
            </a:r>
          </a:p>
          <a:p>
            <a:pPr lvl="1"/>
            <a:r>
              <a:rPr lang="en-US" altLang="ko-KR" dirty="0" smtClean="0"/>
              <a:t>Climate modulator (keeps the temperature mild, hindering from the extreme change)</a:t>
            </a:r>
          </a:p>
          <a:p>
            <a:pPr lvl="1"/>
            <a:r>
              <a:rPr lang="en-US" altLang="ko-KR" dirty="0" smtClean="0"/>
              <a:t>Essential constituent of Life</a:t>
            </a:r>
          </a:p>
          <a:p>
            <a:pPr lvl="1"/>
            <a:r>
              <a:rPr lang="en-US" altLang="ko-KR" dirty="0" smtClean="0"/>
              <a:t>One of the natural resources we must have</a:t>
            </a:r>
          </a:p>
          <a:p>
            <a:pPr lvl="1"/>
            <a:r>
              <a:rPr lang="en-US" altLang="ko-KR" dirty="0" smtClean="0"/>
              <a:t>Involved in almost every (geochemical) processes on surface</a:t>
            </a:r>
            <a:endParaRPr lang="ko-KR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www.mnforsustain.org/images/water_climate_study_cycle_5.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052736"/>
            <a:ext cx="5953125" cy="467677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755576" y="332656"/>
            <a:ext cx="241425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Water &amp; Climate</a:t>
            </a:r>
            <a:endParaRPr lang="ko-KR" altLang="en-US" sz="2400" dirty="0"/>
          </a:p>
        </p:txBody>
      </p:sp>
      <p:sp>
        <p:nvSpPr>
          <p:cNvPr id="6" name="직사각형 5"/>
          <p:cNvSpPr/>
          <p:nvPr/>
        </p:nvSpPr>
        <p:spPr>
          <a:xfrm>
            <a:off x="2339752" y="5877272"/>
            <a:ext cx="475252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http://www.mnforsustain.org/water_climate_global_water_cycle_study.htm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51520" y="332656"/>
            <a:ext cx="49766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Water in our body and it’s functions</a:t>
            </a:r>
            <a:endParaRPr lang="ko-KR" altLang="en-US" sz="2400" dirty="0"/>
          </a:p>
        </p:txBody>
      </p:sp>
      <p:sp>
        <p:nvSpPr>
          <p:cNvPr id="9" name="직사각형 8"/>
          <p:cNvSpPr/>
          <p:nvPr/>
        </p:nvSpPr>
        <p:spPr>
          <a:xfrm>
            <a:off x="251520" y="4581128"/>
            <a:ext cx="439248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http://www.waterevolution.co/2011/functions-of-water-in-the-body/</a:t>
            </a:r>
            <a:endParaRPr lang="ko-KR" altLang="en-US" sz="1000" dirty="0"/>
          </a:p>
        </p:txBody>
      </p:sp>
      <p:pic>
        <p:nvPicPr>
          <p:cNvPr id="4098" name="Picture 2" descr="http://www.waterevolution.co/www.waterevolution.co/wp-content/uploads/2011/10/Water-body-compostion12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980728"/>
            <a:ext cx="2808312" cy="3397321"/>
          </a:xfrm>
          <a:prstGeom prst="rect">
            <a:avLst/>
          </a:prstGeom>
          <a:noFill/>
        </p:spPr>
      </p:pic>
      <p:pic>
        <p:nvPicPr>
          <p:cNvPr id="4100" name="Picture 4" descr="http://www.mayoclinic.com/images/image_popup/fn7_waterinbod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980728"/>
            <a:ext cx="3810000" cy="4019550"/>
          </a:xfrm>
          <a:prstGeom prst="rect">
            <a:avLst/>
          </a:prstGeom>
          <a:noFill/>
        </p:spPr>
      </p:pic>
      <p:sp>
        <p:nvSpPr>
          <p:cNvPr id="10" name="직사각형 9"/>
          <p:cNvSpPr/>
          <p:nvPr/>
        </p:nvSpPr>
        <p:spPr>
          <a:xfrm>
            <a:off x="4788024" y="5229200"/>
            <a:ext cx="2372765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000" dirty="0" smtClean="0"/>
              <a:t>From http://reminiscentray.tumblr.com/</a:t>
            </a:r>
            <a:endParaRPr lang="ko-KR" alt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ater usage in San Diego compared to California and the rest of the worl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268760"/>
            <a:ext cx="8239125" cy="43624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467544" y="548680"/>
            <a:ext cx="19702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2400" dirty="0" smtClean="0"/>
              <a:t>Water Usage</a:t>
            </a:r>
            <a:endParaRPr lang="ko-KR" altLang="en-US" sz="2400" dirty="0"/>
          </a:p>
        </p:txBody>
      </p:sp>
      <p:sp>
        <p:nvSpPr>
          <p:cNvPr id="6" name="직사각형 5"/>
          <p:cNvSpPr/>
          <p:nvPr/>
        </p:nvSpPr>
        <p:spPr>
          <a:xfrm>
            <a:off x="2051720" y="5934670"/>
            <a:ext cx="6408712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000" dirty="0" smtClean="0"/>
              <a:t>From http://www.wrsc.org/attach_image/water-usage-san-diego-compared-california-and-rest-world</a:t>
            </a:r>
            <a:endParaRPr lang="ko-KR" altLang="en-US" sz="1000" dirty="0"/>
          </a:p>
        </p:txBody>
      </p:sp>
      <p:sp>
        <p:nvSpPr>
          <p:cNvPr id="7" name="TextBox 6"/>
          <p:cNvSpPr txBox="1"/>
          <p:nvPr/>
        </p:nvSpPr>
        <p:spPr>
          <a:xfrm>
            <a:off x="7092280" y="908720"/>
            <a:ext cx="8258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2010?</a:t>
            </a:r>
            <a:endParaRPr lang="ko-KR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water usage char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501008"/>
            <a:ext cx="4391025" cy="3152775"/>
          </a:xfrm>
          <a:prstGeom prst="rect">
            <a:avLst/>
          </a:prstGeom>
          <a:noFill/>
        </p:spPr>
      </p:pic>
      <p:sp>
        <p:nvSpPr>
          <p:cNvPr id="5" name="직사각형 4"/>
          <p:cNvSpPr/>
          <p:nvPr/>
        </p:nvSpPr>
        <p:spPr>
          <a:xfrm>
            <a:off x="4716016" y="630932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http://www.mrbobs.com/septic-services/water-usage-chart/</a:t>
            </a:r>
            <a:endParaRPr lang="ko-KR" altLang="en-US" sz="1000" dirty="0"/>
          </a:p>
        </p:txBody>
      </p:sp>
      <p:pic>
        <p:nvPicPr>
          <p:cNvPr id="2054" name="Picture 6" descr="http://www.fao.org/docrep/003/t0800e/t0800e1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7864" y="44624"/>
            <a:ext cx="5705475" cy="3352801"/>
          </a:xfrm>
          <a:prstGeom prst="rect">
            <a:avLst/>
          </a:prstGeom>
          <a:noFill/>
        </p:spPr>
      </p:pic>
      <p:sp>
        <p:nvSpPr>
          <p:cNvPr id="8" name="직사각형 7"/>
          <p:cNvSpPr/>
          <p:nvPr/>
        </p:nvSpPr>
        <p:spPr>
          <a:xfrm>
            <a:off x="5544616" y="3470811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ko-KR" sz="1000" dirty="0" smtClean="0"/>
              <a:t>From http://www.fao.org/docrep/003/t0800e/t0800e0a.htm</a:t>
            </a:r>
            <a:endParaRPr lang="ko-KR" alt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476672"/>
            <a:ext cx="27837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World water consumption</a:t>
            </a:r>
            <a:endParaRPr lang="ko-KR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테크닉">
  <a:themeElements>
    <a:clrScheme name="테크닉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테크닉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439</TotalTime>
  <Words>335</Words>
  <Application>Microsoft Office PowerPoint</Application>
  <PresentationFormat>화면 슬라이드 쇼(4:3)</PresentationFormat>
  <Paragraphs>27</Paragraphs>
  <Slides>10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1" baseType="lpstr">
      <vt:lpstr>테크닉</vt:lpstr>
      <vt:lpstr>Ch.2.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Ch.1. Introduction</dc:title>
  <dc:creator>my</dc:creator>
  <cp:lastModifiedBy>***</cp:lastModifiedBy>
  <cp:revision>46</cp:revision>
  <dcterms:created xsi:type="dcterms:W3CDTF">2012-02-18T07:01:10Z</dcterms:created>
  <dcterms:modified xsi:type="dcterms:W3CDTF">2012-02-24T08:52:53Z</dcterms:modified>
</cp:coreProperties>
</file>