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9" r:id="rId12"/>
    <p:sldId id="267" r:id="rId13"/>
    <p:sldId id="268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D2D"/>
    <a:srgbClr val="C2F2D4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859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63FA0-CFD2-47F8-B1B9-8741085C8152}" type="datetimeFigureOut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02CD9-0E0F-4914-AE4D-05785BDEAC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3256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E50649B-2B3F-4B3F-B34C-B6165FFF26D5}" type="datetimeFigureOut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1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1371600"/>
          </a:xfrm>
        </p:spPr>
        <p:txBody>
          <a:bodyPr/>
          <a:lstStyle/>
          <a:p>
            <a:r>
              <a:rPr lang="en-US" altLang="ko-KR" dirty="0" smtClean="0"/>
              <a:t>5-3. </a:t>
            </a:r>
            <a:r>
              <a:rPr lang="ko-KR" altLang="en-US" dirty="0" smtClean="0"/>
              <a:t>화석 연료의 형성과 개발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smtClean="0">
                <a:sym typeface="Wingdings" panose="05000000000000000000" pitchFamily="2" charset="2"/>
              </a:rPr>
              <a:t>화석 연료</a:t>
            </a:r>
            <a:r>
              <a:rPr lang="en-US" altLang="ko-KR" sz="3200" dirty="0" smtClean="0">
                <a:sym typeface="Wingdings" panose="05000000000000000000" pitchFamily="2" charset="2"/>
              </a:rPr>
              <a:t>:</a:t>
            </a:r>
          </a:p>
          <a:p>
            <a:r>
              <a:rPr lang="ko-KR" altLang="en-US" sz="3200" dirty="0" smtClean="0">
                <a:sym typeface="Wingdings" panose="05000000000000000000" pitchFamily="2" charset="2"/>
              </a:rPr>
              <a:t>과거 생물의 유체가 지층 중에 묻혀 연료화 된 것</a:t>
            </a:r>
            <a:endParaRPr lang="en-US" altLang="ko-KR" sz="3200" dirty="0" smtClean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 smtClean="0">
                <a:sym typeface="Wingdings" panose="05000000000000000000" pitchFamily="2" charset="2"/>
              </a:rPr>
              <a:t>석유</a:t>
            </a:r>
            <a:endParaRPr lang="en-US" altLang="ko-KR" sz="3200" dirty="0" smtClean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 smtClean="0">
                <a:sym typeface="Wingdings" panose="05000000000000000000" pitchFamily="2" charset="2"/>
              </a:rPr>
              <a:t>석탄</a:t>
            </a:r>
            <a:endParaRPr lang="en-US" altLang="ko-KR" sz="3200" dirty="0" smtClean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 smtClean="0">
                <a:sym typeface="Wingdings" panose="05000000000000000000" pitchFamily="2" charset="2"/>
              </a:rPr>
              <a:t>천연가스</a:t>
            </a:r>
            <a:endParaRPr lang="en-US" altLang="ko-KR" sz="32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533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548680"/>
            <a:ext cx="4155926" cy="55412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116632"/>
            <a:ext cx="374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멕시코만의 해상 석유 채취 플랫폼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347738" y="6237312"/>
            <a:ext cx="55366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https://commons.wikimedia.org/wiki/File:Gulf_Offshore_Platform.jpg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15110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752"/>
            <a:ext cx="8685219" cy="38222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47667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산유국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259632" y="5517232"/>
            <a:ext cx="64807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https://commons.wikimedia.org/wiki/File:Oil_producing_countries_map.png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11674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07030"/>
            <a:ext cx="9144000" cy="104394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483768" y="1988840"/>
            <a:ext cx="3974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독일 </a:t>
            </a:r>
            <a:r>
              <a:rPr lang="ko-KR" altLang="en-US" dirty="0" err="1"/>
              <a:t>가르츠바일러의</a:t>
            </a:r>
            <a:r>
              <a:rPr lang="ko-KR" altLang="en-US" dirty="0"/>
              <a:t> 지표 채탄모습 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835696" y="4725144"/>
            <a:ext cx="5544616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http://en.wikipedia.org/wiki/File:Tagebau_Garzweiler_Panorama_2005.jpg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19944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52" y="572233"/>
            <a:ext cx="7236296" cy="5427222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27584" y="188640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자동채탄기를 </a:t>
            </a:r>
            <a:r>
              <a:rPr lang="ko-KR" altLang="en-US" dirty="0"/>
              <a:t>이용해 채탄하는 모습</a:t>
            </a:r>
            <a:r>
              <a:rPr lang="en-US" altLang="ko-KR" dirty="0"/>
              <a:t>. </a:t>
            </a:r>
            <a:r>
              <a:rPr lang="ko-KR" altLang="en-US" dirty="0"/>
              <a:t>독일 </a:t>
            </a:r>
            <a:r>
              <a:rPr lang="ko-KR" altLang="en-US" dirty="0" err="1"/>
              <a:t>보쿰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937125" y="623731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/>
              <a:t>https://en.wikipedia.org/wiki/File:SL500_01.jpg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3831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석유</a:t>
            </a:r>
            <a:r>
              <a:rPr lang="en-US" altLang="ko-KR" dirty="0" smtClean="0"/>
              <a:t>(petroleum):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/>
              <a:t>과거에 살던 </a:t>
            </a:r>
            <a:r>
              <a:rPr lang="ko-KR" altLang="en-US" dirty="0" smtClean="0"/>
              <a:t>조류</a:t>
            </a:r>
            <a:r>
              <a:rPr lang="en-US" altLang="ko-KR" dirty="0" smtClean="0"/>
              <a:t>(algae)</a:t>
            </a:r>
            <a:r>
              <a:rPr lang="ko-KR" altLang="en-US" dirty="0" smtClean="0"/>
              <a:t>나 </a:t>
            </a:r>
            <a:r>
              <a:rPr lang="ko-KR" altLang="en-US" dirty="0"/>
              <a:t>동물성 플랑크톤과 같은 </a:t>
            </a:r>
            <a:r>
              <a:rPr lang="ko-KR" altLang="en-US" dirty="0" smtClean="0"/>
              <a:t>미생물로 부터 만들어짐</a:t>
            </a:r>
            <a:endParaRPr lang="en-US" altLang="ko-K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/>
              <a:t>산소로부터 차단되어 산화 분해되는 것으로부터 </a:t>
            </a:r>
            <a:r>
              <a:rPr lang="ko-KR" altLang="en-US" dirty="0" smtClean="0"/>
              <a:t>보호 받음</a:t>
            </a:r>
            <a:endParaRPr lang="en-US" altLang="ko-K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/>
              <a:t>생물체를 이루던 고분자 화합물들이 </a:t>
            </a:r>
            <a:r>
              <a:rPr lang="ko-KR" altLang="en-US" dirty="0" smtClean="0"/>
              <a:t>적당한 </a:t>
            </a:r>
            <a:r>
              <a:rPr lang="ko-KR" altLang="en-US" dirty="0"/>
              <a:t>온도 압력 조건이 되면 액상의 분자를 </a:t>
            </a:r>
            <a:r>
              <a:rPr lang="ko-KR" altLang="en-US" dirty="0" smtClean="0"/>
              <a:t>생성하여  만들어짐</a:t>
            </a:r>
            <a:endParaRPr lang="ko-KR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ko-KR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9541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980728"/>
            <a:ext cx="6446955" cy="4832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4415" y="2204864"/>
            <a:ext cx="461665" cy="19726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ko-KR" altLang="en-US" dirty="0" smtClean="0"/>
              <a:t>분자 성분의 변화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1268760"/>
            <a:ext cx="1324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원 유기화합물</a:t>
            </a:r>
            <a:endParaRPr lang="ko-KR" alt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771800" y="220486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err="1" smtClean="0"/>
              <a:t>케로젠</a:t>
            </a:r>
            <a:endParaRPr lang="ko-KR" alt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804125" y="536608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mtClean="0"/>
              <a:t>흑연</a:t>
            </a:r>
            <a:endParaRPr lang="ko-KR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779912" y="83671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깊이</a:t>
            </a:r>
            <a:endParaRPr lang="ko-KR" alt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404525" y="86748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mtClean="0"/>
              <a:t>온도</a:t>
            </a:r>
            <a:endParaRPr lang="ko-KR" alt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644008" y="1002301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상대적 양</a:t>
            </a:r>
            <a:endParaRPr lang="ko-KR" altLang="en-US" sz="1400" dirty="0"/>
          </a:p>
        </p:txBody>
      </p:sp>
      <p:sp>
        <p:nvSpPr>
          <p:cNvPr id="12" name="직사각형 11"/>
          <p:cNvSpPr/>
          <p:nvPr/>
        </p:nvSpPr>
        <p:spPr>
          <a:xfrm>
            <a:off x="2229126" y="273429"/>
            <a:ext cx="5871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온도에 따른 유기물의 변화와 석유 및 가스의 생성 조건 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3045693" y="598876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/>
              <a:t>http://quakeinfo.ucsd.edu/~gabi/sio15/energy/energy.html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09512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255986"/>
            <a:ext cx="6148081" cy="4879429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187624" y="332656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영국 남부 </a:t>
            </a:r>
            <a:r>
              <a:rPr lang="ko-KR" altLang="en-US" dirty="0" err="1"/>
              <a:t>에섹스</a:t>
            </a:r>
            <a:r>
              <a:rPr lang="ko-KR" altLang="en-US" dirty="0"/>
              <a:t> </a:t>
            </a:r>
            <a:r>
              <a:rPr lang="ko-KR" altLang="en-US" dirty="0" err="1"/>
              <a:t>도르셋</a:t>
            </a:r>
            <a:r>
              <a:rPr lang="ko-KR" altLang="en-US" dirty="0"/>
              <a:t> 지역의 오일 </a:t>
            </a:r>
            <a:r>
              <a:rPr lang="ko-KR" altLang="en-US" dirty="0" err="1"/>
              <a:t>셰일이</a:t>
            </a:r>
            <a:r>
              <a:rPr lang="ko-KR" altLang="en-US" dirty="0"/>
              <a:t> 불에 타는 모습</a:t>
            </a:r>
            <a:r>
              <a:rPr lang="en-US" altLang="ko-KR" dirty="0"/>
              <a:t>. </a:t>
            </a:r>
            <a:r>
              <a:rPr lang="ko-KR" altLang="en-US" dirty="0"/>
              <a:t>왼쪽 불에 타기 전의 회색 오일 </a:t>
            </a:r>
            <a:r>
              <a:rPr lang="ko-KR" altLang="en-US" dirty="0" err="1"/>
              <a:t>셰일이</a:t>
            </a:r>
            <a:r>
              <a:rPr lang="ko-KR" altLang="en-US" dirty="0"/>
              <a:t> 불이 붙은 후 많은 유독 가스를 내면서 </a:t>
            </a:r>
            <a:r>
              <a:rPr lang="ko-KR" altLang="en-US" dirty="0" err="1"/>
              <a:t>검게변하고</a:t>
            </a:r>
            <a:r>
              <a:rPr lang="ko-KR" altLang="en-US" dirty="0"/>
              <a:t> 있는 것을 볼 수 있다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331640" y="638132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/>
              <a:t>http://www.southampton.ac.uk/~imw/kimfire.htm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5460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92696"/>
            <a:ext cx="6479050" cy="50621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2348880"/>
            <a:ext cx="461665" cy="12368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ko-KR" altLang="en-US" dirty="0" smtClean="0"/>
              <a:t>현재  깊이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043608" y="6237312"/>
            <a:ext cx="63904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http://archives.datapages.com/data/bulletns/2010/10oct/BLTN09122/BLTN09122.HTM</a:t>
            </a:r>
            <a:endParaRPr lang="ko-KR" altLang="en-US" sz="1200" dirty="0"/>
          </a:p>
        </p:txBody>
      </p:sp>
      <p:sp>
        <p:nvSpPr>
          <p:cNvPr id="5" name="직사각형 4"/>
          <p:cNvSpPr/>
          <p:nvPr/>
        </p:nvSpPr>
        <p:spPr>
          <a:xfrm>
            <a:off x="1187624" y="128280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지층 중의 석유 및 가스가 </a:t>
            </a:r>
            <a:r>
              <a:rPr lang="ko-KR" altLang="en-US" dirty="0" err="1"/>
              <a:t>근원암으로부터</a:t>
            </a:r>
            <a:r>
              <a:rPr lang="ko-KR" altLang="en-US" dirty="0"/>
              <a:t> 이동하여 유전 및 가스 전을 만드는 모습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34064" y="155679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범례</a:t>
            </a: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277017" y="1926124"/>
            <a:ext cx="1596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err="1" smtClean="0"/>
              <a:t>비저류암</a:t>
            </a:r>
            <a:r>
              <a:rPr lang="en-US" altLang="ko-KR" sz="1200" dirty="0" smtClean="0"/>
              <a:t>(</a:t>
            </a:r>
            <a:r>
              <a:rPr lang="ko-KR" altLang="en-US" sz="1200" dirty="0" err="1" smtClean="0"/>
              <a:t>실트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셰일</a:t>
            </a:r>
            <a:r>
              <a:rPr lang="en-US" altLang="ko-KR" sz="1200" dirty="0" smtClean="0"/>
              <a:t>)</a:t>
            </a:r>
            <a:endParaRPr lang="ko-KR" alt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277017" y="2348880"/>
            <a:ext cx="1047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err="1" smtClean="0"/>
              <a:t>저류암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사암</a:t>
            </a:r>
            <a:r>
              <a:rPr lang="en-US" altLang="ko-KR" sz="1200" dirty="0" smtClean="0"/>
              <a:t>)</a:t>
            </a:r>
            <a:endParaRPr lang="ko-KR" alt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277017" y="2771636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err="1" smtClean="0"/>
              <a:t>근원암</a:t>
            </a:r>
            <a:r>
              <a:rPr lang="en-US" altLang="ko-KR" sz="1200" dirty="0" smtClean="0"/>
              <a:t>/</a:t>
            </a:r>
            <a:r>
              <a:rPr lang="ko-KR" altLang="en-US" sz="1200" dirty="0" err="1" smtClean="0"/>
              <a:t>덮개암</a:t>
            </a:r>
            <a:r>
              <a:rPr lang="en-US" altLang="ko-KR" sz="1200" dirty="0" smtClean="0"/>
              <a:t>(</a:t>
            </a:r>
            <a:r>
              <a:rPr lang="ko-KR" altLang="en-US" sz="1200" dirty="0" err="1" smtClean="0"/>
              <a:t>셰일</a:t>
            </a:r>
            <a:r>
              <a:rPr lang="en-US" altLang="ko-KR" sz="1200" dirty="0" smtClean="0"/>
              <a:t>)</a:t>
            </a:r>
            <a:endParaRPr lang="ko-KR" alt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308304" y="3326298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가스 이동</a:t>
            </a:r>
            <a:endParaRPr lang="ko-KR" alt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317679" y="3783745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석유 이동</a:t>
            </a:r>
            <a:endParaRPr lang="ko-KR" alt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335554" y="4199907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가스 집적</a:t>
            </a:r>
            <a:endParaRPr lang="ko-KR" alt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348496" y="4698638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석유 집적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91754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개발 가능한 유전 형성 조건</a:t>
            </a:r>
            <a:endParaRPr lang="en-US" altLang="ko-KR" dirty="0" smtClean="0"/>
          </a:p>
          <a:p>
            <a:pPr marL="800100" lvl="1" indent="-342900"/>
            <a:r>
              <a:rPr lang="ko-KR" altLang="en-US" dirty="0" err="1" smtClean="0"/>
              <a:t>근원암</a:t>
            </a:r>
            <a:r>
              <a:rPr lang="en-US" altLang="ko-KR" dirty="0" smtClean="0"/>
              <a:t>: </a:t>
            </a:r>
            <a:r>
              <a:rPr lang="ko-KR" altLang="en-US" dirty="0" smtClean="0"/>
              <a:t>풍부한 유기물</a:t>
            </a:r>
            <a:endParaRPr lang="en-US" altLang="ko-KR" dirty="0" smtClean="0"/>
          </a:p>
          <a:p>
            <a:pPr marL="800100" lvl="1" indent="-342900"/>
            <a:r>
              <a:rPr lang="ko-KR" altLang="en-US" dirty="0" smtClean="0"/>
              <a:t>적절한 온도 압력 경험</a:t>
            </a:r>
            <a:r>
              <a:rPr lang="en-US" altLang="ko-KR" dirty="0" smtClean="0"/>
              <a:t>: oil window</a:t>
            </a:r>
          </a:p>
          <a:p>
            <a:pPr marL="800100" lvl="1" indent="-342900"/>
            <a:r>
              <a:rPr lang="ko-KR" altLang="en-US" dirty="0" smtClean="0"/>
              <a:t>적절한 지질 구조</a:t>
            </a:r>
            <a:r>
              <a:rPr lang="en-US" altLang="ko-KR" dirty="0" smtClean="0"/>
              <a:t>: </a:t>
            </a:r>
            <a:r>
              <a:rPr lang="ko-KR" altLang="en-US" dirty="0" smtClean="0"/>
              <a:t>유기물이 이동하고 집적될 수 있도록</a:t>
            </a:r>
            <a:endParaRPr lang="en-US" altLang="ko-KR" dirty="0" smtClean="0"/>
          </a:p>
          <a:p>
            <a:pPr marL="800100" lvl="1" indent="-342900"/>
            <a:r>
              <a:rPr lang="ko-KR" altLang="en-US" dirty="0" smtClean="0"/>
              <a:t>덮개</a:t>
            </a:r>
            <a:r>
              <a:rPr lang="en-US" altLang="ko-KR" dirty="0" smtClean="0"/>
              <a:t>(</a:t>
            </a:r>
            <a:r>
              <a:rPr lang="ko-KR" altLang="en-US" dirty="0" smtClean="0"/>
              <a:t>암</a:t>
            </a:r>
            <a:r>
              <a:rPr lang="en-US" altLang="ko-KR" dirty="0" smtClean="0"/>
              <a:t>): </a:t>
            </a:r>
            <a:r>
              <a:rPr lang="ko-KR" altLang="en-US" dirty="0" smtClean="0"/>
              <a:t>고일 수 있도록 이동 제한</a:t>
            </a:r>
            <a:endParaRPr lang="en-US" altLang="ko-KR" dirty="0" smtClean="0"/>
          </a:p>
          <a:p>
            <a:pPr marL="800100" lvl="1" indent="-342900"/>
            <a:r>
              <a:rPr lang="ko-KR" altLang="en-US" dirty="0" err="1" smtClean="0"/>
              <a:t>저류암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이동해 온 석유가 머물 수 있도록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8139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268760"/>
            <a:ext cx="6588807" cy="439253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403648" y="404664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err="1"/>
              <a:t>카나다</a:t>
            </a:r>
            <a:r>
              <a:rPr lang="ko-KR" altLang="en-US" dirty="0"/>
              <a:t> </a:t>
            </a:r>
            <a:r>
              <a:rPr lang="ko-KR" altLang="en-US" dirty="0" err="1"/>
              <a:t>노바스코샤의</a:t>
            </a:r>
            <a:r>
              <a:rPr lang="ko-KR" altLang="en-US" dirty="0"/>
              <a:t> 고생대 지층에서 발견되는 </a:t>
            </a:r>
            <a:r>
              <a:rPr lang="ko-KR" altLang="en-US" dirty="0" err="1"/>
              <a:t>포인트아코니</a:t>
            </a:r>
            <a:r>
              <a:rPr lang="ko-KR" altLang="en-US" dirty="0"/>
              <a:t> 석탄 층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331640" y="5843082"/>
            <a:ext cx="62646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http://en.wikipedia.org/wiki/File:Sydney_Mines_Point_Aconi_Seam_038.JPG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21193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석탄</a:t>
            </a:r>
            <a:r>
              <a:rPr lang="en-US" altLang="ko-KR" dirty="0" smtClean="0"/>
              <a:t>(coal):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/>
              <a:t>육상 식물이 지층 중에 묻혀 형성</a:t>
            </a:r>
            <a:endParaRPr lang="en-US" altLang="ko-K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/>
              <a:t>지층 중에 묻히면서 온도와 압력이 증가에 따라 </a:t>
            </a:r>
            <a:r>
              <a:rPr lang="ko-KR" altLang="en-US" dirty="0" err="1" smtClean="0"/>
              <a:t>작용기를</a:t>
            </a:r>
            <a:r>
              <a:rPr lang="ko-KR" altLang="en-US" dirty="0" smtClean="0"/>
              <a:t> 잃고 점점 탄화되어 만들어짐</a:t>
            </a:r>
            <a:endParaRPr lang="en-US" altLang="ko-K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/>
              <a:t>흑연이 되기 전까지의 다양하게 탄화된 유기물의 총칭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6522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40768"/>
            <a:ext cx="8168445" cy="3227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422108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이탄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07904" y="422108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갈탄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33118" y="439444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준역청탄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44208" y="438314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역청탄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01299" y="436510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무연탄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92487" y="1318156"/>
            <a:ext cx="24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매몽</a:t>
            </a:r>
            <a:r>
              <a:rPr lang="ko-KR" altLang="en-US" dirty="0" smtClean="0"/>
              <a:t> 압력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열</a:t>
            </a:r>
            <a:r>
              <a:rPr lang="en-US" altLang="ko-KR" dirty="0" smtClean="0"/>
              <a:t> </a:t>
            </a:r>
            <a:r>
              <a:rPr lang="ko-KR" altLang="en-US" dirty="0" smtClean="0"/>
              <a:t>및 시간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467544" y="48715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/>
              <a:t>식물의 유해가 지층 중에 묻혀 탄화되면서 </a:t>
            </a:r>
            <a:r>
              <a:rPr lang="ko-KR" altLang="en-US" dirty="0" err="1"/>
              <a:t>이탄으로부터</a:t>
            </a:r>
            <a:r>
              <a:rPr lang="ko-KR" altLang="en-US" dirty="0"/>
              <a:t> 무연탄으로 변하는 모습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806862" y="501317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/>
              <a:t>http://www.uky.edu/KGS/coal/coalkinds.htm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824250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필수">
  <a:themeElements>
    <a:clrScheme name="필수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필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1825</TotalTime>
  <Words>298</Words>
  <Application>Microsoft Office PowerPoint</Application>
  <PresentationFormat>화면 슬라이드 쇼(4:3)</PresentationFormat>
  <Paragraphs>60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7" baseType="lpstr">
      <vt:lpstr>맑은 고딕</vt:lpstr>
      <vt:lpstr>Arial</vt:lpstr>
      <vt:lpstr>Wingdings</vt:lpstr>
      <vt:lpstr>필수</vt:lpstr>
      <vt:lpstr>5-3. 화석 연료의 형성과 개발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지구의 선물, 그 빛과 그림자 제 1장 행성 지구</dc:title>
  <dc:creator>jyy</dc:creator>
  <cp:lastModifiedBy>Jae-Young Yu</cp:lastModifiedBy>
  <cp:revision>87</cp:revision>
  <dcterms:created xsi:type="dcterms:W3CDTF">2013-09-03T00:41:18Z</dcterms:created>
  <dcterms:modified xsi:type="dcterms:W3CDTF">2017-11-20T04:24:07Z</dcterms:modified>
</cp:coreProperties>
</file>