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94" r:id="rId3"/>
    <p:sldId id="304" r:id="rId4"/>
    <p:sldId id="305" r:id="rId5"/>
    <p:sldId id="295" r:id="rId6"/>
    <p:sldId id="306" r:id="rId7"/>
    <p:sldId id="302" r:id="rId8"/>
    <p:sldId id="307" r:id="rId9"/>
    <p:sldId id="308" r:id="rId10"/>
    <p:sldId id="309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Ch.5. </a:t>
            </a:r>
            <a:r>
              <a:rPr lang="ko-KR" altLang="en-US" dirty="0" smtClean="0"/>
              <a:t>동위원소 지구화학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정의</a:t>
            </a:r>
            <a:endParaRPr lang="en-US" altLang="ko-KR" b="1" dirty="0" smtClean="0"/>
          </a:p>
          <a:p>
            <a:pPr lvl="1"/>
            <a:r>
              <a:rPr lang="ko-KR" altLang="en-US" dirty="0" smtClean="0"/>
              <a:t>동위원소 </a:t>
            </a:r>
            <a:r>
              <a:rPr lang="en-US" altLang="ko-KR" dirty="0" smtClean="0"/>
              <a:t>Isotopes: </a:t>
            </a:r>
          </a:p>
          <a:p>
            <a:pPr lvl="2"/>
            <a:r>
              <a:rPr lang="en-US" altLang="ko-KR" dirty="0" err="1" smtClean="0"/>
              <a:t>iso</a:t>
            </a:r>
            <a:r>
              <a:rPr lang="en-US" altLang="ko-KR" dirty="0" smtClean="0"/>
              <a:t> (same) + tope (position) 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양성자 수는 같으나</a:t>
            </a:r>
            <a:r>
              <a:rPr lang="en-US" altLang="ko-KR" dirty="0" smtClean="0">
                <a:sym typeface="Wingdings" pitchFamily="2" charset="2"/>
              </a:rPr>
              <a:t>, </a:t>
            </a:r>
            <a:r>
              <a:rPr lang="ko-KR" altLang="en-US" dirty="0" smtClean="0">
                <a:sym typeface="Wingdings" pitchFamily="2" charset="2"/>
              </a:rPr>
              <a:t>중성자 수가 다른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질량이 다른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 smtClean="0"/>
              <a:t>40</a:t>
            </a:r>
            <a:r>
              <a:rPr lang="en-US" altLang="ko-KR" dirty="0" smtClean="0"/>
              <a:t>Ca, </a:t>
            </a:r>
            <a:r>
              <a:rPr lang="en-US" altLang="ko-KR" baseline="30000" dirty="0" smtClean="0"/>
              <a:t>42</a:t>
            </a:r>
            <a:r>
              <a:rPr lang="en-US" altLang="ko-KR" dirty="0" smtClean="0"/>
              <a:t>Ca, 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13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14</a:t>
            </a:r>
            <a:r>
              <a:rPr lang="en-US" altLang="ko-KR" dirty="0" smtClean="0"/>
              <a:t>C, etc.</a:t>
            </a:r>
          </a:p>
          <a:p>
            <a:pPr lvl="1"/>
            <a:r>
              <a:rPr lang="ko-KR" altLang="en-US" dirty="0" err="1" smtClean="0"/>
              <a:t>동중성자원소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Isotones: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Iso</a:t>
            </a:r>
            <a:r>
              <a:rPr lang="en-US" altLang="ko-KR" dirty="0" smtClean="0">
                <a:sym typeface="Wingdings" pitchFamily="2" charset="2"/>
              </a:rPr>
              <a:t> (same) + tone (pitch? pressure?)</a:t>
            </a:r>
          </a:p>
          <a:p>
            <a:pPr lvl="2"/>
            <a:r>
              <a:rPr lang="ko-KR" altLang="en-US" dirty="0" smtClean="0">
                <a:sym typeface="Wingdings" pitchFamily="2" charset="2"/>
              </a:rPr>
              <a:t>중성자 수는 같지만 양성자 수는 다른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>
                <a:sym typeface="Wingdings" pitchFamily="2" charset="2"/>
              </a:rPr>
              <a:t>36</a:t>
            </a:r>
            <a:r>
              <a:rPr lang="en-US" altLang="ko-KR" dirty="0">
                <a:sym typeface="Wingdings" pitchFamily="2" charset="2"/>
              </a:rPr>
              <a:t>S, </a:t>
            </a:r>
            <a:r>
              <a:rPr lang="en-US" altLang="ko-KR" baseline="30000" dirty="0">
                <a:sym typeface="Wingdings" pitchFamily="2" charset="2"/>
              </a:rPr>
              <a:t>37</a:t>
            </a:r>
            <a:r>
              <a:rPr lang="en-US" altLang="ko-KR" dirty="0">
                <a:sym typeface="Wingdings" pitchFamily="2" charset="2"/>
              </a:rPr>
              <a:t>Cl</a:t>
            </a:r>
            <a:r>
              <a:rPr lang="en-US" altLang="ko-KR" dirty="0" smtClean="0">
                <a:sym typeface="Wingdings" pitchFamily="2" charset="2"/>
              </a:rPr>
              <a:t>,  </a:t>
            </a:r>
            <a:r>
              <a:rPr lang="en-US" altLang="ko-KR" baseline="30000" dirty="0">
                <a:sym typeface="Wingdings" pitchFamily="2" charset="2"/>
              </a:rPr>
              <a:t>38</a:t>
            </a:r>
            <a:r>
              <a:rPr lang="en-US" altLang="ko-KR" dirty="0">
                <a:sym typeface="Wingdings" pitchFamily="2" charset="2"/>
              </a:rPr>
              <a:t>Ar 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동중원소 </a:t>
            </a:r>
            <a:r>
              <a:rPr lang="en-US" altLang="ko-KR" dirty="0" smtClean="0">
                <a:sym typeface="Wingdings" pitchFamily="2" charset="2"/>
              </a:rPr>
              <a:t>Isobars:</a:t>
            </a:r>
          </a:p>
          <a:p>
            <a:pPr lvl="2"/>
            <a:r>
              <a:rPr lang="en-US" altLang="ko-KR" dirty="0" err="1" smtClean="0">
                <a:sym typeface="Wingdings" pitchFamily="2" charset="2"/>
              </a:rPr>
              <a:t>Iso</a:t>
            </a:r>
            <a:r>
              <a:rPr lang="en-US" altLang="ko-KR" dirty="0" smtClean="0">
                <a:sym typeface="Wingdings" pitchFamily="2" charset="2"/>
              </a:rPr>
              <a:t> (same) + bar (weight or pressure)</a:t>
            </a:r>
          </a:p>
          <a:p>
            <a:pPr lvl="2"/>
            <a:r>
              <a:rPr lang="ko-KR" altLang="en-US" dirty="0" smtClean="0">
                <a:sym typeface="Wingdings" pitchFamily="2" charset="2"/>
              </a:rPr>
              <a:t>중성자 및 양성자 수의 합이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ko-KR" altLang="en-US" dirty="0" smtClean="0">
                <a:sym typeface="Wingdings" pitchFamily="2" charset="2"/>
              </a:rPr>
              <a:t>질량이 같은 원소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baseline="30000" dirty="0">
                <a:sym typeface="Wingdings" pitchFamily="2" charset="2"/>
              </a:rPr>
              <a:t>40</a:t>
            </a:r>
            <a:r>
              <a:rPr lang="en-US" altLang="ko-KR" dirty="0">
                <a:sym typeface="Wingdings" pitchFamily="2" charset="2"/>
              </a:rPr>
              <a:t>Ar, </a:t>
            </a:r>
            <a:r>
              <a:rPr lang="en-US" altLang="ko-KR" baseline="30000" dirty="0">
                <a:sym typeface="Wingdings" pitchFamily="2" charset="2"/>
              </a:rPr>
              <a:t>40</a:t>
            </a:r>
            <a:r>
              <a:rPr lang="en-US" altLang="ko-KR" dirty="0">
                <a:sym typeface="Wingdings" pitchFamily="2" charset="2"/>
              </a:rPr>
              <a:t>K, </a:t>
            </a:r>
            <a:r>
              <a:rPr lang="en-US" altLang="ko-KR" baseline="30000" dirty="0" smtClean="0">
                <a:sym typeface="Wingdings" pitchFamily="2" charset="2"/>
              </a:rPr>
              <a:t>40</a:t>
            </a:r>
            <a:r>
              <a:rPr lang="en-US" altLang="ko-KR" dirty="0" smtClean="0">
                <a:sym typeface="Wingdings" pitchFamily="2" charset="2"/>
              </a:rPr>
              <a:t>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lvl="2"/>
            <a:r>
              <a:rPr lang="ko-KR" altLang="en-US" dirty="0" err="1" smtClean="0"/>
              <a:t>재평형</a:t>
            </a:r>
            <a:r>
              <a:rPr lang="ko-KR" altLang="en-US" dirty="0" smtClean="0"/>
              <a:t> 시간 계산</a:t>
            </a:r>
            <a:endParaRPr lang="en-US" altLang="ko-K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64904"/>
            <a:ext cx="55245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7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동위원소의 종류</a:t>
            </a:r>
            <a:r>
              <a:rPr lang="en-US" altLang="ko-KR" dirty="0" smtClean="0"/>
              <a:t>          </a:t>
            </a:r>
          </a:p>
          <a:p>
            <a:pPr lvl="1"/>
            <a:r>
              <a:rPr lang="ko-KR" altLang="en-US" dirty="0" smtClean="0"/>
              <a:t>안정 동위원소 </a:t>
            </a:r>
            <a:r>
              <a:rPr lang="en-US" altLang="ko-KR" dirty="0" smtClean="0"/>
              <a:t>Stable isotopes: 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13</a:t>
            </a:r>
            <a:r>
              <a:rPr lang="en-US" altLang="ko-KR" dirty="0" smtClean="0"/>
              <a:t>C</a:t>
            </a:r>
          </a:p>
          <a:p>
            <a:pPr lvl="1"/>
            <a:r>
              <a:rPr lang="ko-KR" altLang="en-US" dirty="0" smtClean="0"/>
              <a:t>불안정 동위원소 </a:t>
            </a:r>
            <a:r>
              <a:rPr lang="en-US" altLang="ko-KR" dirty="0" smtClean="0"/>
              <a:t>Unstable isotopes: </a:t>
            </a:r>
            <a:r>
              <a:rPr lang="en-US" altLang="ko-KR" baseline="30000" dirty="0" smtClean="0"/>
              <a:t>14</a:t>
            </a:r>
            <a:r>
              <a:rPr lang="en-US" altLang="ko-KR" dirty="0" smtClean="0"/>
              <a:t>C, </a:t>
            </a:r>
            <a:r>
              <a:rPr lang="en-US" altLang="ko-KR" baseline="30000" dirty="0" smtClean="0"/>
              <a:t>235</a:t>
            </a:r>
            <a:r>
              <a:rPr lang="en-US" altLang="ko-KR" dirty="0" smtClean="0"/>
              <a:t>U, </a:t>
            </a:r>
            <a:r>
              <a:rPr lang="en-US" altLang="ko-KR" baseline="30000" dirty="0" smtClean="0"/>
              <a:t>238</a:t>
            </a:r>
            <a:r>
              <a:rPr lang="en-US" altLang="ko-KR" dirty="0" smtClean="0"/>
              <a:t>U</a:t>
            </a:r>
            <a:endParaRPr lang="en-US" altLang="ko-KR" dirty="0"/>
          </a:p>
          <a:p>
            <a:pPr lvl="1"/>
            <a:r>
              <a:rPr lang="ko-KR" altLang="en-US" dirty="0" smtClean="0"/>
              <a:t>방사능 동위원소 </a:t>
            </a:r>
            <a:r>
              <a:rPr lang="en-US" altLang="ko-KR" dirty="0" smtClean="0"/>
              <a:t>Radioactive isotopes: </a:t>
            </a:r>
            <a:r>
              <a:rPr lang="en-US" altLang="ko-KR" baseline="30000" dirty="0"/>
              <a:t>14</a:t>
            </a:r>
            <a:r>
              <a:rPr lang="en-US" altLang="ko-KR" dirty="0"/>
              <a:t>C, </a:t>
            </a:r>
            <a:r>
              <a:rPr lang="en-US" altLang="ko-KR" baseline="30000" dirty="0"/>
              <a:t>235</a:t>
            </a:r>
            <a:r>
              <a:rPr lang="en-US" altLang="ko-KR" dirty="0"/>
              <a:t>U, </a:t>
            </a:r>
            <a:r>
              <a:rPr lang="en-US" altLang="ko-KR" baseline="30000" dirty="0"/>
              <a:t>238</a:t>
            </a:r>
            <a:r>
              <a:rPr lang="en-US" altLang="ko-KR" dirty="0"/>
              <a:t>U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방사성 동위원소 </a:t>
            </a:r>
            <a:r>
              <a:rPr lang="en-US" altLang="ko-KR" dirty="0" smtClean="0"/>
              <a:t>Radiogenic isotopes: </a:t>
            </a:r>
            <a:r>
              <a:rPr lang="en-US" altLang="ko-KR" baseline="30000" dirty="0" smtClean="0"/>
              <a:t>206</a:t>
            </a:r>
            <a:r>
              <a:rPr lang="en-US" altLang="ko-KR" dirty="0" smtClean="0"/>
              <a:t>Pb, </a:t>
            </a:r>
            <a:r>
              <a:rPr lang="en-US" altLang="ko-KR" baseline="30000" dirty="0" smtClean="0"/>
              <a:t>207</a:t>
            </a:r>
            <a:r>
              <a:rPr lang="en-US" altLang="ko-KR" dirty="0" smtClean="0"/>
              <a:t>Pb, </a:t>
            </a:r>
            <a:r>
              <a:rPr lang="en-US" altLang="ko-KR" baseline="30000" dirty="0" smtClean="0"/>
              <a:t>208</a:t>
            </a:r>
            <a:r>
              <a:rPr lang="en-US" altLang="ko-KR" dirty="0" smtClean="0"/>
              <a:t>Pb</a:t>
            </a:r>
          </a:p>
          <a:p>
            <a:pPr lvl="1"/>
            <a:r>
              <a:rPr lang="ko-KR" altLang="en-US" dirty="0" err="1" smtClean="0"/>
              <a:t>경동위원소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Light isotopes: H, D, T, </a:t>
            </a:r>
            <a:r>
              <a:rPr lang="en-US" altLang="ko-KR" baseline="30000" dirty="0"/>
              <a:t>12</a:t>
            </a:r>
            <a:r>
              <a:rPr lang="en-US" altLang="ko-KR" dirty="0"/>
              <a:t>C, </a:t>
            </a:r>
            <a:r>
              <a:rPr lang="en-US" altLang="ko-KR" baseline="30000" dirty="0"/>
              <a:t>13</a:t>
            </a:r>
            <a:r>
              <a:rPr lang="en-US" altLang="ko-KR" dirty="0"/>
              <a:t>C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중동위원소</a:t>
            </a:r>
            <a:r>
              <a:rPr lang="ko-KR" altLang="en-US" dirty="0" smtClean="0"/>
              <a:t> </a:t>
            </a:r>
            <a:r>
              <a:rPr lang="en-US" altLang="ko-KR" dirty="0" smtClean="0"/>
              <a:t>Heavy isotopes: </a:t>
            </a:r>
            <a:r>
              <a:rPr lang="en-US" altLang="ko-KR" baseline="30000" dirty="0"/>
              <a:t>235</a:t>
            </a:r>
            <a:r>
              <a:rPr lang="en-US" altLang="ko-KR" dirty="0"/>
              <a:t>U, </a:t>
            </a:r>
            <a:r>
              <a:rPr lang="en-US" altLang="ko-KR" baseline="30000" dirty="0"/>
              <a:t>238</a:t>
            </a:r>
            <a:r>
              <a:rPr lang="en-US" altLang="ko-KR" dirty="0"/>
              <a:t>U</a:t>
            </a:r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방사능 붕괴 </a:t>
            </a:r>
            <a:r>
              <a:rPr lang="en-US" altLang="ko-KR" dirty="0" smtClean="0"/>
              <a:t>Radioactive Decay         </a:t>
            </a:r>
          </a:p>
          <a:p>
            <a:pPr lvl="1"/>
            <a:r>
              <a:rPr lang="en-US" altLang="ko-KR" dirty="0" smtClean="0"/>
              <a:t>Definition: </a:t>
            </a:r>
            <a:r>
              <a:rPr lang="ko-KR" altLang="en-US" dirty="0" err="1" smtClean="0"/>
              <a:t>핵내</a:t>
            </a:r>
            <a:r>
              <a:rPr lang="ko-KR" altLang="en-US" dirty="0" smtClean="0"/>
              <a:t> 양성자 또는 중성자가 바뀌면서 </a:t>
            </a:r>
            <a:r>
              <a:rPr lang="en-US" altLang="ko-KR" dirty="0" smtClean="0"/>
              <a:t>(</a:t>
            </a:r>
            <a:r>
              <a:rPr lang="ko-KR" altLang="en-US" dirty="0" smtClean="0"/>
              <a:t>붕괴되면서</a:t>
            </a:r>
            <a:r>
              <a:rPr lang="en-US" altLang="ko-KR" dirty="0" smtClean="0"/>
              <a:t>) </a:t>
            </a:r>
            <a:r>
              <a:rPr lang="ko-KR" altLang="en-US" dirty="0" smtClean="0"/>
              <a:t>다른 원소의 핵으로 바뀌는 것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자연계에서 붕괴 반응은 </a:t>
            </a:r>
            <a:r>
              <a:rPr lang="ko-KR" altLang="en-US" dirty="0" err="1" smtClean="0"/>
              <a:t>비가역</a:t>
            </a:r>
            <a:r>
              <a:rPr lang="ko-KR" altLang="en-US" dirty="0" smtClean="0"/>
              <a:t> 반응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예외</a:t>
            </a:r>
            <a:r>
              <a:rPr lang="en-US" altLang="ko-KR" dirty="0" smtClean="0">
                <a:sym typeface="Wingdings" pitchFamily="2" charset="2"/>
              </a:rPr>
              <a:t>?</a:t>
            </a:r>
            <a:endParaRPr lang="en-US" altLang="ko-KR" dirty="0"/>
          </a:p>
          <a:p>
            <a:pPr lvl="1"/>
            <a:r>
              <a:rPr lang="en-US" altLang="ko-KR" dirty="0" smtClean="0"/>
              <a:t>P (</a:t>
            </a:r>
            <a:r>
              <a:rPr lang="ko-KR" altLang="en-US" dirty="0" err="1" smtClean="0"/>
              <a:t>모원소</a:t>
            </a:r>
            <a:r>
              <a:rPr lang="en-US" altLang="ko-KR" dirty="0" smtClean="0"/>
              <a:t>; parent) </a:t>
            </a:r>
            <a:r>
              <a:rPr lang="en-US" altLang="ko-KR" dirty="0" smtClean="0">
                <a:sym typeface="Wingdings" pitchFamily="2" charset="2"/>
              </a:rPr>
              <a:t> D (</a:t>
            </a:r>
            <a:r>
              <a:rPr lang="ko-KR" altLang="en-US" dirty="0" err="1" smtClean="0">
                <a:sym typeface="Wingdings" pitchFamily="2" charset="2"/>
              </a:rPr>
              <a:t>자원소</a:t>
            </a:r>
            <a:r>
              <a:rPr lang="en-US" altLang="ko-KR" dirty="0" smtClean="0">
                <a:sym typeface="Wingdings" pitchFamily="2" charset="2"/>
              </a:rPr>
              <a:t>; daughter)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81007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방사능 붕괴 방식 </a:t>
            </a:r>
            <a:r>
              <a:rPr lang="en-US" altLang="ko-KR" dirty="0" smtClean="0"/>
              <a:t>         </a:t>
            </a:r>
          </a:p>
          <a:p>
            <a:pPr lvl="1"/>
            <a:r>
              <a:rPr lang="en-US" altLang="ko-KR" dirty="0" smtClean="0">
                <a:latin typeface="Symbol" pitchFamily="18" charset="2"/>
              </a:rPr>
              <a:t>b</a:t>
            </a:r>
            <a:r>
              <a:rPr lang="en-US" altLang="ko-KR" dirty="0" smtClean="0"/>
              <a:t> (negatron): </a:t>
            </a:r>
          </a:p>
          <a:p>
            <a:pPr lvl="2"/>
            <a:r>
              <a:rPr lang="en-US" altLang="ko-KR" dirty="0" smtClean="0"/>
              <a:t>n </a:t>
            </a:r>
            <a:r>
              <a:rPr lang="en-US" altLang="ko-KR" dirty="0" smtClean="0">
                <a:sym typeface="Wingdings" pitchFamily="2" charset="2"/>
              </a:rPr>
              <a:t> p + e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Z Z+1, N  N-1, A=no change</a:t>
            </a:r>
          </a:p>
          <a:p>
            <a:pPr lvl="2"/>
            <a:r>
              <a:rPr lang="en-US" altLang="ko-KR" baseline="30000" dirty="0"/>
              <a:t>40</a:t>
            </a:r>
            <a:r>
              <a:rPr lang="en-US" altLang="ko-KR" dirty="0"/>
              <a:t>K --&gt; </a:t>
            </a:r>
            <a:r>
              <a:rPr lang="en-US" altLang="ko-KR" baseline="30000" dirty="0"/>
              <a:t>40</a:t>
            </a:r>
            <a:r>
              <a:rPr lang="en-US" altLang="ko-KR" dirty="0"/>
              <a:t>Ca + </a:t>
            </a:r>
            <a:r>
              <a:rPr lang="el-GR" altLang="ko-KR" dirty="0" smtClean="0"/>
              <a:t>β</a:t>
            </a:r>
            <a:r>
              <a:rPr lang="en-US" altLang="ko-KR" baseline="30000" dirty="0" smtClean="0"/>
              <a:t>-</a:t>
            </a:r>
            <a:endParaRPr lang="en-US" altLang="ko-KR" baseline="30000" dirty="0"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Positron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p  n + </a:t>
            </a:r>
            <a:r>
              <a:rPr lang="en-US" altLang="ko-KR" i="1" dirty="0" smtClean="0">
                <a:sym typeface="Wingdings" pitchFamily="2" charset="2"/>
              </a:rPr>
              <a:t>p </a:t>
            </a:r>
            <a:r>
              <a:rPr lang="en-US" altLang="ko-KR" dirty="0" smtClean="0">
                <a:sym typeface="Wingdings" pitchFamily="2" charset="2"/>
              </a:rPr>
              <a:t>(positron)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Z  Z-1, N N+1, A=no change</a:t>
            </a:r>
          </a:p>
          <a:p>
            <a:pPr lvl="2"/>
            <a:r>
              <a:rPr lang="en-US" altLang="ko-KR" baseline="30000" dirty="0"/>
              <a:t>18</a:t>
            </a:r>
            <a:r>
              <a:rPr lang="en-US" altLang="ko-KR" dirty="0"/>
              <a:t>F --&gt; </a:t>
            </a:r>
            <a:r>
              <a:rPr lang="en-US" altLang="ko-KR" baseline="30000" dirty="0"/>
              <a:t>18</a:t>
            </a:r>
            <a:r>
              <a:rPr lang="en-US" altLang="ko-KR" dirty="0"/>
              <a:t>O + </a:t>
            </a:r>
            <a:r>
              <a:rPr lang="el-GR" altLang="ko-KR" dirty="0"/>
              <a:t>β</a:t>
            </a:r>
            <a:r>
              <a:rPr lang="el-GR" altLang="ko-KR" baseline="30000" dirty="0"/>
              <a:t>+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/>
              <a:t>전자포획 </a:t>
            </a:r>
            <a:r>
              <a:rPr lang="en-US" altLang="ko-KR" dirty="0" smtClean="0"/>
              <a:t>Electron capture</a:t>
            </a:r>
          </a:p>
          <a:p>
            <a:pPr lvl="2"/>
            <a:r>
              <a:rPr lang="en-US" altLang="ko-KR" dirty="0" smtClean="0"/>
              <a:t>p + e </a:t>
            </a:r>
            <a:r>
              <a:rPr lang="en-US" altLang="ko-KR" dirty="0" smtClean="0">
                <a:sym typeface="Wingdings" pitchFamily="2" charset="2"/>
              </a:rPr>
              <a:t> n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Z  Z-1, N N+1, A=no </a:t>
            </a:r>
            <a:r>
              <a:rPr lang="en-US" altLang="ko-KR" dirty="0" smtClean="0">
                <a:sym typeface="Wingdings" pitchFamily="2" charset="2"/>
              </a:rPr>
              <a:t>change</a:t>
            </a:r>
          </a:p>
          <a:p>
            <a:pPr lvl="2"/>
            <a:r>
              <a:rPr lang="en-US" altLang="ko-KR" baseline="30000" dirty="0"/>
              <a:t>40</a:t>
            </a:r>
            <a:r>
              <a:rPr lang="en-US" altLang="ko-KR" dirty="0"/>
              <a:t>K --&gt; </a:t>
            </a:r>
            <a:r>
              <a:rPr lang="en-US" altLang="ko-KR" baseline="30000" dirty="0"/>
              <a:t>40</a:t>
            </a:r>
            <a:r>
              <a:rPr lang="en-US" altLang="ko-KR" dirty="0"/>
              <a:t>Ar + E.C.</a:t>
            </a:r>
            <a:endParaRPr lang="en-US" altLang="ko-KR" dirty="0" smtClean="0"/>
          </a:p>
          <a:p>
            <a:pPr lvl="1"/>
            <a:r>
              <a:rPr lang="en-US" altLang="ko-KR" dirty="0" smtClean="0">
                <a:latin typeface="Symbol" pitchFamily="18" charset="2"/>
              </a:rPr>
              <a:t>a</a:t>
            </a:r>
          </a:p>
          <a:p>
            <a:pPr lvl="2"/>
            <a:r>
              <a:rPr lang="en-US" altLang="ko-KR" dirty="0" smtClean="0"/>
              <a:t>Loss of 2p + 2n (</a:t>
            </a:r>
            <a:r>
              <a:rPr lang="en-US" altLang="ko-KR" baseline="30000" dirty="0" smtClean="0"/>
              <a:t>4</a:t>
            </a:r>
            <a:r>
              <a:rPr lang="en-US" altLang="ko-KR" dirty="0" smtClean="0"/>
              <a:t>He)</a:t>
            </a:r>
          </a:p>
          <a:p>
            <a:pPr lvl="2"/>
            <a:r>
              <a:rPr lang="en-US" altLang="ko-KR" dirty="0" smtClean="0"/>
              <a:t>Z </a:t>
            </a:r>
            <a:r>
              <a:rPr lang="en-US" altLang="ko-KR" dirty="0" smtClean="0">
                <a:sym typeface="Wingdings" pitchFamily="2" charset="2"/>
              </a:rPr>
              <a:t> Z-2, NN-2, A A-4</a:t>
            </a:r>
          </a:p>
          <a:p>
            <a:pPr lvl="2"/>
            <a:r>
              <a:rPr lang="en-US" altLang="ko-KR" baseline="30000" dirty="0"/>
              <a:t>222</a:t>
            </a:r>
            <a:r>
              <a:rPr lang="en-US" altLang="ko-KR" dirty="0"/>
              <a:t>Rn --&gt; </a:t>
            </a:r>
            <a:r>
              <a:rPr lang="en-US" altLang="ko-KR" baseline="30000" dirty="0"/>
              <a:t>218</a:t>
            </a:r>
            <a:r>
              <a:rPr lang="en-US" altLang="ko-KR" dirty="0"/>
              <a:t>Po + </a:t>
            </a:r>
            <a:r>
              <a:rPr lang="el-GR" altLang="ko-KR" dirty="0"/>
              <a:t>α.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631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동위원소의 지질학적 응용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방사성 동위원소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연령측정 </a:t>
            </a:r>
            <a:r>
              <a:rPr lang="en-US" altLang="ko-KR" dirty="0" smtClean="0"/>
              <a:t>Age dating (Geochronology)</a:t>
            </a:r>
          </a:p>
          <a:p>
            <a:pPr lvl="2"/>
            <a:r>
              <a:rPr lang="ko-KR" altLang="en-US" dirty="0" smtClean="0"/>
              <a:t>지질 역사 규명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물질의 기원 추적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생성기</a:t>
            </a:r>
            <a:r>
              <a:rPr lang="ko-KR" altLang="en-US" dirty="0" smtClean="0"/>
              <a:t> 및 </a:t>
            </a:r>
            <a:r>
              <a:rPr lang="ko-KR" altLang="en-US" dirty="0" err="1" smtClean="0"/>
              <a:t>생성구</a:t>
            </a:r>
            <a:r>
              <a:rPr lang="ko-KR" altLang="en-US" dirty="0" smtClean="0"/>
              <a:t> 결정 </a:t>
            </a:r>
            <a:r>
              <a:rPr lang="en-US" altLang="ko-KR" dirty="0" smtClean="0"/>
              <a:t>Evaluation of epoch and provenance</a:t>
            </a:r>
          </a:p>
          <a:p>
            <a:pPr lvl="1"/>
            <a:r>
              <a:rPr lang="ko-KR" altLang="en-US" dirty="0" smtClean="0"/>
              <a:t>안정 동위원소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기원 추적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생성 환경 규명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지온계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수리지질학적 응용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혼합 프로세스 규명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절대 연령 측정</a:t>
            </a:r>
            <a:r>
              <a:rPr lang="en-US" altLang="ko-KR" dirty="0" smtClean="0"/>
              <a:t> (Geochronology)</a:t>
            </a:r>
          </a:p>
          <a:p>
            <a:pPr lvl="1"/>
            <a:r>
              <a:rPr lang="ko-KR" altLang="en-US" dirty="0" smtClean="0"/>
              <a:t>붕괴방정식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For P </a:t>
            </a:r>
            <a:r>
              <a:rPr lang="en-US" altLang="ko-KR" dirty="0" smtClean="0">
                <a:sym typeface="Wingdings" pitchFamily="2" charset="2"/>
              </a:rPr>
              <a:t> D</a:t>
            </a:r>
            <a:endParaRPr lang="en-US" altLang="ko-KR" dirty="0" smtClean="0"/>
          </a:p>
          <a:p>
            <a:pPr lvl="2"/>
            <a:r>
              <a:rPr lang="en-US" altLang="ko-KR" dirty="0"/>
              <a:t>-d[P]/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λ[</a:t>
            </a:r>
            <a:r>
              <a:rPr lang="en-US" altLang="ko-KR" dirty="0" smtClean="0"/>
              <a:t>P]</a:t>
            </a:r>
          </a:p>
          <a:p>
            <a:pPr lvl="2"/>
            <a:r>
              <a:rPr lang="en-US" altLang="ko-KR" dirty="0"/>
              <a:t>[P] = [P]</a:t>
            </a:r>
            <a:r>
              <a:rPr lang="en-US" altLang="ko-KR" baseline="-25000" dirty="0" err="1"/>
              <a:t>o</a:t>
            </a:r>
            <a:r>
              <a:rPr lang="en-US" altLang="ko-KR" dirty="0" err="1"/>
              <a:t>exp</a:t>
            </a:r>
            <a:r>
              <a:rPr lang="en-US" altLang="ko-KR" dirty="0"/>
              <a:t>(-</a:t>
            </a:r>
            <a:r>
              <a:rPr lang="el-GR" altLang="ko-KR" dirty="0"/>
              <a:t>λ</a:t>
            </a:r>
            <a:r>
              <a:rPr lang="en-US" altLang="ko-KR" dirty="0"/>
              <a:t>t)</a:t>
            </a:r>
          </a:p>
          <a:p>
            <a:pPr lvl="2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[P]</a:t>
            </a:r>
            <a:r>
              <a:rPr lang="en-US" altLang="ko-KR" baseline="-25000" dirty="0"/>
              <a:t>o</a:t>
            </a:r>
            <a:r>
              <a:rPr lang="en-US" altLang="ko-KR" dirty="0"/>
              <a:t>-[P]</a:t>
            </a:r>
          </a:p>
          <a:p>
            <a:pPr lvl="2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[P]</a:t>
            </a:r>
            <a:r>
              <a:rPr lang="en-US" altLang="ko-KR" baseline="-25000" dirty="0"/>
              <a:t>o</a:t>
            </a:r>
            <a:r>
              <a:rPr lang="en-US" altLang="ko-KR" dirty="0"/>
              <a:t>(1-exp(-</a:t>
            </a:r>
            <a:r>
              <a:rPr lang="el-GR" altLang="ko-KR" dirty="0"/>
              <a:t>λ</a:t>
            </a:r>
            <a:r>
              <a:rPr lang="en-US" altLang="ko-KR" dirty="0"/>
              <a:t>t))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반감기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[</a:t>
            </a:r>
            <a:r>
              <a:rPr lang="en-US" altLang="ko-KR" dirty="0"/>
              <a:t>P]=[</a:t>
            </a:r>
            <a:r>
              <a:rPr lang="en-US" altLang="ko-KR" dirty="0" smtClean="0"/>
              <a:t>P]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/2 </a:t>
            </a:r>
            <a:r>
              <a:rPr lang="ko-KR" altLang="en-US" dirty="0" smtClean="0"/>
              <a:t>걸리는 시간</a:t>
            </a:r>
            <a:endParaRPr lang="en-US" altLang="ko-KR" dirty="0" smtClean="0"/>
          </a:p>
          <a:p>
            <a:pPr lvl="2"/>
            <a:r>
              <a:rPr lang="en-US" altLang="ko-KR" dirty="0"/>
              <a:t>t</a:t>
            </a:r>
            <a:r>
              <a:rPr lang="en-US" altLang="ko-KR" baseline="-25000" dirty="0"/>
              <a:t>1/2</a:t>
            </a:r>
            <a:r>
              <a:rPr lang="en-US" altLang="ko-KR" dirty="0"/>
              <a:t> = </a:t>
            </a:r>
            <a:r>
              <a:rPr lang="en-US" altLang="ko-KR" dirty="0" err="1"/>
              <a:t>ln</a:t>
            </a:r>
            <a:r>
              <a:rPr lang="en-US" altLang="ko-KR" dirty="0"/>
              <a:t>(1/2)/</a:t>
            </a:r>
            <a:r>
              <a:rPr lang="el-GR" altLang="ko-KR" dirty="0"/>
              <a:t>λ = 0.693/λ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8227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557213"/>
            <a:ext cx="558165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539388"/>
            <a:ext cx="54006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      P        </a:t>
            </a:r>
            <a:r>
              <a:rPr lang="en-US" altLang="ko-KR" dirty="0" smtClean="0"/>
              <a:t>    Mode       </a:t>
            </a:r>
            <a:r>
              <a:rPr lang="en-US" altLang="ko-KR" dirty="0" smtClean="0">
                <a:latin typeface="Symbol" pitchFamily="18" charset="2"/>
              </a:rPr>
              <a:t>l</a:t>
            </a:r>
            <a:r>
              <a:rPr lang="en-US" altLang="ko-KR" dirty="0" smtClean="0"/>
              <a:t>         </a:t>
            </a:r>
            <a:r>
              <a:rPr lang="en-US" altLang="ko-KR" dirty="0" smtClean="0"/>
              <a:t>  </a:t>
            </a:r>
            <a:r>
              <a:rPr lang="en-US" altLang="ko-KR" dirty="0" smtClean="0"/>
              <a:t>t1/2     </a:t>
            </a:r>
            <a:r>
              <a:rPr lang="en-US" altLang="ko-KR" dirty="0" err="1" smtClean="0"/>
              <a:t>Abund</a:t>
            </a:r>
            <a:r>
              <a:rPr lang="en-US" altLang="ko-KR" dirty="0" smtClean="0"/>
              <a:t>(%)      D   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188640"/>
            <a:ext cx="5944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Decay constants and half lives of natural radioactive nuclides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ko-KR" altLang="en-US" dirty="0" smtClean="0"/>
              <a:t>연령 측정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When D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 =0</a:t>
            </a:r>
          </a:p>
          <a:p>
            <a:pPr lvl="3"/>
            <a:r>
              <a:rPr lang="en-US" altLang="ko-KR" dirty="0"/>
              <a:t>[D]</a:t>
            </a:r>
            <a:r>
              <a:rPr lang="en-US" altLang="ko-KR" baseline="30000" dirty="0"/>
              <a:t>*</a:t>
            </a:r>
            <a:r>
              <a:rPr lang="en-US" altLang="ko-KR" dirty="0"/>
              <a:t> = ([D]</a:t>
            </a:r>
            <a:r>
              <a:rPr lang="en-US" altLang="ko-KR" baseline="30000" dirty="0"/>
              <a:t>*</a:t>
            </a:r>
            <a:r>
              <a:rPr lang="en-US" altLang="ko-KR" dirty="0"/>
              <a:t>+[P])(1-exp(-</a:t>
            </a:r>
            <a:r>
              <a:rPr lang="el-GR" altLang="ko-KR" dirty="0"/>
              <a:t>λ</a:t>
            </a:r>
            <a:r>
              <a:rPr lang="en-US" altLang="ko-KR" dirty="0"/>
              <a:t>t</a:t>
            </a:r>
            <a:r>
              <a:rPr lang="en-US" altLang="ko-KR" dirty="0" smtClean="0"/>
              <a:t>))</a:t>
            </a:r>
          </a:p>
          <a:p>
            <a:pPr lvl="3"/>
            <a:r>
              <a:rPr lang="en-US" altLang="ko-KR" dirty="0"/>
              <a:t>t = </a:t>
            </a:r>
            <a:r>
              <a:rPr lang="en-US" altLang="ko-KR" dirty="0" err="1"/>
              <a:t>ln</a:t>
            </a:r>
            <a:r>
              <a:rPr lang="en-US" altLang="ko-KR" dirty="0"/>
              <a:t>(1+[D]</a:t>
            </a:r>
            <a:r>
              <a:rPr lang="en-US" altLang="ko-KR" baseline="30000" dirty="0"/>
              <a:t>*</a:t>
            </a:r>
            <a:r>
              <a:rPr lang="en-US" altLang="ko-KR" dirty="0"/>
              <a:t>/[P])/</a:t>
            </a:r>
            <a:r>
              <a:rPr lang="el-GR" altLang="ko-KR" dirty="0" smtClean="0"/>
              <a:t>λ</a:t>
            </a:r>
            <a:endParaRPr lang="en-US" altLang="ko-KR" dirty="0" smtClean="0"/>
          </a:p>
          <a:p>
            <a:pPr lvl="3"/>
            <a:r>
              <a:rPr lang="en-US" altLang="ko-KR" baseline="30000" dirty="0" smtClean="0"/>
              <a:t>14</a:t>
            </a:r>
            <a:r>
              <a:rPr lang="en-US" altLang="ko-KR" dirty="0" smtClean="0"/>
              <a:t>C </a:t>
            </a:r>
          </a:p>
          <a:p>
            <a:pPr lvl="4"/>
            <a:r>
              <a:rPr lang="pt-BR" altLang="ko-KR" dirty="0"/>
              <a:t>n + </a:t>
            </a:r>
            <a:r>
              <a:rPr lang="pt-BR" altLang="ko-KR" baseline="30000" dirty="0"/>
              <a:t>14</a:t>
            </a:r>
            <a:r>
              <a:rPr lang="pt-BR" altLang="ko-KR" dirty="0"/>
              <a:t>N -&gt; </a:t>
            </a:r>
            <a:r>
              <a:rPr lang="pt-BR" altLang="ko-KR" baseline="30000" dirty="0"/>
              <a:t>14</a:t>
            </a:r>
            <a:r>
              <a:rPr lang="pt-BR" altLang="ko-KR" dirty="0"/>
              <a:t>C + p + </a:t>
            </a:r>
            <a:r>
              <a:rPr lang="pt-BR" altLang="ko-KR" dirty="0" smtClean="0"/>
              <a:t>e</a:t>
            </a:r>
            <a:r>
              <a:rPr lang="pt-BR" altLang="ko-KR" baseline="30000" dirty="0" smtClean="0"/>
              <a:t>-</a:t>
            </a:r>
          </a:p>
          <a:p>
            <a:pPr lvl="4"/>
            <a:r>
              <a:rPr lang="el-GR" altLang="ko-KR" baseline="30000" dirty="0"/>
              <a:t>14</a:t>
            </a:r>
            <a:r>
              <a:rPr lang="el-GR" altLang="ko-KR" dirty="0"/>
              <a:t>C -&gt; </a:t>
            </a:r>
            <a:r>
              <a:rPr lang="el-GR" altLang="ko-KR" baseline="30000" dirty="0"/>
              <a:t>14</a:t>
            </a:r>
            <a:r>
              <a:rPr lang="el-GR" altLang="ko-KR" dirty="0"/>
              <a:t>N + β + ν+ </a:t>
            </a:r>
            <a:r>
              <a:rPr lang="el-GR" altLang="ko-KR" dirty="0" smtClean="0"/>
              <a:t>Q</a:t>
            </a:r>
            <a:r>
              <a:rPr lang="el-GR" altLang="ko-KR" baseline="30000" dirty="0" smtClean="0"/>
              <a:t>-</a:t>
            </a:r>
            <a:endParaRPr lang="en-US" altLang="ko-KR" baseline="30000" dirty="0" smtClean="0"/>
          </a:p>
          <a:p>
            <a:pPr lvl="4"/>
            <a:r>
              <a:rPr lang="en-US" altLang="ko-KR" dirty="0"/>
              <a:t>t = (1/</a:t>
            </a:r>
            <a:r>
              <a:rPr lang="el-GR" altLang="ko-KR" dirty="0"/>
              <a:t>λ) </a:t>
            </a:r>
            <a:r>
              <a:rPr lang="en-US" altLang="ko-KR" dirty="0" err="1"/>
              <a:t>ln</a:t>
            </a:r>
            <a:r>
              <a:rPr lang="en-US" altLang="ko-KR" dirty="0"/>
              <a:t>(</a:t>
            </a:r>
            <a:r>
              <a:rPr lang="en-US" altLang="ko-KR" dirty="0" err="1"/>
              <a:t>A</a:t>
            </a:r>
            <a:r>
              <a:rPr lang="en-US" altLang="ko-KR" baseline="-25000" dirty="0" err="1"/>
              <a:t>o</a:t>
            </a:r>
            <a:r>
              <a:rPr lang="en-US" altLang="ko-KR" dirty="0"/>
              <a:t>/A</a:t>
            </a:r>
            <a:r>
              <a:rPr lang="en-US" altLang="ko-KR" dirty="0" smtClean="0"/>
              <a:t>)</a:t>
            </a:r>
          </a:p>
          <a:p>
            <a:pPr lvl="3"/>
            <a:r>
              <a:rPr lang="en-US" altLang="ko-KR" dirty="0"/>
              <a:t>K-</a:t>
            </a:r>
            <a:r>
              <a:rPr lang="en-US" altLang="ko-KR" dirty="0" err="1"/>
              <a:t>Ar</a:t>
            </a:r>
            <a:r>
              <a:rPr lang="en-US" altLang="ko-KR" dirty="0"/>
              <a:t> </a:t>
            </a:r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</a:t>
            </a:r>
            <a:r>
              <a:rPr lang="en-US" altLang="ko-KR" dirty="0" smtClean="0"/>
              <a:t>], </a:t>
            </a:r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Ca]/</a:t>
            </a:r>
            <a:r>
              <a:rPr lang="en-US" altLang="ko-KR" dirty="0" err="1"/>
              <a:t>dt</a:t>
            </a:r>
            <a:r>
              <a:rPr lang="en-US" altLang="ko-KR" dirty="0"/>
              <a:t> = 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</a:t>
            </a:r>
            <a:r>
              <a:rPr lang="en-US" altLang="ko-KR" dirty="0" smtClean="0"/>
              <a:t>]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smtClean="0"/>
              <a:t>d[</a:t>
            </a:r>
            <a:r>
              <a:rPr lang="en-US" altLang="ko-KR" baseline="30000" dirty="0" smtClean="0"/>
              <a:t>40</a:t>
            </a:r>
            <a:r>
              <a:rPr lang="en-US" altLang="ko-KR" dirty="0" smtClean="0"/>
              <a:t>Ca</a:t>
            </a:r>
            <a:r>
              <a:rPr lang="en-US" altLang="ko-KR" dirty="0"/>
              <a:t>]/</a:t>
            </a:r>
            <a:r>
              <a:rPr lang="en-US" altLang="ko-KR" dirty="0" err="1"/>
              <a:t>dt</a:t>
            </a:r>
            <a:r>
              <a:rPr lang="en-US" altLang="ko-KR" dirty="0"/>
              <a:t> = (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/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) 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4"/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K]/</a:t>
            </a:r>
            <a:r>
              <a:rPr lang="en-US" altLang="ko-KR" dirty="0" err="1"/>
              <a:t>dt</a:t>
            </a:r>
            <a:r>
              <a:rPr lang="en-US" altLang="ko-KR" dirty="0"/>
              <a:t> = -(d[</a:t>
            </a:r>
            <a:r>
              <a:rPr lang="en-US" altLang="ko-KR" baseline="30000" dirty="0"/>
              <a:t>40</a:t>
            </a:r>
            <a:r>
              <a:rPr lang="en-US" altLang="ko-KR" dirty="0"/>
              <a:t>Ar]/</a:t>
            </a:r>
            <a:r>
              <a:rPr lang="en-US" altLang="ko-KR" dirty="0" err="1"/>
              <a:t>dt</a:t>
            </a:r>
            <a:r>
              <a:rPr lang="en-US" altLang="ko-KR" dirty="0"/>
              <a:t> + d[</a:t>
            </a:r>
            <a:r>
              <a:rPr lang="en-US" altLang="ko-KR" baseline="30000" dirty="0"/>
              <a:t>40</a:t>
            </a:r>
            <a:r>
              <a:rPr lang="en-US" altLang="ko-KR" dirty="0"/>
              <a:t>Ca]/</a:t>
            </a:r>
            <a:r>
              <a:rPr lang="en-US" altLang="ko-KR" dirty="0" err="1"/>
              <a:t>dt</a:t>
            </a:r>
            <a:r>
              <a:rPr lang="en-US" altLang="ko-KR" dirty="0" smtClean="0"/>
              <a:t>)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/>
              <a:t>d[</a:t>
            </a:r>
            <a:r>
              <a:rPr lang="en-US" altLang="ko-KR" baseline="30000" dirty="0"/>
              <a:t>40</a:t>
            </a:r>
            <a:r>
              <a:rPr lang="en-US" altLang="ko-KR" dirty="0"/>
              <a:t>Ar] = -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 err="1"/>
              <a:t>d</a:t>
            </a:r>
            <a:r>
              <a:rPr lang="en-US" altLang="ko-KR" dirty="0"/>
              <a:t>[</a:t>
            </a:r>
            <a:r>
              <a:rPr lang="en-US" altLang="ko-KR" baseline="30000" dirty="0"/>
              <a:t>40</a:t>
            </a:r>
            <a:r>
              <a:rPr lang="en-US" altLang="ko-KR" dirty="0"/>
              <a:t>K]/(</a:t>
            </a:r>
            <a:r>
              <a:rPr lang="el-GR" altLang="ko-KR" dirty="0"/>
              <a:t>λ</a:t>
            </a:r>
            <a:r>
              <a:rPr lang="en-US" altLang="ko-KR" baseline="-25000" dirty="0" err="1"/>
              <a:t>Ar</a:t>
            </a:r>
            <a:r>
              <a:rPr lang="en-US" altLang="ko-KR" dirty="0"/>
              <a:t>+</a:t>
            </a:r>
            <a:r>
              <a:rPr lang="el-GR" altLang="ko-KR" dirty="0"/>
              <a:t>λ</a:t>
            </a:r>
            <a:r>
              <a:rPr lang="en-US" altLang="ko-KR" baseline="-25000" dirty="0" err="1"/>
              <a:t>Ca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pPr lvl="4"/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Ar]-[</a:t>
            </a:r>
            <a:r>
              <a:rPr lang="pt-BR" altLang="ko-KR" baseline="30000" dirty="0"/>
              <a:t>40</a:t>
            </a:r>
            <a:r>
              <a:rPr lang="pt-BR" altLang="ko-KR" dirty="0"/>
              <a:t>Ar]</a:t>
            </a:r>
            <a:r>
              <a:rPr lang="pt-BR" altLang="ko-KR" baseline="-25000" dirty="0"/>
              <a:t>o</a:t>
            </a:r>
            <a:r>
              <a:rPr lang="pt-BR" altLang="ko-KR" dirty="0"/>
              <a:t> = -λ</a:t>
            </a:r>
            <a:r>
              <a:rPr lang="pt-BR" altLang="ko-KR" baseline="-25000" dirty="0"/>
              <a:t>Ar</a:t>
            </a:r>
            <a:r>
              <a:rPr lang="pt-BR" altLang="ko-KR" dirty="0"/>
              <a:t>/(λ</a:t>
            </a:r>
            <a:r>
              <a:rPr lang="pt-BR" altLang="ko-KR" baseline="-25000" dirty="0"/>
              <a:t>Ar</a:t>
            </a:r>
            <a:r>
              <a:rPr lang="pt-BR" altLang="ko-KR" dirty="0"/>
              <a:t>+λ</a:t>
            </a:r>
            <a:r>
              <a:rPr lang="pt-BR" altLang="ko-KR" baseline="-25000" dirty="0"/>
              <a:t>Ca</a:t>
            </a:r>
            <a:r>
              <a:rPr lang="pt-BR" altLang="ko-KR" dirty="0"/>
              <a:t>)([</a:t>
            </a:r>
            <a:r>
              <a:rPr lang="pt-BR" altLang="ko-KR" baseline="30000" dirty="0"/>
              <a:t>40</a:t>
            </a:r>
            <a:r>
              <a:rPr lang="pt-BR" altLang="ko-KR" dirty="0"/>
              <a:t>K]-[</a:t>
            </a:r>
            <a:r>
              <a:rPr lang="pt-BR" altLang="ko-KR" baseline="30000" dirty="0"/>
              <a:t>40</a:t>
            </a:r>
            <a:r>
              <a:rPr lang="pt-BR" altLang="ko-KR" dirty="0"/>
              <a:t>K]</a:t>
            </a:r>
            <a:r>
              <a:rPr lang="pt-BR" altLang="ko-KR" baseline="-25000" dirty="0"/>
              <a:t>o</a:t>
            </a:r>
            <a:r>
              <a:rPr lang="pt-BR" altLang="ko-KR" dirty="0" smtClean="0"/>
              <a:t>)</a:t>
            </a:r>
          </a:p>
          <a:p>
            <a:pPr lvl="4"/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Ar] = λ</a:t>
            </a:r>
            <a:r>
              <a:rPr lang="pt-BR" altLang="ko-KR" baseline="-25000" dirty="0"/>
              <a:t>Ar</a:t>
            </a:r>
            <a:r>
              <a:rPr lang="pt-BR" altLang="ko-KR" dirty="0"/>
              <a:t>[</a:t>
            </a:r>
            <a:r>
              <a:rPr lang="pt-BR" altLang="ko-KR" baseline="30000" dirty="0"/>
              <a:t>40</a:t>
            </a:r>
            <a:r>
              <a:rPr lang="pt-BR" altLang="ko-KR" dirty="0"/>
              <a:t>K](exp(λt)-1</a:t>
            </a:r>
            <a:r>
              <a:rPr lang="pt-BR" altLang="ko-KR" dirty="0" smtClean="0"/>
              <a:t>)/</a:t>
            </a:r>
            <a:r>
              <a:rPr lang="pt-BR" altLang="ko-KR" dirty="0"/>
              <a:t>/(λ</a:t>
            </a:r>
            <a:r>
              <a:rPr lang="pt-BR" altLang="ko-KR" baseline="-25000" dirty="0"/>
              <a:t>Ar</a:t>
            </a:r>
            <a:r>
              <a:rPr lang="pt-BR" altLang="ko-KR" dirty="0"/>
              <a:t>+λ</a:t>
            </a:r>
            <a:r>
              <a:rPr lang="pt-BR" altLang="ko-KR" baseline="-25000" dirty="0"/>
              <a:t>Ca</a:t>
            </a:r>
            <a:r>
              <a:rPr lang="pt-BR" altLang="ko-KR" dirty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500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625609"/>
          </a:xfrm>
        </p:spPr>
        <p:txBody>
          <a:bodyPr>
            <a:normAutofit/>
          </a:bodyPr>
          <a:lstStyle/>
          <a:p>
            <a:pPr lvl="1"/>
            <a:r>
              <a:rPr lang="ko-KR" altLang="en-US" dirty="0" smtClean="0"/>
              <a:t>연령 측정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When D</a:t>
            </a:r>
            <a:r>
              <a:rPr lang="en-US" altLang="ko-KR" baseline="-25000" dirty="0" smtClean="0"/>
              <a:t>o</a:t>
            </a:r>
            <a:r>
              <a:rPr lang="en-US" altLang="ko-KR" dirty="0" smtClean="0"/>
              <a:t> ≠0</a:t>
            </a:r>
          </a:p>
          <a:p>
            <a:pPr lvl="3"/>
            <a:r>
              <a:rPr lang="pt-BR" altLang="ko-KR" dirty="0"/>
              <a:t>[D]</a:t>
            </a:r>
            <a:r>
              <a:rPr lang="pt-BR" altLang="ko-KR" baseline="-25000" dirty="0"/>
              <a:t>t</a:t>
            </a:r>
            <a:r>
              <a:rPr lang="pt-BR" altLang="ko-KR" dirty="0"/>
              <a:t>/[D]</a:t>
            </a:r>
            <a:r>
              <a:rPr lang="pt-BR" altLang="ko-KR" baseline="-25000" dirty="0"/>
              <a:t>n</a:t>
            </a:r>
            <a:r>
              <a:rPr lang="pt-BR" altLang="ko-KR" dirty="0"/>
              <a:t>=[D]</a:t>
            </a:r>
            <a:r>
              <a:rPr lang="pt-BR" altLang="ko-KR" baseline="-25000" dirty="0"/>
              <a:t>o</a:t>
            </a:r>
            <a:r>
              <a:rPr lang="pt-BR" altLang="ko-KR" dirty="0"/>
              <a:t>/[D]</a:t>
            </a:r>
            <a:r>
              <a:rPr lang="pt-BR" altLang="ko-KR" baseline="-25000" dirty="0"/>
              <a:t>n</a:t>
            </a:r>
            <a:r>
              <a:rPr lang="pt-BR" altLang="ko-KR" dirty="0"/>
              <a:t>+([P]/[D]</a:t>
            </a:r>
            <a:r>
              <a:rPr lang="pt-BR" altLang="ko-KR" baseline="-25000" dirty="0"/>
              <a:t>n</a:t>
            </a:r>
            <a:r>
              <a:rPr lang="pt-BR" altLang="ko-KR" dirty="0"/>
              <a:t>)(exp(λt)-1</a:t>
            </a:r>
            <a:r>
              <a:rPr lang="pt-BR" altLang="ko-KR" dirty="0" smtClean="0"/>
              <a:t>)</a:t>
            </a:r>
          </a:p>
          <a:p>
            <a:pPr lvl="3"/>
            <a:r>
              <a:rPr lang="en-US" altLang="ko-KR" dirty="0" err="1"/>
              <a:t>Rb-Sr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Sm-Nd</a:t>
            </a:r>
            <a:endParaRPr lang="en-US" altLang="ko-KR" dirty="0" smtClean="0"/>
          </a:p>
          <a:p>
            <a:pPr lvl="3"/>
            <a:r>
              <a:rPr lang="en-US" altLang="ko-KR" dirty="0" err="1" smtClean="0"/>
              <a:t>Os</a:t>
            </a:r>
            <a:r>
              <a:rPr lang="en-US" altLang="ko-KR" dirty="0" smtClean="0"/>
              <a:t>-Re</a:t>
            </a:r>
          </a:p>
          <a:p>
            <a:pPr lvl="3"/>
            <a:r>
              <a:rPr lang="en-US" altLang="ko-KR" dirty="0" smtClean="0"/>
              <a:t>U-</a:t>
            </a:r>
            <a:r>
              <a:rPr lang="en-US" altLang="ko-KR" dirty="0" err="1" smtClean="0"/>
              <a:t>Pb</a:t>
            </a:r>
            <a:endParaRPr lang="en-US" altLang="ko-K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75" y="3212172"/>
            <a:ext cx="4902869" cy="3443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4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1589</TotalTime>
  <Words>390</Words>
  <Application>Microsoft Office PowerPoint</Application>
  <PresentationFormat>화면 슬라이드 쇼(4:3)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맑은 고딕</vt:lpstr>
      <vt:lpstr>Arial</vt:lpstr>
      <vt:lpstr>Calibri</vt:lpstr>
      <vt:lpstr>Symbol</vt:lpstr>
      <vt:lpstr>Wingdings</vt:lpstr>
      <vt:lpstr>Wingdings 2</vt:lpstr>
      <vt:lpstr>Wingdings 3</vt:lpstr>
      <vt:lpstr>모듈</vt:lpstr>
      <vt:lpstr>Ch.5. 동위원소 지구화학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jyu</cp:lastModifiedBy>
  <cp:revision>141</cp:revision>
  <dcterms:created xsi:type="dcterms:W3CDTF">2012-03-04T11:34:30Z</dcterms:created>
  <dcterms:modified xsi:type="dcterms:W3CDTF">2016-05-26T23:45:57Z</dcterms:modified>
</cp:coreProperties>
</file>