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60" r:id="rId3"/>
    <p:sldId id="259" r:id="rId4"/>
    <p:sldId id="262" r:id="rId5"/>
    <p:sldId id="263" r:id="rId6"/>
    <p:sldId id="265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2012-03-04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직사각형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2012-03-04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2012-03-04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2012-03-04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2012-03-04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2012-03-04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2012-03-04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2012-03-04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2012-03-04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2012-03-04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2" name="직사각형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2012-03-04</a:t>
            </a:fld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직사각형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CEF2018-4212-4B75-A328-D666677A978A}" type="datetimeFigureOut">
              <a:rPr lang="ko-KR" altLang="en-US" smtClean="0"/>
              <a:pPr/>
              <a:t>2012-03-04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1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1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1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1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1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1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1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1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1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1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File:Alexander_E._Fersman_(timbre_sovi%C3%A9tique).jpg" TargetMode="External"/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2" Type="http://schemas.openxmlformats.org/officeDocument/2006/relationships/hyperlink" Target="http://en.wikipedia.org/wiki/File:U.S._Government_FW_Clarke_Public_Domain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en.wikipedia.org/wiki/File:Vernadsky.jpg" TargetMode="External"/><Relationship Id="rId5" Type="http://schemas.openxmlformats.org/officeDocument/2006/relationships/image" Target="../media/image3.jpeg"/><Relationship Id="rId10" Type="http://schemas.openxmlformats.org/officeDocument/2006/relationships/image" Target="../media/image6.jpeg"/><Relationship Id="rId4" Type="http://schemas.openxmlformats.org/officeDocument/2006/relationships/hyperlink" Target="http://en.wikipedia.org/wiki/File:Sch%C3%B6nbein.jpg" TargetMode="External"/><Relationship Id="rId9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Ch.1 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Geochemistry?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Geo (geology, </a:t>
            </a:r>
            <a:r>
              <a:rPr lang="en-US" altLang="ko-KR" dirty="0" err="1" smtClean="0"/>
              <a:t>gaia</a:t>
            </a:r>
            <a:r>
              <a:rPr lang="en-US" altLang="ko-KR" dirty="0" smtClean="0"/>
              <a:t>) + chemistry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A field of study dealing geological phenomena and problems with chemical tools and principles</a:t>
            </a:r>
            <a:endParaRPr lang="en-US" altLang="ko-KR" dirty="0" smtClean="0"/>
          </a:p>
          <a:p>
            <a:r>
              <a:rPr lang="en-US" altLang="ko-KR" dirty="0" smtClean="0"/>
              <a:t>Prerequisites?</a:t>
            </a:r>
          </a:p>
          <a:p>
            <a:pPr lvl="1"/>
            <a:r>
              <a:rPr lang="en-US" altLang="ko-KR" dirty="0" smtClean="0"/>
              <a:t>Physical geology, </a:t>
            </a:r>
            <a:r>
              <a:rPr lang="en-US" altLang="ko-KR" dirty="0" err="1" smtClean="0"/>
              <a:t>minerlaogy</a:t>
            </a:r>
            <a:r>
              <a:rPr lang="en-US" altLang="ko-KR" dirty="0" smtClean="0"/>
              <a:t>, petrology, economic geology</a:t>
            </a:r>
          </a:p>
          <a:p>
            <a:pPr lvl="1"/>
            <a:r>
              <a:rPr lang="en-US" altLang="ko-KR" dirty="0" smtClean="0"/>
              <a:t>General chemistry, inorganic chemistry, physical chemistry</a:t>
            </a:r>
            <a:endParaRPr lang="en-US" altLang="ko-KR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2"/>
          <p:cNvSpPr txBox="1">
            <a:spLocks/>
          </p:cNvSpPr>
          <p:nvPr/>
        </p:nvSpPr>
        <p:spPr>
          <a:xfrm>
            <a:off x="457200" y="404664"/>
            <a:ext cx="8229600" cy="612068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438912" marR="0" lvl="0" indent="-32004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en-US" altLang="ko-K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Early history</a:t>
            </a:r>
          </a:p>
          <a:p>
            <a:pPr marL="731520" lvl="1" indent="-274320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</a:pPr>
            <a:r>
              <a:rPr lang="en-US" altLang="ko-KR" sz="2800" dirty="0" smtClean="0"/>
              <a:t>1838, </a:t>
            </a:r>
            <a:r>
              <a:rPr lang="en-US" altLang="ko-KR" sz="2800" dirty="0" err="1" smtClean="0"/>
              <a:t>Chritian</a:t>
            </a:r>
            <a:r>
              <a:rPr lang="en-US" altLang="ko-KR" sz="2800" dirty="0" smtClean="0"/>
              <a:t> Friedrich </a:t>
            </a:r>
            <a:r>
              <a:rPr lang="en-US" altLang="ko-KR" sz="2800" dirty="0" err="1" smtClean="0"/>
              <a:t>Schönbein</a:t>
            </a:r>
            <a:r>
              <a:rPr lang="en-US" altLang="ko-KR" sz="2800" dirty="0" smtClean="0"/>
              <a:t> (Basel Univ., </a:t>
            </a:r>
            <a:r>
              <a:rPr lang="en-US" altLang="ko-KR" sz="2800" dirty="0" err="1" smtClean="0"/>
              <a:t>Switcherland</a:t>
            </a:r>
            <a:r>
              <a:rPr lang="en-US" altLang="ko-KR" sz="2800" dirty="0" smtClean="0"/>
              <a:t>) first used the term ‘Geochemistry’.</a:t>
            </a:r>
          </a:p>
          <a:p>
            <a:pPr marL="731520" lvl="1" indent="-274320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</a:pPr>
            <a:r>
              <a:rPr kumimoji="0" lang="en-US" altLang="ko-K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1908-1924, Frank W. Clarke (USGS, USA) published</a:t>
            </a:r>
            <a:r>
              <a:rPr kumimoji="0" lang="en-US" altLang="ko-KR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monumental book “The Data of Geochemistry”.</a:t>
            </a:r>
            <a:endParaRPr kumimoji="0" lang="en-US" altLang="ko-K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31520" lvl="1" indent="-274320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</a:pPr>
            <a:r>
              <a:rPr lang="en-US" altLang="ko-KR" sz="2800" dirty="0" smtClean="0"/>
              <a:t>1924, Vladimir </a:t>
            </a:r>
            <a:r>
              <a:rPr lang="en-US" altLang="ko-KR" sz="2800" dirty="0" err="1" smtClean="0"/>
              <a:t>Ivanovich</a:t>
            </a:r>
            <a:r>
              <a:rPr lang="en-US" altLang="ko-KR" sz="2800" dirty="0" smtClean="0"/>
              <a:t> </a:t>
            </a:r>
            <a:r>
              <a:rPr lang="en-US" altLang="ko-KR" sz="2800" dirty="0" err="1" smtClean="0"/>
              <a:t>Vernadsky</a:t>
            </a:r>
            <a:r>
              <a:rPr lang="en-US" altLang="ko-KR" sz="2800" dirty="0" smtClean="0"/>
              <a:t> </a:t>
            </a:r>
            <a:r>
              <a:rPr lang="en-US" altLang="ko-KR" sz="2800" dirty="0" smtClean="0"/>
              <a:t> </a:t>
            </a:r>
            <a:r>
              <a:rPr lang="en-US" altLang="ko-KR" sz="2800" dirty="0" err="1" smtClean="0"/>
              <a:t>publsihed</a:t>
            </a:r>
            <a:r>
              <a:rPr lang="en-US" altLang="ko-KR" sz="2800" dirty="0" smtClean="0"/>
              <a:t> “Geochemistry” (Russian). 1926, </a:t>
            </a:r>
            <a:r>
              <a:rPr lang="en-US" altLang="ko-KR" sz="2800" dirty="0" err="1" smtClean="0"/>
              <a:t>publsihed</a:t>
            </a:r>
            <a:r>
              <a:rPr lang="en-US" altLang="ko-KR" sz="2800" dirty="0" smtClean="0"/>
              <a:t> “The Biosphere” (Russian).</a:t>
            </a:r>
          </a:p>
          <a:p>
            <a:pPr marL="731520" lvl="1" indent="-274320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</a:pPr>
            <a:r>
              <a:rPr kumimoji="0" lang="en-US" altLang="ko-KR" sz="28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1934-1939 Alexander </a:t>
            </a:r>
            <a:r>
              <a:rPr kumimoji="0" lang="en-US" altLang="ko-KR" sz="280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Fersman</a:t>
            </a:r>
            <a:r>
              <a:rPr kumimoji="0" lang="en-US" altLang="ko-KR" sz="28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ko-KR" sz="280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publsihed</a:t>
            </a:r>
            <a:r>
              <a:rPr kumimoji="0" lang="en-US" altLang="ko-KR" sz="28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4 </a:t>
            </a:r>
            <a:r>
              <a:rPr kumimoji="0" lang="en-US" altLang="ko-KR" sz="280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volemes</a:t>
            </a:r>
            <a:r>
              <a:rPr kumimoji="0" lang="en-US" altLang="ko-KR" sz="280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“Geochemistry”</a:t>
            </a:r>
          </a:p>
          <a:p>
            <a:pPr marL="731520" lvl="1" indent="-274320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</a:pPr>
            <a:r>
              <a:rPr lang="en-US" altLang="ko-KR" sz="2800" baseline="0" dirty="0" smtClean="0"/>
              <a:t>1888-1947 Victor M. </a:t>
            </a:r>
            <a:r>
              <a:rPr lang="en-US" altLang="ko-KR" sz="2800" baseline="0" dirty="0" err="1" smtClean="0"/>
              <a:t>Goldsckimdt</a:t>
            </a:r>
            <a:r>
              <a:rPr lang="en-US" altLang="ko-KR" sz="2800" baseline="0" dirty="0" smtClean="0"/>
              <a:t>  primarily</a:t>
            </a:r>
            <a:r>
              <a:rPr lang="en-US" altLang="ko-KR" sz="2800" dirty="0" smtClean="0"/>
              <a:t> studied elemental distribution and crystal chemistry.</a:t>
            </a:r>
            <a:endParaRPr kumimoji="0" lang="en-US" altLang="ko-KR" sz="280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upload.wikimedia.org/wikipedia/commons/thumb/8/84/U.S._Government_FW_Clarke_Public_Domain.jpg/300px-U.S._Government_FW_Clarke_Public_Domain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188640"/>
            <a:ext cx="2857500" cy="4486276"/>
          </a:xfrm>
          <a:prstGeom prst="rect">
            <a:avLst/>
          </a:prstGeom>
          <a:noFill/>
        </p:spPr>
      </p:pic>
      <p:pic>
        <p:nvPicPr>
          <p:cNvPr id="1028" name="Picture 4" descr="http://upload.wikimedia.org/wikipedia/commons/e/e2/Sch%C3%B6nbein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692696"/>
            <a:ext cx="2009775" cy="2714626"/>
          </a:xfrm>
          <a:prstGeom prst="rect">
            <a:avLst/>
          </a:prstGeom>
          <a:noFill/>
        </p:spPr>
      </p:pic>
      <p:pic>
        <p:nvPicPr>
          <p:cNvPr id="1030" name="Picture 6" descr="http://upload.wikimedia.org/wikipedia/commons/f/ff/Vernadsky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64088" y="980728"/>
            <a:ext cx="1409700" cy="1905000"/>
          </a:xfrm>
          <a:prstGeom prst="rect">
            <a:avLst/>
          </a:prstGeom>
          <a:noFill/>
        </p:spPr>
      </p:pic>
      <p:pic>
        <p:nvPicPr>
          <p:cNvPr id="1032" name="Picture 8" descr="http://upload.wikimedia.org/wikipedia/commons/thumb/e/ec/Alexander_E._Fersman_%28timbre_sovi%C3%A9tique%29.jpg/220px-Alexander_E._Fersman_%28timbre_sovi%C3%A9tique%29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948264" y="620688"/>
            <a:ext cx="2095500" cy="2914650"/>
          </a:xfrm>
          <a:prstGeom prst="rect">
            <a:avLst/>
          </a:prstGeom>
          <a:noFill/>
        </p:spPr>
      </p:pic>
      <p:pic>
        <p:nvPicPr>
          <p:cNvPr id="1034" name="Picture 10" descr="http://media-1.web.britannica.com/eb-media/61/34161-004-6122422F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67544" y="3501008"/>
            <a:ext cx="2222957" cy="292494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707904" y="5229200"/>
            <a:ext cx="51339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(Form top left to right and then bottom, </a:t>
            </a:r>
            <a:r>
              <a:rPr lang="en-US" altLang="ko-KR" dirty="0" err="1" smtClean="0"/>
              <a:t>Schönbein</a:t>
            </a:r>
            <a:r>
              <a:rPr lang="en-US" altLang="ko-KR" dirty="0" smtClean="0"/>
              <a:t>, </a:t>
            </a:r>
          </a:p>
          <a:p>
            <a:r>
              <a:rPr lang="en-US" altLang="ko-KR" dirty="0" smtClean="0"/>
              <a:t>Clarke, </a:t>
            </a:r>
            <a:r>
              <a:rPr lang="en-US" altLang="ko-KR" dirty="0" err="1" smtClean="0"/>
              <a:t>Vernadsky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Fersman</a:t>
            </a:r>
            <a:r>
              <a:rPr lang="en-US" altLang="ko-KR" dirty="0" smtClean="0"/>
              <a:t>, and Goldschmidt)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2"/>
          <p:cNvSpPr txBox="1">
            <a:spLocks/>
          </p:cNvSpPr>
          <p:nvPr/>
        </p:nvSpPr>
        <p:spPr>
          <a:xfrm>
            <a:off x="457200" y="404664"/>
            <a:ext cx="8229600" cy="612068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438912" marR="0" lvl="0" indent="-32004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en-US" altLang="ko-K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More history</a:t>
            </a:r>
          </a:p>
          <a:p>
            <a:pPr marL="731520" lvl="1" indent="-274320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</a:pPr>
            <a:r>
              <a:rPr lang="en-US" altLang="ko-KR" sz="2800" dirty="0" smtClean="0"/>
              <a:t>1952 B. Mason’s “Geochemistry”-first widely used textbook of geochemistry.</a:t>
            </a:r>
          </a:p>
          <a:p>
            <a:pPr marL="731520" lvl="1" indent="-274320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</a:pPr>
            <a:r>
              <a:rPr kumimoji="0" lang="en-US" altLang="ko-KR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R.M. </a:t>
            </a:r>
            <a:r>
              <a:rPr kumimoji="0" lang="en-US" altLang="ko-KR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Garrels</a:t>
            </a:r>
            <a:r>
              <a:rPr kumimoji="0" lang="en-US" altLang="ko-KR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lang="en-US" altLang="ko-KR" sz="2800" dirty="0" smtClean="0"/>
              <a:t> W. </a:t>
            </a:r>
            <a:r>
              <a:rPr lang="en-US" altLang="ko-KR" sz="2800" dirty="0" err="1" smtClean="0"/>
              <a:t>Stumm</a:t>
            </a:r>
            <a:r>
              <a:rPr lang="en-US" altLang="ko-KR" sz="2800" dirty="0" smtClean="0"/>
              <a:t>, &amp; J.J. Morgan</a:t>
            </a:r>
            <a:r>
              <a:rPr kumimoji="0" lang="en-US" altLang="ko-KR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US" altLang="ko-KR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 Aqueous geochemistry</a:t>
            </a:r>
            <a:endParaRPr kumimoji="0" lang="en-US" altLang="ko-K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31520" lvl="1" indent="-274320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</a:pPr>
            <a:r>
              <a:rPr lang="en-US" altLang="ko-KR" sz="2800" dirty="0" smtClean="0"/>
              <a:t>K.B. </a:t>
            </a:r>
            <a:r>
              <a:rPr lang="en-US" altLang="ko-KR" sz="2800" dirty="0" err="1" smtClean="0"/>
              <a:t>Krauskopf</a:t>
            </a:r>
            <a:r>
              <a:rPr lang="en-US" altLang="ko-KR" sz="2800" dirty="0" smtClean="0"/>
              <a:t> </a:t>
            </a:r>
            <a:r>
              <a:rPr lang="en-US" altLang="ko-KR" sz="2800" dirty="0" smtClean="0"/>
              <a:t>, H. </a:t>
            </a:r>
            <a:r>
              <a:rPr lang="en-US" altLang="ko-KR" sz="2800" dirty="0" err="1" smtClean="0"/>
              <a:t>Helgeson</a:t>
            </a:r>
            <a:r>
              <a:rPr lang="en-US" altLang="ko-KR" sz="2800" dirty="0" smtClean="0"/>
              <a:t>, R.A. </a:t>
            </a:r>
            <a:r>
              <a:rPr lang="en-US" altLang="ko-KR" sz="2800" dirty="0" err="1" smtClean="0"/>
              <a:t>Robie</a:t>
            </a:r>
            <a:r>
              <a:rPr lang="en-US" altLang="ko-KR" sz="2800" dirty="0" smtClean="0"/>
              <a:t>, J.M. </a:t>
            </a:r>
            <a:r>
              <a:rPr lang="en-US" altLang="ko-KR" sz="2800" dirty="0" err="1" smtClean="0"/>
              <a:t>Hollaway</a:t>
            </a:r>
            <a:r>
              <a:rPr lang="en-US" altLang="ko-KR" sz="2800" dirty="0" smtClean="0"/>
              <a:t>, D.K. Nordstrom, R.G. Berman </a:t>
            </a:r>
            <a:r>
              <a:rPr lang="en-US" altLang="ko-KR" sz="2800" dirty="0" smtClean="0">
                <a:sym typeface="Wingdings" pitchFamily="2" charset="2"/>
              </a:rPr>
              <a:t> Geochemical thermodynamics</a:t>
            </a:r>
            <a:endParaRPr lang="en-US" altLang="ko-KR" sz="2800" dirty="0" smtClean="0"/>
          </a:p>
          <a:p>
            <a:pPr marL="731520" lvl="1" indent="-274320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</a:pPr>
            <a:r>
              <a:rPr lang="en-US" altLang="ko-KR" sz="2800" dirty="0" smtClean="0"/>
              <a:t>P. Currie &amp; M. </a:t>
            </a:r>
            <a:r>
              <a:rPr lang="en-US" altLang="ko-KR" sz="2800" dirty="0" smtClean="0"/>
              <a:t>Curie, E. Rutherford, F. Soddy, B. </a:t>
            </a:r>
            <a:r>
              <a:rPr lang="en-US" altLang="ko-KR" sz="2800" dirty="0" err="1" smtClean="0"/>
              <a:t>Boltwood</a:t>
            </a:r>
            <a:r>
              <a:rPr lang="en-US" altLang="ko-KR" sz="2800" dirty="0" smtClean="0"/>
              <a:t>, A. Holmes (1913, The Age of the Earth) </a:t>
            </a:r>
            <a:r>
              <a:rPr lang="en-US" altLang="ko-KR" sz="2800" dirty="0" smtClean="0">
                <a:sym typeface="Wingdings" pitchFamily="2" charset="2"/>
              </a:rPr>
              <a:t> Geochronology</a:t>
            </a:r>
            <a:r>
              <a:rPr lang="en-US" altLang="ko-KR" sz="2800" dirty="0" smtClean="0"/>
              <a:t> </a:t>
            </a:r>
          </a:p>
          <a:p>
            <a:pPr marL="731520" lvl="1" indent="-274320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</a:pPr>
            <a:r>
              <a:rPr lang="en-US" altLang="ko-KR" sz="2800" dirty="0" smtClean="0"/>
              <a:t>H. Urey, H. Craig, G. Faure </a:t>
            </a:r>
            <a:r>
              <a:rPr lang="en-US" altLang="ko-KR" sz="2800" dirty="0" smtClean="0">
                <a:sym typeface="Wingdings" pitchFamily="2" charset="2"/>
              </a:rPr>
              <a:t> Stable isotope geochemistry</a:t>
            </a:r>
          </a:p>
          <a:p>
            <a:pPr marL="731520" lvl="1" indent="-274320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</a:pPr>
            <a:r>
              <a:rPr lang="en-US" altLang="ko-KR" sz="2800" dirty="0" smtClean="0">
                <a:sym typeface="Wingdings" pitchFamily="2" charset="2"/>
              </a:rPr>
              <a:t>B.P. </a:t>
            </a:r>
            <a:r>
              <a:rPr lang="en-US" altLang="ko-KR" sz="2800" dirty="0" err="1" smtClean="0">
                <a:sym typeface="Wingdings" pitchFamily="2" charset="2"/>
              </a:rPr>
              <a:t>Tissot</a:t>
            </a:r>
            <a:r>
              <a:rPr lang="en-US" altLang="ko-KR" sz="2800" dirty="0" smtClean="0">
                <a:sym typeface="Wingdings" pitchFamily="2" charset="2"/>
              </a:rPr>
              <a:t> &amp; D.H. </a:t>
            </a:r>
            <a:r>
              <a:rPr lang="en-US" altLang="ko-KR" sz="2800" dirty="0" err="1" smtClean="0">
                <a:sym typeface="Wingdings" pitchFamily="2" charset="2"/>
              </a:rPr>
              <a:t>Welte</a:t>
            </a:r>
            <a:r>
              <a:rPr lang="en-US" altLang="ko-KR" sz="2800" dirty="0" smtClean="0"/>
              <a:t>. </a:t>
            </a:r>
            <a:r>
              <a:rPr lang="en-US" altLang="ko-KR" sz="2800" dirty="0" smtClean="0">
                <a:sym typeface="Wingdings" pitchFamily="2" charset="2"/>
              </a:rPr>
              <a:t> Organic geochemistry</a:t>
            </a:r>
            <a:endParaRPr kumimoji="0" lang="en-US" altLang="ko-KR" sz="280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2"/>
          <p:cNvSpPr txBox="1">
            <a:spLocks/>
          </p:cNvSpPr>
          <p:nvPr/>
        </p:nvSpPr>
        <p:spPr>
          <a:xfrm>
            <a:off x="457200" y="404664"/>
            <a:ext cx="8229600" cy="61206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38912" marR="0" lvl="0" indent="-32004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en-US" altLang="ko-K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Study fields of modern geochemistry</a:t>
            </a:r>
          </a:p>
          <a:p>
            <a:pPr marL="731520" lvl="1" indent="-274320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</a:pPr>
            <a:r>
              <a:rPr lang="en-US" altLang="ko-KR" sz="2800" dirty="0" smtClean="0"/>
              <a:t>Crystal chemistry</a:t>
            </a:r>
          </a:p>
          <a:p>
            <a:pPr marL="731520" lvl="1" indent="-274320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</a:pPr>
            <a:r>
              <a:rPr kumimoji="0" lang="en-US" altLang="ko-KR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Isotope geochemistry</a:t>
            </a:r>
            <a:endParaRPr kumimoji="0" lang="en-US" altLang="ko-K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31520" lvl="1" indent="-274320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</a:pPr>
            <a:r>
              <a:rPr lang="en-US" altLang="ko-KR" sz="2800" dirty="0" smtClean="0"/>
              <a:t>Igneous/metamorphic (petro)</a:t>
            </a:r>
            <a:r>
              <a:rPr lang="en-US" altLang="ko-KR" sz="2800" dirty="0" err="1" smtClean="0"/>
              <a:t>geochemsitry</a:t>
            </a:r>
            <a:endParaRPr lang="en-US" altLang="ko-KR" sz="2800" dirty="0" smtClean="0"/>
          </a:p>
          <a:p>
            <a:pPr marL="731520" lvl="1" indent="-274320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</a:pPr>
            <a:r>
              <a:rPr lang="en-US" altLang="ko-KR" sz="2800" dirty="0" smtClean="0"/>
              <a:t>Aqueous geochemistry</a:t>
            </a:r>
          </a:p>
          <a:p>
            <a:pPr marL="731520" lvl="1" indent="-274320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</a:pPr>
            <a:r>
              <a:rPr lang="en-US" altLang="ko-KR" sz="2800" dirty="0" smtClean="0"/>
              <a:t>Organic geochemistry</a:t>
            </a:r>
            <a:endParaRPr lang="en-US" altLang="ko-KR" sz="2800" dirty="0" smtClean="0">
              <a:sym typeface="Wingdings" pitchFamily="2" charset="2"/>
            </a:endParaRPr>
          </a:p>
          <a:p>
            <a:pPr marL="731520" lvl="1" indent="-274320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</a:pPr>
            <a:r>
              <a:rPr lang="en-US" altLang="ko-KR" sz="2800" dirty="0" smtClean="0">
                <a:sym typeface="Wingdings" pitchFamily="2" charset="2"/>
              </a:rPr>
              <a:t>Biogeochemistry &amp; </a:t>
            </a:r>
            <a:r>
              <a:rPr lang="en-US" altLang="ko-KR" sz="2800" dirty="0" err="1" smtClean="0">
                <a:sym typeface="Wingdings" pitchFamily="2" charset="2"/>
              </a:rPr>
              <a:t>geomicrobiology</a:t>
            </a:r>
            <a:endParaRPr lang="en-US" altLang="ko-KR" sz="2800" dirty="0" smtClean="0">
              <a:sym typeface="Wingdings" pitchFamily="2" charset="2"/>
            </a:endParaRPr>
          </a:p>
          <a:p>
            <a:pPr marL="731520" lvl="1" indent="-274320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</a:pPr>
            <a:r>
              <a:rPr kumimoji="0" lang="en-US" altLang="ko-KR" sz="28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Geochemical analysis</a:t>
            </a:r>
          </a:p>
          <a:p>
            <a:pPr marL="731520" lvl="1" indent="-274320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</a:pPr>
            <a:r>
              <a:rPr lang="en-US" altLang="ko-KR" sz="2800" dirty="0" smtClean="0">
                <a:sym typeface="Wingdings" pitchFamily="2" charset="2"/>
              </a:rPr>
              <a:t>Geochemical exploration</a:t>
            </a:r>
          </a:p>
          <a:p>
            <a:pPr marL="731520" lvl="1" indent="-274320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</a:pPr>
            <a:r>
              <a:rPr kumimoji="0" lang="en-US" altLang="ko-KR" sz="280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Cosmogeochemistry</a:t>
            </a:r>
            <a:endParaRPr kumimoji="0" lang="en-US" altLang="ko-KR" sz="280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  <a:p>
            <a:pPr marL="731520" lvl="1" indent="-274320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</a:pPr>
            <a:r>
              <a:rPr lang="en-US" altLang="ko-KR" sz="2800" dirty="0" smtClean="0">
                <a:sym typeface="Wingdings" pitchFamily="2" charset="2"/>
              </a:rPr>
              <a:t>Environmental geochemistry</a:t>
            </a:r>
            <a:endParaRPr kumimoji="0" lang="en-US" altLang="ko-KR" sz="280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What would be the future of geochemistry?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Discussion</a:t>
            </a:r>
            <a:endParaRPr lang="en-US" altLang="ko-KR" dirty="0" smtClean="0"/>
          </a:p>
          <a:p>
            <a:r>
              <a:rPr lang="en-US" altLang="ko-KR" dirty="0" smtClean="0"/>
              <a:t>Recognized international journals</a:t>
            </a:r>
          </a:p>
          <a:p>
            <a:pPr lvl="1"/>
            <a:r>
              <a:rPr lang="en-US" altLang="ko-KR" dirty="0" err="1" smtClean="0"/>
              <a:t>Geochimica</a:t>
            </a:r>
            <a:r>
              <a:rPr lang="en-US" altLang="ko-KR" dirty="0" smtClean="0"/>
              <a:t> et </a:t>
            </a:r>
            <a:r>
              <a:rPr lang="en-US" altLang="ko-KR" dirty="0" err="1" smtClean="0"/>
              <a:t>Cosmochimica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Acta</a:t>
            </a:r>
            <a:r>
              <a:rPr lang="en-US" altLang="ko-KR" dirty="0" smtClean="0"/>
              <a:t> (GCA)</a:t>
            </a:r>
          </a:p>
          <a:p>
            <a:pPr lvl="1"/>
            <a:r>
              <a:rPr lang="en-US" altLang="ko-KR" dirty="0" smtClean="0"/>
              <a:t>Chemical Geology</a:t>
            </a:r>
          </a:p>
          <a:p>
            <a:pPr lvl="1"/>
            <a:r>
              <a:rPr lang="en-US" altLang="ko-KR" dirty="0" smtClean="0"/>
              <a:t>Applied Geochemistry</a:t>
            </a:r>
          </a:p>
          <a:p>
            <a:pPr lvl="1"/>
            <a:r>
              <a:rPr lang="en-US" altLang="ko-KR" dirty="0" smtClean="0"/>
              <a:t>Organic geochemistry</a:t>
            </a:r>
          </a:p>
          <a:p>
            <a:pPr lvl="1"/>
            <a:r>
              <a:rPr lang="en-US" altLang="ko-KR" dirty="0" smtClean="0"/>
              <a:t>Biogeochemistry</a:t>
            </a:r>
          </a:p>
          <a:p>
            <a:pPr lvl="1"/>
            <a:r>
              <a:rPr lang="en-US" altLang="ko-KR" dirty="0" smtClean="0"/>
              <a:t>Geochemistry International</a:t>
            </a:r>
          </a:p>
          <a:p>
            <a:pPr lvl="1"/>
            <a:r>
              <a:rPr lang="en-US" altLang="ko-KR" dirty="0" smtClean="0"/>
              <a:t>Environmental Geochemistry &amp; Health</a:t>
            </a:r>
          </a:p>
          <a:p>
            <a:pPr lvl="1"/>
            <a:r>
              <a:rPr lang="en-US" altLang="ko-KR" dirty="0" smtClean="0"/>
              <a:t>Journal of Geochemical Exploration</a:t>
            </a:r>
            <a:endParaRPr lang="en-US" altLang="ko-KR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모듈">
  <a:themeElements>
    <a:clrScheme name="모듈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모듈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모듈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111</TotalTime>
  <Words>332</Words>
  <Application>Microsoft Office PowerPoint</Application>
  <PresentationFormat>화면 슬라이드 쇼(4:3)</PresentationFormat>
  <Paragraphs>44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모듈</vt:lpstr>
      <vt:lpstr>Ch.1 Introduction</vt:lpstr>
      <vt:lpstr>슬라이드 2</vt:lpstr>
      <vt:lpstr>슬라이드 3</vt:lpstr>
      <vt:lpstr>슬라이드 4</vt:lpstr>
      <vt:lpstr>슬라이드 5</vt:lpstr>
      <vt:lpstr>슬라이드 6</vt:lpstr>
    </vt:vector>
  </TitlesOfParts>
  <Company>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Geochemistry &amp; Lab</dc:title>
  <dc:creator>user</dc:creator>
  <cp:lastModifiedBy>user</cp:lastModifiedBy>
  <cp:revision>14</cp:revision>
  <dcterms:created xsi:type="dcterms:W3CDTF">2012-03-04T11:34:30Z</dcterms:created>
  <dcterms:modified xsi:type="dcterms:W3CDTF">2012-03-04T14:28:37Z</dcterms:modified>
</cp:coreProperties>
</file>