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4" r:id="rId4"/>
    <p:sldId id="273" r:id="rId5"/>
    <p:sldId id="260" r:id="rId6"/>
    <p:sldId id="275" r:id="rId7"/>
    <p:sldId id="258" r:id="rId8"/>
    <p:sldId id="276" r:id="rId9"/>
    <p:sldId id="277" r:id="rId10"/>
    <p:sldId id="278" r:id="rId11"/>
    <p:sldId id="281" r:id="rId12"/>
    <p:sldId id="279" r:id="rId13"/>
    <p:sldId id="282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4/44/Global_Carbon_Emissions.sv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c/c2/Oil_producing_countries_map.pn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0/0c/Acid_rain_woods1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5/5b/Pollution_-_Damaged_by_acid_rain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Ch.4. </a:t>
            </a:r>
            <a:r>
              <a:rPr lang="en-US" altLang="ko-KR" dirty="0" smtClean="0"/>
              <a:t>Environmental Problems Caused by Fossil Fuel Consumption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Fossil Fuel?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Petroleum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Natural gases</a:t>
            </a:r>
          </a:p>
          <a:p>
            <a:pPr lvl="1"/>
            <a:r>
              <a:rPr lang="en-US" altLang="ko-KR" dirty="0" smtClean="0"/>
              <a:t>Coals</a:t>
            </a: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r>
              <a:rPr lang="en-US" altLang="ko-KR" dirty="0" smtClean="0"/>
              <a:t>Environmental Problems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Acid deposition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Acid mine drainages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Global warming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Others: Ozone, VOC, </a:t>
            </a:r>
            <a:r>
              <a:rPr lang="en-US" altLang="ko-KR" dirty="0" err="1" smtClean="0"/>
              <a:t>Nox</a:t>
            </a:r>
            <a:r>
              <a:rPr lang="en-US" altLang="ko-KR" dirty="0" smtClean="0"/>
              <a:t>, fly ashes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papermasters.com/images/acidification-on-freshwater-researc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6667500" cy="5000625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259632" y="6165304"/>
            <a:ext cx="63184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://www.papermasters.com/images/acidification-on-freshwater-research-paper.jpg</a:t>
            </a:r>
            <a:endParaRPr lang="ko-K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404664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Lake acidification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ulfur-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8128000" cy="6096000"/>
          </a:xfrm>
          <a:prstGeom prst="rect">
            <a:avLst/>
          </a:prstGeom>
          <a:noFill/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08038" y="6340475"/>
            <a:ext cx="6848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latin typeface="휴먼모음T" pitchFamily="18" charset="-127"/>
                <a:ea typeface="휴먼모음T" pitchFamily="18" charset="-127"/>
              </a:rPr>
              <a:t>From http://faculty.southwest.tn.edu/rburkett/ES%20%20we34.jpg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620688"/>
            <a:ext cx="8208912" cy="5760640"/>
          </a:xfrm>
        </p:spPr>
        <p:txBody>
          <a:bodyPr>
            <a:normAutofit/>
          </a:bodyPr>
          <a:lstStyle/>
          <a:p>
            <a:pPr lvl="1"/>
            <a:r>
              <a:rPr lang="en-US" altLang="ko-KR" sz="2200" dirty="0" smtClean="0"/>
              <a:t>Sources of atmospheric S</a:t>
            </a:r>
            <a:endParaRPr lang="en-US" altLang="ko-KR" sz="2200" dirty="0" smtClean="0"/>
          </a:p>
          <a:p>
            <a:pPr lvl="2"/>
            <a:r>
              <a:rPr lang="en-US" altLang="ko-KR" dirty="0" smtClean="0"/>
              <a:t>Sea salt spray (SO</a:t>
            </a:r>
            <a:r>
              <a:rPr lang="en-US" altLang="ko-KR" baseline="-25000" dirty="0" smtClean="0"/>
              <a:t>4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Biogenic (DMS, DMDS)</a:t>
            </a:r>
          </a:p>
          <a:p>
            <a:pPr lvl="2"/>
            <a:r>
              <a:rPr lang="en-US" altLang="ko-KR" dirty="0" smtClean="0"/>
              <a:t>Volcanogenic (H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S, SO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Pollution - Anthropogenic</a:t>
            </a:r>
            <a:r>
              <a:rPr lang="en-US" altLang="ko-KR" dirty="0" smtClean="0"/>
              <a:t> (H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S, SO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620688"/>
            <a:ext cx="8208912" cy="5760640"/>
          </a:xfrm>
        </p:spPr>
        <p:txBody>
          <a:bodyPr>
            <a:normAutofit/>
          </a:bodyPr>
          <a:lstStyle/>
          <a:p>
            <a:pPr lvl="1"/>
            <a:r>
              <a:rPr lang="en-US" altLang="ko-KR" sz="2200" dirty="0" smtClean="0"/>
              <a:t>Sulfur in fossil fuels</a:t>
            </a:r>
            <a:endParaRPr lang="en-US" altLang="ko-KR" sz="2200" dirty="0" smtClean="0"/>
          </a:p>
          <a:p>
            <a:pPr lvl="2"/>
            <a:r>
              <a:rPr lang="en-US" altLang="ko-KR" dirty="0" smtClean="0"/>
              <a:t>Inorganic</a:t>
            </a:r>
          </a:p>
          <a:p>
            <a:pPr lvl="3"/>
            <a:r>
              <a:rPr lang="en-US" altLang="ko-KR" dirty="0" smtClean="0"/>
              <a:t>Sulfides: FeS</a:t>
            </a:r>
            <a:r>
              <a:rPr lang="en-US" altLang="ko-KR" baseline="-25000" dirty="0" smtClean="0"/>
              <a:t>2</a:t>
            </a:r>
          </a:p>
          <a:p>
            <a:pPr lvl="3"/>
            <a:r>
              <a:rPr lang="en-US" altLang="ko-KR" dirty="0" smtClean="0"/>
              <a:t>Sulfates:CaSO</a:t>
            </a:r>
            <a:r>
              <a:rPr lang="en-US" altLang="ko-KR" baseline="-25000" dirty="0" smtClean="0"/>
              <a:t>4</a:t>
            </a:r>
            <a:r>
              <a:rPr lang="en-US" altLang="ko-KR" dirty="0" smtClean="0"/>
              <a:t>.2H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</a:p>
          <a:p>
            <a:pPr lvl="3"/>
            <a:r>
              <a:rPr lang="en-US" altLang="ko-KR" dirty="0" smtClean="0"/>
              <a:t>Elemental S</a:t>
            </a:r>
          </a:p>
          <a:p>
            <a:pPr lvl="2"/>
            <a:r>
              <a:rPr lang="en-US" altLang="ko-KR" dirty="0" smtClean="0"/>
              <a:t>Organic</a:t>
            </a:r>
          </a:p>
          <a:p>
            <a:pPr lvl="3"/>
            <a:r>
              <a:rPr lang="en-US" altLang="ko-KR" dirty="0" err="1" smtClean="0"/>
              <a:t>Thiols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Sulfides</a:t>
            </a:r>
          </a:p>
          <a:p>
            <a:pPr lvl="3"/>
            <a:r>
              <a:rPr lang="en-US" altLang="ko-KR" dirty="0" smtClean="0"/>
              <a:t>Disulfides</a:t>
            </a:r>
          </a:p>
          <a:p>
            <a:pPr lvl="3"/>
            <a:r>
              <a:rPr lang="en-US" altLang="ko-KR" dirty="0" err="1" smtClean="0"/>
              <a:t>Thiophenes</a:t>
            </a:r>
            <a:endParaRPr lang="en-US" altLang="ko-KR" dirty="0" smtClean="0"/>
          </a:p>
          <a:p>
            <a:pPr lvl="3"/>
            <a:r>
              <a:rPr lang="en-US" altLang="ko-KR" dirty="0" err="1" smtClean="0"/>
              <a:t>Thiolanes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etreallist.com/wp-content/uploads/2009/11/World_Primary_Fuel_Mix_2008-EIA-d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052736"/>
            <a:ext cx="5112568" cy="52778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476672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Global Fuel Mix in 2006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051720" y="638132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://www.getreallist.com/can-renewables-replace-fossil-fuels.html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99592" y="620688"/>
            <a:ext cx="7560840" cy="56886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8674" name="Picture 2" descr="File:Global Carbon Emission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48680"/>
            <a:ext cx="7620000" cy="5715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99592" y="18864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Global carbon emission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051720" y="638132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://www.getreallist.com/can-renewables-replace-fossil-fuels.html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File:Oil producing countries map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8274618" cy="364083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836712"/>
            <a:ext cx="350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Oil producing areas on the world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11560" y="5157192"/>
            <a:ext cx="26548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://en.wikipedia.org/wiki/Fossil_fuel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620688"/>
            <a:ext cx="7467600" cy="5760640"/>
          </a:xfrm>
        </p:spPr>
        <p:txBody>
          <a:bodyPr>
            <a:normAutofit/>
          </a:bodyPr>
          <a:lstStyle/>
          <a:p>
            <a:r>
              <a:rPr lang="en-US" altLang="ko-KR" sz="2600" dirty="0" smtClean="0"/>
              <a:t>Acid Depositions</a:t>
            </a:r>
          </a:p>
          <a:p>
            <a:pPr lvl="1"/>
            <a:endParaRPr lang="en-US" altLang="ko-KR" dirty="0" smtClean="0"/>
          </a:p>
        </p:txBody>
      </p:sp>
      <p:pic>
        <p:nvPicPr>
          <p:cNvPr id="12290" name="Picture 2" descr="http://www.physicalgeography.net/fundamentals/images/acid_deposi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0534" y="1340768"/>
            <a:ext cx="7663914" cy="482453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971600" y="616530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://www.physicalgeography.net/fundamentals/8h.html</a:t>
            </a:r>
            <a:endParaRPr lang="ko-KR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620688"/>
            <a:ext cx="8208912" cy="5760640"/>
          </a:xfrm>
        </p:spPr>
        <p:txBody>
          <a:bodyPr>
            <a:normAutofit/>
          </a:bodyPr>
          <a:lstStyle/>
          <a:p>
            <a:pPr lvl="1"/>
            <a:r>
              <a:rPr lang="en-US" altLang="ko-KR" sz="2200" dirty="0" smtClean="0"/>
              <a:t>How acid is acid  for acid rain? &lt;pH 5.6</a:t>
            </a:r>
            <a:endParaRPr lang="en-US" altLang="ko-KR" sz="2200" dirty="0" smtClean="0"/>
          </a:p>
          <a:p>
            <a:pPr lvl="1"/>
            <a:r>
              <a:rPr lang="en-US" altLang="ko-KR" sz="2200" dirty="0" smtClean="0"/>
              <a:t>What acids are in these acid deposition?  H2SO4, HNO3</a:t>
            </a:r>
            <a:endParaRPr lang="en-US" altLang="ko-KR" sz="2200" dirty="0" smtClean="0"/>
          </a:p>
          <a:p>
            <a:pPr lvl="1"/>
            <a:r>
              <a:rPr lang="en-US" altLang="ko-KR" sz="2200" dirty="0" smtClean="0"/>
              <a:t>Chemistry</a:t>
            </a:r>
          </a:p>
          <a:p>
            <a:pPr lvl="2"/>
            <a:r>
              <a:rPr lang="en-US" altLang="ko-KR" dirty="0" smtClean="0"/>
              <a:t>Combustion of fuels produces sulfur dioxide and nitric oxides. They are converted into sulfuric acid and nitric acid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lvl="3"/>
            <a:r>
              <a:rPr lang="en-US" altLang="ko-KR" b="1" dirty="0" smtClean="0"/>
              <a:t>Gas phase chemistry</a:t>
            </a:r>
          </a:p>
          <a:p>
            <a:pPr lvl="4"/>
            <a:r>
              <a:rPr lang="en-US" altLang="ko-KR" dirty="0" smtClean="0"/>
              <a:t>SO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 </a:t>
            </a:r>
            <a:r>
              <a:rPr lang="en-US" altLang="ko-KR" dirty="0" smtClean="0"/>
              <a:t>+ OH· → HOSO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·</a:t>
            </a:r>
            <a:endParaRPr lang="en-US" altLang="ko-KR" dirty="0" smtClean="0"/>
          </a:p>
          <a:p>
            <a:pPr lvl="4"/>
            <a:r>
              <a:rPr lang="en-US" altLang="ko-KR" dirty="0" smtClean="0"/>
              <a:t>HOSO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· + 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 → HO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· + </a:t>
            </a:r>
            <a:r>
              <a:rPr lang="en-US" altLang="ko-KR" dirty="0" smtClean="0"/>
              <a:t>SO</a:t>
            </a:r>
            <a:r>
              <a:rPr lang="en-US" altLang="ko-KR" baseline="-25000" dirty="0" smtClean="0"/>
              <a:t>3</a:t>
            </a:r>
            <a:endParaRPr lang="en-US" altLang="ko-KR" dirty="0" smtClean="0"/>
          </a:p>
          <a:p>
            <a:pPr lvl="4"/>
            <a:r>
              <a:rPr lang="en-US" altLang="ko-KR" dirty="0" smtClean="0"/>
              <a:t>SO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 (g) + 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 (l) → 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SO</a:t>
            </a:r>
            <a:r>
              <a:rPr lang="en-US" altLang="ko-KR" baseline="-25000" dirty="0" smtClean="0"/>
              <a:t>4</a:t>
            </a:r>
            <a:r>
              <a:rPr lang="en-US" altLang="ko-KR" dirty="0" smtClean="0"/>
              <a:t> (l</a:t>
            </a:r>
            <a:r>
              <a:rPr lang="en-US" altLang="ko-KR" dirty="0" smtClean="0"/>
              <a:t>)</a:t>
            </a:r>
          </a:p>
          <a:p>
            <a:pPr lvl="4"/>
            <a:r>
              <a:rPr lang="en-US" altLang="ko-KR" dirty="0" smtClean="0"/>
              <a:t>NO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 </a:t>
            </a:r>
            <a:r>
              <a:rPr lang="en-US" altLang="ko-KR" dirty="0" smtClean="0"/>
              <a:t>+ OH· → HNO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lvl="3"/>
            <a:r>
              <a:rPr lang="en-US" altLang="ko-KR" b="1" dirty="0" smtClean="0"/>
              <a:t>Chemistry </a:t>
            </a:r>
            <a:r>
              <a:rPr lang="en-US" altLang="ko-KR" b="1" dirty="0" smtClean="0"/>
              <a:t>in cloud droplets</a:t>
            </a:r>
          </a:p>
          <a:p>
            <a:pPr lvl="4"/>
            <a:r>
              <a:rPr lang="en-US" altLang="ko-KR" dirty="0" smtClean="0"/>
              <a:t>SO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 </a:t>
            </a:r>
            <a:r>
              <a:rPr lang="en-US" altLang="ko-KR" dirty="0" smtClean="0"/>
              <a:t>(g) + </a:t>
            </a:r>
            <a:r>
              <a:rPr lang="en-US" altLang="ko-KR" dirty="0" smtClean="0"/>
              <a:t>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  <a:r>
              <a:rPr lang="en-US" altLang="ko-KR" dirty="0" smtClean="0"/>
              <a:t> </a:t>
            </a:r>
            <a:r>
              <a:rPr lang="en-US" altLang="ko-KR" dirty="0" smtClean="0"/>
              <a:t>= </a:t>
            </a:r>
            <a:r>
              <a:rPr lang="en-US" altLang="ko-KR" dirty="0" smtClean="0"/>
              <a:t>SO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·H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 </a:t>
            </a:r>
            <a:endParaRPr lang="en-US" altLang="ko-KR" dirty="0" smtClean="0"/>
          </a:p>
          <a:p>
            <a:pPr lvl="4"/>
            <a:r>
              <a:rPr lang="en-US" altLang="ko-KR" dirty="0" smtClean="0"/>
              <a:t>SO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·H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 =H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 + HSO</a:t>
            </a:r>
            <a:r>
              <a:rPr lang="en-US" altLang="ko-KR" baseline="-25000" dirty="0" smtClean="0"/>
              <a:t>3</a:t>
            </a:r>
            <a:r>
              <a:rPr lang="en-US" altLang="ko-KR" baseline="30000" dirty="0" smtClean="0"/>
              <a:t>−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lvl="4"/>
            <a:r>
              <a:rPr lang="en-US" altLang="ko-KR" dirty="0" smtClean="0"/>
              <a:t>HSO</a:t>
            </a:r>
            <a:r>
              <a:rPr lang="en-US" altLang="ko-KR" baseline="-25000" dirty="0" smtClean="0"/>
              <a:t>3</a:t>
            </a:r>
            <a:r>
              <a:rPr lang="en-US" altLang="ko-KR" baseline="30000" dirty="0" smtClean="0"/>
              <a:t>−</a:t>
            </a:r>
            <a:r>
              <a:rPr lang="en-US" altLang="ko-KR" dirty="0" smtClean="0"/>
              <a:t> </a:t>
            </a:r>
            <a:r>
              <a:rPr lang="en-US" altLang="ko-KR" dirty="0" smtClean="0"/>
              <a:t>=H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 + SO</a:t>
            </a:r>
            <a:r>
              <a:rPr lang="en-US" altLang="ko-KR" baseline="-25000" dirty="0" smtClean="0"/>
              <a:t>3</a:t>
            </a:r>
            <a:r>
              <a:rPr lang="en-US" altLang="ko-KR" baseline="30000" dirty="0" smtClean="0"/>
              <a:t>2−</a:t>
            </a:r>
            <a:endParaRPr lang="en-US" altLang="ko-K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620688"/>
            <a:ext cx="8208912" cy="5760640"/>
          </a:xfrm>
        </p:spPr>
        <p:txBody>
          <a:bodyPr>
            <a:normAutofit/>
          </a:bodyPr>
          <a:lstStyle/>
          <a:p>
            <a:pPr lvl="1"/>
            <a:r>
              <a:rPr lang="en-US" altLang="ko-KR" sz="2200" dirty="0" smtClean="0"/>
              <a:t>Oxidant</a:t>
            </a:r>
          </a:p>
          <a:p>
            <a:pPr lvl="2"/>
            <a:r>
              <a:rPr lang="en-US" altLang="ko-KR" sz="1800" dirty="0" smtClean="0"/>
              <a:t>O</a:t>
            </a:r>
            <a:r>
              <a:rPr lang="en-US" altLang="ko-KR" sz="1800" baseline="-25000" dirty="0" smtClean="0"/>
              <a:t>3</a:t>
            </a:r>
          </a:p>
          <a:p>
            <a:pPr lvl="2"/>
            <a:r>
              <a:rPr lang="en-US" altLang="ko-KR" sz="1800" dirty="0" smtClean="0"/>
              <a:t>H</a:t>
            </a:r>
            <a:r>
              <a:rPr lang="en-US" altLang="ko-KR" sz="1800" baseline="-25000" dirty="0" smtClean="0"/>
              <a:t>2</a:t>
            </a:r>
            <a:r>
              <a:rPr lang="en-US" altLang="ko-KR" sz="1800" dirty="0" smtClean="0"/>
              <a:t>O</a:t>
            </a:r>
            <a:r>
              <a:rPr lang="en-US" altLang="ko-KR" sz="1800" baseline="-25000" dirty="0" smtClean="0"/>
              <a:t>2</a:t>
            </a:r>
          </a:p>
          <a:p>
            <a:pPr lvl="2"/>
            <a:r>
              <a:rPr lang="en-US" altLang="ko-KR" sz="1800" dirty="0" smtClean="0"/>
              <a:t>O</a:t>
            </a:r>
            <a:r>
              <a:rPr lang="en-US" altLang="ko-KR" sz="1800" baseline="-25000" dirty="0" smtClean="0"/>
              <a:t>2</a:t>
            </a:r>
            <a:r>
              <a:rPr lang="en-US" altLang="ko-KR" sz="1800" dirty="0" smtClean="0"/>
              <a:t>.</a:t>
            </a:r>
            <a:endParaRPr lang="en-US" altLang="ko-KR" sz="2000" dirty="0" smtClean="0"/>
          </a:p>
          <a:p>
            <a:pPr lvl="1"/>
            <a:r>
              <a:rPr lang="en-US" altLang="ko-KR" sz="2200" dirty="0" smtClean="0"/>
              <a:t>Damages by acid rain</a:t>
            </a:r>
          </a:p>
          <a:p>
            <a:pPr lvl="2"/>
            <a:r>
              <a:rPr lang="en-US" altLang="ko-KR" sz="2000" dirty="0" smtClean="0"/>
              <a:t>Forests &amp; other vegetations</a:t>
            </a:r>
          </a:p>
          <a:p>
            <a:pPr lvl="2"/>
            <a:r>
              <a:rPr lang="en-US" altLang="ko-KR" sz="2000" dirty="0" smtClean="0"/>
              <a:t>Buildings and stone cultural heritages</a:t>
            </a:r>
          </a:p>
          <a:p>
            <a:pPr lvl="2"/>
            <a:r>
              <a:rPr lang="en-US" altLang="ko-KR" sz="2000" dirty="0" smtClean="0"/>
              <a:t>Lakes</a:t>
            </a:r>
          </a:p>
          <a:p>
            <a:pPr lvl="2"/>
            <a:r>
              <a:rPr lang="en-US" altLang="ko-KR" sz="2000" dirty="0" smtClean="0"/>
              <a:t>Soils</a:t>
            </a:r>
          </a:p>
          <a:p>
            <a:pPr lvl="2"/>
            <a:r>
              <a:rPr lang="en-US" altLang="ko-KR" sz="2000" dirty="0" smtClean="0"/>
              <a:t>Human health</a:t>
            </a:r>
            <a:endParaRPr lang="en-US" altLang="ko-K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File:Acid rain woods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48680"/>
            <a:ext cx="7620000" cy="5715000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827584" y="116632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Effect of acid rain on a forest, </a:t>
            </a:r>
            <a:r>
              <a:rPr lang="en-US" altLang="ko-KR" dirty="0" err="1" smtClean="0"/>
              <a:t>Jizera</a:t>
            </a:r>
            <a:r>
              <a:rPr lang="en-US" altLang="ko-KR" dirty="0" smtClean="0"/>
              <a:t> Mountains, Czech Republic</a:t>
            </a:r>
            <a:endParaRPr lang="en-US" altLang="ko-KR" dirty="0"/>
          </a:p>
        </p:txBody>
      </p:sp>
      <p:sp>
        <p:nvSpPr>
          <p:cNvPr id="6" name="직사각형 5"/>
          <p:cNvSpPr/>
          <p:nvPr/>
        </p:nvSpPr>
        <p:spPr>
          <a:xfrm>
            <a:off x="899592" y="6381328"/>
            <a:ext cx="294343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://en.wikipedia.org/wiki/Acid_deposition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ile:Pollution - Damaged by acid rai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052736"/>
            <a:ext cx="7620000" cy="5076826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899592" y="6381328"/>
            <a:ext cx="294343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://en.wikipedia.org/wiki/Acid_deposition</a:t>
            </a:r>
            <a:endParaRPr lang="ko-KR" altLang="en-US" sz="1000" dirty="0"/>
          </a:p>
        </p:txBody>
      </p:sp>
      <p:sp>
        <p:nvSpPr>
          <p:cNvPr id="4" name="직사각형 3"/>
          <p:cNvSpPr/>
          <p:nvPr/>
        </p:nvSpPr>
        <p:spPr>
          <a:xfrm>
            <a:off x="755576" y="548680"/>
            <a:ext cx="3091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Effect of acid rain on statues</a:t>
            </a:r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744</TotalTime>
  <Words>282</Words>
  <Application>Microsoft Office PowerPoint</Application>
  <PresentationFormat>화면 슬라이드 쇼(4:3)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테크닉</vt:lpstr>
      <vt:lpstr>Ch.4. Environmental Problems Caused by Fossil Fuel Consumption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Ch.1. Introduction</dc:title>
  <dc:creator>my</dc:creator>
  <cp:lastModifiedBy>my</cp:lastModifiedBy>
  <cp:revision>68</cp:revision>
  <dcterms:created xsi:type="dcterms:W3CDTF">2012-02-18T07:01:10Z</dcterms:created>
  <dcterms:modified xsi:type="dcterms:W3CDTF">2012-04-18T15:23:34Z</dcterms:modified>
</cp:coreProperties>
</file>